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3" r:id="rId1"/>
  </p:sldMasterIdLst>
  <p:notesMasterIdLst>
    <p:notesMasterId r:id="rId55"/>
  </p:notesMasterIdLst>
  <p:sldIdLst>
    <p:sldId id="421" r:id="rId2"/>
    <p:sldId id="350" r:id="rId3"/>
    <p:sldId id="324" r:id="rId4"/>
    <p:sldId id="374" r:id="rId5"/>
    <p:sldId id="369" r:id="rId6"/>
    <p:sldId id="367" r:id="rId7"/>
    <p:sldId id="368" r:id="rId8"/>
    <p:sldId id="423" r:id="rId9"/>
    <p:sldId id="424" r:id="rId10"/>
    <p:sldId id="413" r:id="rId11"/>
    <p:sldId id="418" r:id="rId12"/>
    <p:sldId id="322" r:id="rId13"/>
    <p:sldId id="406" r:id="rId14"/>
    <p:sldId id="376" r:id="rId15"/>
    <p:sldId id="328" r:id="rId16"/>
    <p:sldId id="377" r:id="rId17"/>
    <p:sldId id="354" r:id="rId18"/>
    <p:sldId id="405" r:id="rId19"/>
    <p:sldId id="365" r:id="rId20"/>
    <p:sldId id="371" r:id="rId21"/>
    <p:sldId id="321" r:id="rId22"/>
    <p:sldId id="349" r:id="rId23"/>
    <p:sldId id="379" r:id="rId24"/>
    <p:sldId id="380" r:id="rId25"/>
    <p:sldId id="370" r:id="rId26"/>
    <p:sldId id="422" r:id="rId27"/>
    <p:sldId id="327" r:id="rId28"/>
    <p:sldId id="407" r:id="rId29"/>
    <p:sldId id="346" r:id="rId30"/>
    <p:sldId id="378" r:id="rId31"/>
    <p:sldId id="383" r:id="rId32"/>
    <p:sldId id="384" r:id="rId33"/>
    <p:sldId id="386" r:id="rId34"/>
    <p:sldId id="385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16" r:id="rId51"/>
    <p:sldId id="412" r:id="rId52"/>
    <p:sldId id="351" r:id="rId53"/>
    <p:sldId id="382" r:id="rId5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99FF"/>
    <a:srgbClr val="FFFF00"/>
    <a:srgbClr val="33CC33"/>
    <a:srgbClr val="FF3300"/>
    <a:srgbClr val="99CC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400" autoAdjust="0"/>
  </p:normalViewPr>
  <p:slideViewPr>
    <p:cSldViewPr>
      <p:cViewPr>
        <p:scale>
          <a:sx n="100" d="100"/>
          <a:sy n="100" d="100"/>
        </p:scale>
        <p:origin x="-18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DM-AD1\OER\&#1055;&#1056;&#1054;&#1043;&#1053;&#1054;&#1047;&#1067;\&#1055;&#1088;&#1086;&#1075;&#1085;&#1086;&#1079;%202018-2020\&#1044;&#1072;&#1085;&#1085;&#1099;&#1077;%20&#1082;%20&#1087;&#1088;&#1077;&#1079;&#1077;&#1085;&#1090;&#1072;&#1094;&#1080;&#1080;%20&#1059;&#1060;%202015-20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DM-AD1\OER\&#1055;&#1056;&#1054;&#1043;&#1053;&#1054;&#1047;&#1067;\&#1055;&#1088;&#1086;&#1075;&#1085;&#1086;&#1079;%202019-2024\&#1044;&#1080;&#1072;&#1075;&#1088;&#1072;&#1084;&#1099;%20&#1076;&#1083;&#1103;%20&#1059;&#1060;\&#1044;&#1072;&#1085;&#1085;&#1099;&#1077;%20&#1082;%20&#1087;&#1088;&#1077;&#1079;&#1077;&#1085;&#1090;&#1072;&#1094;&#1080;&#1080;%20&#1059;&#1060;%202016-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DM-AD1\OER\&#1055;&#1056;&#1054;&#1043;&#1053;&#1054;&#1047;&#1067;\&#1055;&#1088;&#1086;&#1075;&#1085;&#1086;&#1079;%202019-2024\&#1044;&#1080;&#1072;&#1075;&#1088;&#1072;&#1084;&#1099;%20&#1076;&#1083;&#1103;%20&#1059;&#1060;\&#1044;&#1072;&#1085;&#1085;&#1099;&#1077;%20&#1082;%20&#1087;&#1088;&#1077;&#1079;&#1077;&#1085;&#1090;&#1072;&#1094;&#1080;&#1080;%20&#1059;&#1060;%20&#1079;&#1072;&#1085;&#1103;&#1090;&#1086;&#1089;&#1090;&#110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8"/>
      <c:depthPercent val="60"/>
      <c:rAngAx val="1"/>
    </c:view3D>
    <c:floor>
      <c:thickness val="0"/>
      <c:spPr>
        <a:noFill/>
        <a:ln w="9525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6111111111111177E-2"/>
          <c:y val="0"/>
          <c:w val="0.93888888888888988"/>
          <c:h val="0.971838363954505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'демог (2)'!$A$5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8AAC46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17129629629629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574074074074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0.17129629629629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8E-3"/>
                  <c:y val="0.16666666666666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5555555555558E-3"/>
                  <c:y val="0.16666666666666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'демог (2)'!$B$4:$G$4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'демог (2)'!$B$5:$G$5</c:f>
              <c:numCache>
                <c:formatCode>General</c:formatCode>
                <c:ptCount val="6"/>
                <c:pt idx="0">
                  <c:v>577</c:v>
                </c:pt>
                <c:pt idx="1">
                  <c:v>504</c:v>
                </c:pt>
                <c:pt idx="2">
                  <c:v>548</c:v>
                </c:pt>
                <c:pt idx="3">
                  <c:v>540</c:v>
                </c:pt>
                <c:pt idx="4">
                  <c:v>537</c:v>
                </c:pt>
                <c:pt idx="5">
                  <c:v>535</c:v>
                </c:pt>
              </c:numCache>
            </c:numRef>
          </c:val>
        </c:ser>
        <c:ser>
          <c:idx val="1"/>
          <c:order val="1"/>
          <c:tx>
            <c:strRef>
              <c:f>'демог (2)'!$A$6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rgbClr val="94B74D"/>
            </a:solidFill>
            <a:ln>
              <a:solidFill>
                <a:srgbClr val="7F9E40"/>
              </a:solidFill>
            </a:ln>
          </c:spPr>
          <c:invertIfNegative val="0"/>
          <c:dLbls>
            <c:dLbl>
              <c:idx val="0"/>
              <c:layout>
                <c:manualLayout>
                  <c:x val="-8.3333333333333419E-3"/>
                  <c:y val="9.259259259259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905E-3"/>
                  <c:y val="9.722222222222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419E-3"/>
                  <c:y val="9.259259259259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8E-3"/>
                  <c:y val="9.722222222222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064814814814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'демог (2)'!$B$4:$G$4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'демог (2)'!$B$6:$G$6</c:f>
              <c:numCache>
                <c:formatCode>General</c:formatCode>
                <c:ptCount val="6"/>
                <c:pt idx="0">
                  <c:v>826</c:v>
                </c:pt>
                <c:pt idx="1">
                  <c:v>727</c:v>
                </c:pt>
                <c:pt idx="2">
                  <c:v>804</c:v>
                </c:pt>
                <c:pt idx="3">
                  <c:v>790</c:v>
                </c:pt>
                <c:pt idx="4">
                  <c:v>780</c:v>
                </c:pt>
                <c:pt idx="5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7"/>
        <c:shape val="box"/>
        <c:axId val="127063168"/>
        <c:axId val="119931648"/>
        <c:axId val="119965440"/>
      </c:bar3DChart>
      <c:catAx>
        <c:axId val="1270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31648"/>
        <c:crosses val="autoZero"/>
        <c:auto val="1"/>
        <c:lblAlgn val="ctr"/>
        <c:lblOffset val="100"/>
        <c:noMultiLvlLbl val="0"/>
      </c:catAx>
      <c:valAx>
        <c:axId val="119931648"/>
        <c:scaling>
          <c:orientation val="minMax"/>
          <c:max val="900"/>
        </c:scaling>
        <c:delete val="1"/>
        <c:axPos val="l"/>
        <c:numFmt formatCode="General" sourceLinked="1"/>
        <c:majorTickMark val="out"/>
        <c:minorTickMark val="none"/>
        <c:tickLblPos val="none"/>
        <c:crossAx val="127063168"/>
        <c:crosses val="autoZero"/>
        <c:crossBetween val="between"/>
      </c:valAx>
      <c:serAx>
        <c:axId val="119965440"/>
        <c:scaling>
          <c:orientation val="minMax"/>
        </c:scaling>
        <c:delete val="1"/>
        <c:axPos val="b"/>
        <c:majorTickMark val="out"/>
        <c:minorTickMark val="none"/>
        <c:tickLblPos val="none"/>
        <c:crossAx val="119931648"/>
        <c:crosses val="autoZero"/>
      </c:ser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кредитов от кредитных организаций бюджетами городских округов в валюте Российской Федерации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1"/>
              <c:layout>
                <c:manualLayout>
                  <c:x val="-6.1729610187615472E-3"/>
                  <c:y val="-2.4198427102238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Изменение остатков средств на счетах по учету средств местного бюджета в течении соответствующего года 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1"/>
              <c:layout>
                <c:manualLayout>
                  <c:x val="1.2345679012345687E-2"/>
                  <c:y val="-2.4198427102238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84143463898066E-3"/>
                  <c:y val="-2.073329746443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507314771118489E-3"/>
                  <c:y val="-1.7771197925667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83.9</c:v>
                </c:pt>
                <c:pt idx="1">
                  <c:v>50.2</c:v>
                </c:pt>
                <c:pt idx="2">
                  <c:v>100.3</c:v>
                </c:pt>
                <c:pt idx="3">
                  <c:v>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Погашение бюджетами городских округов кредитов от кредитных организаций в валюте РФ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1"/>
              <c:layout>
                <c:manualLayout>
                  <c:x val="2.2652194431335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507314771118489E-3"/>
                  <c:y val="5.9237326418892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26336"/>
        <c:axId val="168140800"/>
      </c:barChart>
      <c:catAx>
        <c:axId val="16812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81" baseline="0"/>
            </a:pPr>
            <a:endParaRPr lang="ru-RU"/>
          </a:p>
        </c:txPr>
        <c:crossAx val="168140800"/>
        <c:crosses val="autoZero"/>
        <c:auto val="1"/>
        <c:lblAlgn val="ctr"/>
        <c:lblOffset val="100"/>
        <c:noMultiLvlLbl val="0"/>
      </c:catAx>
      <c:valAx>
        <c:axId val="16814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126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17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73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123920390537023E-3"/>
          <c:y val="4.334738109572548E-2"/>
          <c:w val="0.56899873626907826"/>
          <c:h val="0.86290085790092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9FFCC"/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D47E99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8"/>
            <c:bubble3D val="0"/>
            <c:spPr>
              <a:solidFill>
                <a:srgbClr val="FFC000"/>
              </a:solidFill>
            </c:spPr>
          </c:dPt>
          <c:dPt>
            <c:idx val="9"/>
            <c:bubble3D val="0"/>
            <c:spPr>
              <a:solidFill>
                <a:srgbClr val="FF99FF"/>
              </a:solidFill>
            </c:spPr>
          </c:dPt>
          <c:dPt>
            <c:idx val="10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5.0397485518966563E-2"/>
                  <c:y val="-3.4920619871342089E-3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170,1-7,4 %</a:t>
                    </a:r>
                    <a:endParaRPr lang="ru-RU" baseline="0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83440320992488E-2"/>
                  <c:y val="-7.7975984488994871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5,2-0,2 %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24,7-1,0 %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397044952557796E-2"/>
                  <c:y val="-4.2860054895305505E-3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120,1-5,2</a:t>
                    </a:r>
                  </a:p>
                  <a:p>
                    <a:r>
                      <a:rPr lang="ru-RU" sz="1100" baseline="0" dirty="0" smtClean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128822800642221E-2"/>
                  <c:y val="-1.5020834617226142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137,2-6,0 %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566367337766635E-3"/>
                  <c:y val="4.346210185496836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3,7-0,2 %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1485,4 – 64,5%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80891540829273E-2"/>
                  <c:y val="4.5999611276766231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100,2-4,4%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088713516518285E-2"/>
                  <c:y val="5.5189218144842097E-3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122,8-5,3 %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966463730148614E-2"/>
                  <c:y val="-1.4625474645290064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129,1-5,6%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400285628960313E-4"/>
                  <c:y val="-4.171758783011853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4,8 -0,2%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
</c:v>
                </c:pt>
                <c:pt idx="1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170.1</c:v>
                </c:pt>
                <c:pt idx="1">
                  <c:v>5.2</c:v>
                </c:pt>
                <c:pt idx="2">
                  <c:v>24.7</c:v>
                </c:pt>
                <c:pt idx="3">
                  <c:v>120.1</c:v>
                </c:pt>
                <c:pt idx="4">
                  <c:v>137.19999999999999</c:v>
                </c:pt>
                <c:pt idx="5">
                  <c:v>3.7</c:v>
                </c:pt>
                <c:pt idx="6" formatCode="#,##0.00">
                  <c:v>1485.4</c:v>
                </c:pt>
                <c:pt idx="7">
                  <c:v>100.2</c:v>
                </c:pt>
                <c:pt idx="8">
                  <c:v>122.8</c:v>
                </c:pt>
                <c:pt idx="9">
                  <c:v>129.1</c:v>
                </c:pt>
                <c:pt idx="10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6614599010647515"/>
          <c:y val="0.26489440475569692"/>
          <c:w val="0.32622836715444387"/>
          <c:h val="0.73510559524430308"/>
        </c:manualLayout>
      </c:layout>
      <c:overlay val="0"/>
      <c:txPr>
        <a:bodyPr/>
        <a:lstStyle/>
        <a:p>
          <a:pPr>
            <a:defRPr sz="900" kern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110"/>
      <c:rotY val="40"/>
      <c:depthPercent val="6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spPr>
            <a:solidFill>
              <a:srgbClr val="F68B32"/>
            </a:solidFill>
            <a:ln>
              <a:solidFill>
                <a:srgbClr val="F68B32"/>
              </a:solidFill>
            </a:ln>
          </c:spPr>
          <c:invertIfNegative val="0"/>
          <c:dLbls>
            <c:txPr>
              <a:bodyPr rot="0" anchor="b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'демог (2)'!$B$26:$H$26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'демог (2)'!$B$27:$G$27</c:f>
              <c:numCache>
                <c:formatCode>0.0</c:formatCode>
                <c:ptCount val="6"/>
                <c:pt idx="0">
                  <c:v>56.6</c:v>
                </c:pt>
                <c:pt idx="1">
                  <c:v>56</c:v>
                </c:pt>
                <c:pt idx="2">
                  <c:v>55.4</c:v>
                </c:pt>
                <c:pt idx="3">
                  <c:v>54.7</c:v>
                </c:pt>
                <c:pt idx="4">
                  <c:v>54.1</c:v>
                </c:pt>
                <c:pt idx="5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shape val="box"/>
        <c:axId val="127903232"/>
        <c:axId val="127904768"/>
        <c:axId val="119974080"/>
      </c:bar3DChart>
      <c:catAx>
        <c:axId val="12790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904768"/>
        <c:crosses val="autoZero"/>
        <c:auto val="1"/>
        <c:lblAlgn val="ctr"/>
        <c:lblOffset val="100"/>
        <c:noMultiLvlLbl val="0"/>
      </c:catAx>
      <c:valAx>
        <c:axId val="1279047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27903232"/>
        <c:crosses val="autoZero"/>
        <c:crossBetween val="between"/>
        <c:majorUnit val="10"/>
      </c:valAx>
      <c:serAx>
        <c:axId val="119974080"/>
        <c:scaling>
          <c:orientation val="minMax"/>
        </c:scaling>
        <c:delete val="1"/>
        <c:axPos val="b"/>
        <c:majorTickMark val="out"/>
        <c:minorTickMark val="none"/>
        <c:tickLblPos val="none"/>
        <c:crossAx val="12790476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61076562116829E-2"/>
          <c:y val="8.1761257374144358E-2"/>
          <c:w val="0.53223427268368551"/>
          <c:h val="0.77673194505437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'рис.4 занятость'!$A$2</c:f>
              <c:strCache>
                <c:ptCount val="1"/>
                <c:pt idx="0">
                  <c:v>среднегодовая численность населения</c:v>
                </c:pt>
              </c:strCache>
            </c:strRef>
          </c:tx>
          <c:spPr>
            <a:gradFill>
              <a:gsLst>
                <a:gs pos="0">
                  <a:srgbClr val="FFFF00">
                    <a:gamma/>
                    <a:tint val="32157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занятость'!$B$2:$H$2</c:f>
              <c:numCache>
                <c:formatCode>0.0</c:formatCode>
                <c:ptCount val="6"/>
                <c:pt idx="0">
                  <c:v>56.6</c:v>
                </c:pt>
                <c:pt idx="1">
                  <c:v>56</c:v>
                </c:pt>
                <c:pt idx="2">
                  <c:v>55.4</c:v>
                </c:pt>
                <c:pt idx="3">
                  <c:v>54.7</c:v>
                </c:pt>
                <c:pt idx="4">
                  <c:v>54.1</c:v>
                </c:pt>
                <c:pt idx="5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52096"/>
        <c:axId val="128453632"/>
      </c:barChart>
      <c:lineChart>
        <c:grouping val="standard"/>
        <c:varyColors val="0"/>
        <c:ser>
          <c:idx val="0"/>
          <c:order val="1"/>
          <c:tx>
            <c:strRef>
              <c:f>'рис.4 занятость'!$A$3</c:f>
              <c:strCache>
                <c:ptCount val="1"/>
                <c:pt idx="0">
                  <c:v>среднегодовая численность трудоспособного населения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B0F0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занятость'!$B$3:$H$3</c:f>
              <c:numCache>
                <c:formatCode>0.0</c:formatCode>
                <c:ptCount val="6"/>
                <c:pt idx="0">
                  <c:v>32.86</c:v>
                </c:pt>
                <c:pt idx="1">
                  <c:v>32.25</c:v>
                </c:pt>
                <c:pt idx="2">
                  <c:v>31.59</c:v>
                </c:pt>
                <c:pt idx="3">
                  <c:v>30.97</c:v>
                </c:pt>
                <c:pt idx="4">
                  <c:v>30.4</c:v>
                </c:pt>
                <c:pt idx="5">
                  <c:v>29.86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'рис.4 занятость'!$A$4</c:f>
              <c:strCache>
                <c:ptCount val="1"/>
                <c:pt idx="0">
                  <c:v>численность занятого населения в экономике города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6600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занятость'!$B$4:$H$4</c:f>
              <c:numCache>
                <c:formatCode>0.0</c:formatCode>
                <c:ptCount val="6"/>
                <c:pt idx="0">
                  <c:v>19.875</c:v>
                </c:pt>
                <c:pt idx="1">
                  <c:v>19.157000000000007</c:v>
                </c:pt>
                <c:pt idx="2">
                  <c:v>19.007999999999999</c:v>
                </c:pt>
                <c:pt idx="3">
                  <c:v>18.873000000000001</c:v>
                </c:pt>
                <c:pt idx="4">
                  <c:v>18.738</c:v>
                </c:pt>
                <c:pt idx="5">
                  <c:v>18.618000000000006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'рис.4 занятость'!#REF!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543192955985842E-2"/>
                  <c:y val="-4.507671098219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9352527899217E-2"/>
                  <c:y val="-5.4780124638241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66422149953138E-2"/>
                  <c:y val="-4.2238020320741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10628018683458E-2"/>
                  <c:y val="-3.6952776438198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15724361317784E-2"/>
                  <c:y val="-4.97323490900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407784195253444E-2"/>
                  <c:y val="-3.963950628451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52096"/>
        <c:axId val="128453632"/>
      </c:lineChart>
      <c:lineChart>
        <c:grouping val="standard"/>
        <c:varyColors val="0"/>
        <c:ser>
          <c:idx val="3"/>
          <c:order val="4"/>
          <c:tx>
            <c:strRef>
              <c:f>'рис.4 занятость'!#REF!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0099"/>
              </a:solidFill>
              <a:prstDash val="solid"/>
            </a:ln>
          </c:spPr>
          <c:marker>
            <c:symbol val="diamond"/>
            <c:size val="5"/>
          </c:marker>
          <c:dLbls>
            <c:dLbl>
              <c:idx val="0"/>
              <c:layout>
                <c:manualLayout>
                  <c:x val="-1.8608375499479204E-2"/>
                  <c:y val="-3.6687954566332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000435333414799E-2"/>
                  <c:y val="-4.1973198448875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1856818474778E-2"/>
                  <c:y val="-4.074992183832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462774053478078E-2"/>
                  <c:y val="-3.645048623199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467870396112411E-2"/>
                  <c:y val="-4.6035165720871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699039756144051E-2"/>
                  <c:y val="-4.4930958698825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4"/>
          <c:order val="5"/>
          <c:tx>
            <c:strRef>
              <c:f>'рис.4 занятость'!$A$5</c:f>
              <c:strCache>
                <c:ptCount val="1"/>
                <c:pt idx="0">
                  <c:v>численность безработных зарегистрированных в службе занятости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занятость'!$B$5:$H$5</c:f>
              <c:numCache>
                <c:formatCode>0.00</c:formatCode>
                <c:ptCount val="6"/>
                <c:pt idx="0">
                  <c:v>0.51900000000000002</c:v>
                </c:pt>
                <c:pt idx="1">
                  <c:v>0.45100000000000001</c:v>
                </c:pt>
                <c:pt idx="2">
                  <c:v>0.44500000000000001</c:v>
                </c:pt>
                <c:pt idx="3">
                  <c:v>0.44</c:v>
                </c:pt>
                <c:pt idx="4">
                  <c:v>0.43500000000000011</c:v>
                </c:pt>
                <c:pt idx="5">
                  <c:v>0.4300000000000001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92288"/>
        <c:axId val="128493824"/>
      </c:lineChart>
      <c:catAx>
        <c:axId val="1284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453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453632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452096"/>
        <c:crosses val="autoZero"/>
        <c:crossBetween val="between"/>
      </c:valAx>
      <c:catAx>
        <c:axId val="12849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8493824"/>
        <c:crosses val="autoZero"/>
        <c:auto val="0"/>
        <c:lblAlgn val="ctr"/>
        <c:lblOffset val="100"/>
        <c:noMultiLvlLbl val="0"/>
      </c:catAx>
      <c:valAx>
        <c:axId val="12849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492288"/>
        <c:crosses val="autoZero"/>
        <c:crossBetween val="between"/>
      </c:valAx>
      <c:spPr>
        <a:gradFill rotWithShape="0">
          <a:gsLst>
            <a:gs pos="0">
              <a:srgbClr val="FFFF99">
                <a:gamma/>
                <a:tint val="48235"/>
                <a:invGamma/>
              </a:srgbClr>
            </a:gs>
            <a:gs pos="100000">
              <a:srgbClr val="FFFF99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118440779610263"/>
          <c:y val="1.5723379881382317E-2"/>
          <c:w val="0.35532233883058545"/>
          <c:h val="0.930817708559910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100000">
          <a:srgbClr val="FFCC66"/>
        </a:gs>
        <a:gs pos="100000">
          <a:srgbClr val="CCCCFF"/>
        </a:gs>
      </a:gsLst>
      <a:lin ang="27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569054310769879E-2"/>
          <c:y val="2.8974469696686857E-2"/>
          <c:w val="0.63509644474764482"/>
          <c:h val="0.84063191306580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154.5</c:v>
                </c:pt>
                <c:pt idx="1">
                  <c:v>162.5</c:v>
                </c:pt>
                <c:pt idx="2">
                  <c:v>162.5</c:v>
                </c:pt>
                <c:pt idx="3">
                  <c:v>162.5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222.5</c:v>
                </c:pt>
                <c:pt idx="1">
                  <c:v>158.5</c:v>
                </c:pt>
                <c:pt idx="2">
                  <c:v>158.5</c:v>
                </c:pt>
                <c:pt idx="3">
                  <c:v>158.5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278.60000000000002</c:v>
                </c:pt>
                <c:pt idx="1">
                  <c:v>273.39999999999992</c:v>
                </c:pt>
                <c:pt idx="2">
                  <c:v>273.39999999999992</c:v>
                </c:pt>
                <c:pt idx="3">
                  <c:v>273.39999999999992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2168.4</c:v>
                </c:pt>
                <c:pt idx="1">
                  <c:v>2148.9</c:v>
                </c:pt>
                <c:pt idx="2">
                  <c:v>2149.4</c:v>
                </c:pt>
                <c:pt idx="3">
                  <c:v>2149.9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Муниципальные служащие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107.1</c:v>
                </c:pt>
                <c:pt idx="1">
                  <c:v>107</c:v>
                </c:pt>
                <c:pt idx="2">
                  <c:v>107</c:v>
                </c:pt>
                <c:pt idx="3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825472"/>
        <c:axId val="48827008"/>
      </c:barChart>
      <c:catAx>
        <c:axId val="488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5"/>
            </a:pPr>
            <a:endParaRPr lang="ru-RU"/>
          </a:p>
        </c:txPr>
        <c:crossAx val="48827008"/>
        <c:crosses val="autoZero"/>
        <c:auto val="1"/>
        <c:lblAlgn val="ctr"/>
        <c:lblOffset val="100"/>
        <c:noMultiLvlLbl val="0"/>
      </c:catAx>
      <c:valAx>
        <c:axId val="48827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8825472"/>
        <c:crosses val="autoZero"/>
        <c:crossBetween val="between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5853001161740066"/>
          <c:y val="0.14187764990914589"/>
          <c:w val="0.31845824190009048"/>
          <c:h val="0.33155849601640047"/>
        </c:manualLayout>
      </c:layout>
      <c:overlay val="0"/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21819695670294"/>
          <c:y val="3.7004217478376288E-3"/>
          <c:w val="0.72511458546210339"/>
          <c:h val="0.94030577799047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дошкольного образования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45609</c:v>
                </c:pt>
                <c:pt idx="1">
                  <c:v>46144</c:v>
                </c:pt>
                <c:pt idx="2">
                  <c:v>47900</c:v>
                </c:pt>
                <c:pt idx="3">
                  <c:v>49900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Работники культуры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49300</c:v>
                </c:pt>
                <c:pt idx="1">
                  <c:v>54800</c:v>
                </c:pt>
                <c:pt idx="2">
                  <c:v>57800</c:v>
                </c:pt>
                <c:pt idx="3">
                  <c:v>61300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 общего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50900</c:v>
                </c:pt>
                <c:pt idx="1">
                  <c:v>54800</c:v>
                </c:pt>
                <c:pt idx="2">
                  <c:v>57800</c:v>
                </c:pt>
                <c:pt idx="3">
                  <c:v>61300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Педагоги дополнительного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50286</c:v>
                </c:pt>
                <c:pt idx="1">
                  <c:v>55348</c:v>
                </c:pt>
                <c:pt idx="2">
                  <c:v>58378</c:v>
                </c:pt>
                <c:pt idx="3">
                  <c:v>61913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7030A0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51534</c:v>
                </c:pt>
                <c:pt idx="1">
                  <c:v>55348</c:v>
                </c:pt>
                <c:pt idx="2">
                  <c:v>58378</c:v>
                </c:pt>
                <c:pt idx="3">
                  <c:v>61913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534784"/>
        <c:axId val="48923392"/>
      </c:barChart>
      <c:catAx>
        <c:axId val="126534784"/>
        <c:scaling>
          <c:orientation val="minMax"/>
        </c:scaling>
        <c:delete val="1"/>
        <c:axPos val="b"/>
        <c:majorTickMark val="out"/>
        <c:minorTickMark val="none"/>
        <c:tickLblPos val="none"/>
        <c:crossAx val="48923392"/>
        <c:crosses val="autoZero"/>
        <c:auto val="1"/>
        <c:lblAlgn val="ctr"/>
        <c:lblOffset val="100"/>
        <c:noMultiLvlLbl val="0"/>
      </c:catAx>
      <c:valAx>
        <c:axId val="4892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653478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0.49934496255103539"/>
          <c:w val="0.27205201234024956"/>
          <c:h val="0.40001719559975008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 rot="0" vert="wordArtVert"/>
    <a:lstStyle/>
    <a:p>
      <a:pPr>
        <a:defRPr sz="11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50903675271901E-2"/>
          <c:y val="4.3176547989114328E-2"/>
          <c:w val="0.57497317317486474"/>
          <c:h val="0.86993722009488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3"/>
              </a:solidFill>
            </a:ln>
          </c:spPr>
          <c:invertIfNegative val="0"/>
          <c:dLbls>
            <c:dLbl>
              <c:idx val="0"/>
              <c:layout>
                <c:manualLayout>
                  <c:x val="3.2032030012246596E-3"/>
                  <c:y val="1.480933160472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80169083718766E-3"/>
                  <c:y val="1.5801440213329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911032045523889E-3"/>
                  <c:y val="1.5801440213329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16015006123287E-3"/>
                  <c:y val="1.5801440213329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4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43</c:v>
                </c:pt>
                <c:pt idx="1">
                  <c:v>43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61056"/>
        <c:axId val="49662592"/>
      </c:barChart>
      <c:dateAx>
        <c:axId val="4966105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175" baseline="0"/>
            </a:pPr>
            <a:endParaRPr lang="ru-RU"/>
          </a:p>
        </c:txPr>
        <c:crossAx val="49662592"/>
        <c:crosses val="autoZero"/>
        <c:auto val="1"/>
        <c:lblOffset val="100"/>
        <c:baseTimeUnit val="years"/>
      </c:dateAx>
      <c:valAx>
        <c:axId val="496625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661056"/>
        <c:crosses val="autoZero"/>
        <c:crossBetween val="between"/>
        <c:majorUnit val="20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359807460890523"/>
          <c:y val="0.54788418708240538"/>
          <c:w val="0.27797833935018074"/>
          <c:h val="0.17371937639198229"/>
        </c:manualLayout>
      </c:layout>
      <c:overlay val="0"/>
      <c:txPr>
        <a:bodyPr/>
        <a:lstStyle/>
        <a:p>
          <a:pPr>
            <a:defRPr sz="1175" baseline="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84000"/>
        </a:srgbClr>
      </a:outerShdw>
    </a:effectLst>
  </c:spPr>
  <c:txPr>
    <a:bodyPr/>
    <a:lstStyle/>
    <a:p>
      <a:pPr>
        <a:defRPr sz="173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60265383493746E-2"/>
          <c:y val="0.52018349607176928"/>
          <c:w val="0.58651732769514775"/>
          <c:h val="0.36977574222104492"/>
        </c:manualLayout>
      </c:layout>
      <c:bar3DChart>
        <c:barDir val="col"/>
        <c:grouping val="percentStacked"/>
        <c:varyColors val="0"/>
        <c:ser>
          <c:idx val="0"/>
          <c:order val="0"/>
          <c:spPr>
            <a:gradFill>
              <a:gsLst>
                <a:gs pos="53000">
                  <a:schemeClr val="accent1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84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5.3023975935592334E-2"/>
                  <c:y val="-2.59399842615644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382716049382921E-2"/>
                  <c:y val="2.474936397057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827160493829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839506172839462E-2"/>
                  <c:y val="-4.9498727941155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1240.5</c:v>
                </c:pt>
                <c:pt idx="1">
                  <c:v>1238</c:v>
                </c:pt>
                <c:pt idx="2">
                  <c:v>1247.5</c:v>
                </c:pt>
                <c:pt idx="3" formatCode="#,##0.00">
                  <c:v>1249.3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86000">
                  <a:srgbClr val="FFFF00"/>
                </a:gs>
                <a:gs pos="10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4.7405998407502425E-2"/>
                  <c:y val="-9.6401843326332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360214102450826E-2"/>
                  <c:y val="-7.1655063451783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82716049382921E-2"/>
                  <c:y val="-2.474936397057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528023533575105E-2"/>
                  <c:y val="-1.7324490363042903E-2"/>
                </c:manualLayout>
              </c:layout>
              <c:tx>
                <c:rich>
                  <a:bodyPr/>
                  <a:lstStyle/>
                  <a:p>
                    <a:r>
                      <a:rPr lang="ru-RU" sz="1103" b="1" dirty="0" smtClean="0">
                        <a:solidFill>
                          <a:schemeClr val="tx1"/>
                        </a:solidFill>
                      </a:rPr>
                      <a:t>256,8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103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238.6</c:v>
                </c:pt>
                <c:pt idx="1">
                  <c:v>247.1</c:v>
                </c:pt>
                <c:pt idx="2">
                  <c:v>238.1</c:v>
                </c:pt>
                <c:pt idx="3" formatCode="#,##0.00">
                  <c:v>238.4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86000">
                  <a:schemeClr val="accent3">
                    <a:lumMod val="60000"/>
                    <a:lumOff val="40000"/>
                  </a:schemeClr>
                </a:gs>
                <a:gs pos="10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5.3370786516853917E-2"/>
                  <c:y val="-4.430905179850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134831460674156E-2"/>
                  <c:y val="8.123232322785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752808988764044E-2"/>
                  <c:y val="8.123232322785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943820224719162E-2"/>
                  <c:y val="-8.123232322785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736.4</c:v>
                </c:pt>
                <c:pt idx="1">
                  <c:v>768</c:v>
                </c:pt>
                <c:pt idx="2">
                  <c:v>813.5</c:v>
                </c:pt>
                <c:pt idx="3">
                  <c:v>859.8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505216"/>
        <c:axId val="50506752"/>
        <c:axId val="0"/>
      </c:bar3DChart>
      <c:catAx>
        <c:axId val="505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87" b="1">
                <a:solidFill>
                  <a:schemeClr val="tx1"/>
                </a:solidFill>
              </a:defRPr>
            </a:pPr>
            <a:endParaRPr lang="ru-RU"/>
          </a:p>
        </c:txPr>
        <c:crossAx val="50506752"/>
        <c:crosses val="autoZero"/>
        <c:auto val="1"/>
        <c:lblAlgn val="ctr"/>
        <c:lblOffset val="100"/>
        <c:noMultiLvlLbl val="0"/>
      </c:catAx>
      <c:valAx>
        <c:axId val="50506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0505216"/>
        <c:crosses val="autoZero"/>
        <c:crossBetween val="between"/>
      </c:valAx>
      <c:spPr>
        <a:noFill/>
        <a:ln w="25084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565022421524664"/>
          <c:y val="0.62757527733755991"/>
          <c:w val="0.27242152466367731"/>
          <c:h val="0.28684627575277366"/>
        </c:manualLayout>
      </c:layout>
      <c:overlay val="0"/>
      <c:txPr>
        <a:bodyPr/>
        <a:lstStyle/>
        <a:p>
          <a:pPr>
            <a:defRPr sz="1411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15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441"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1441" dirty="0" smtClean="0">
                <a:solidFill>
                  <a:schemeClr val="tx1"/>
                </a:solidFill>
              </a:rPr>
              <a:t>Динамика поступлений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850306626363665"/>
          <c:y val="2.6618120103408131E-2"/>
        </c:manualLayout>
      </c:layout>
      <c:overlay val="0"/>
    </c:title>
    <c:autoTitleDeleted val="0"/>
    <c:view3D>
      <c:rotX val="0"/>
      <c:rotY val="0"/>
      <c:depthPercent val="100"/>
      <c:rAngAx val="0"/>
      <c:perspective val="2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7760132541117016E-2"/>
          <c:y val="9.1434060893854266E-2"/>
          <c:w val="0.95212299409397461"/>
          <c:h val="0.653921160267715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10" b="1" dirty="0" smtClean="0">
                        <a:solidFill>
                          <a:schemeClr val="tx1"/>
                        </a:solidFill>
                      </a:rPr>
                      <a:t>418,9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384.8</c:v>
                </c:pt>
                <c:pt idx="1">
                  <c:v>402.7</c:v>
                </c:pt>
                <c:pt idx="2">
                  <c:v>418.9</c:v>
                </c:pt>
                <c:pt idx="3">
                  <c:v>435.6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налоговые доходы (госпошлина, штрафы)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1614303505777359E-3"/>
                  <c:y val="-6.9238012482674173E-3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36245342957372E-3"/>
                  <c:y val="7.6274675507594959E-4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059941847115E-2"/>
                  <c:y val="3.753886221545334E-4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504688190200473E-3"/>
                  <c:y val="-7.962407481356933E-3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14.9</c:v>
                </c:pt>
                <c:pt idx="2">
                  <c:v>15.5</c:v>
                </c:pt>
                <c:pt idx="3">
                  <c:v>16.100000000000001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pattFill prst="pct75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101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151.19999999999999</c:v>
                </c:pt>
                <c:pt idx="1">
                  <c:v>158.6</c:v>
                </c:pt>
                <c:pt idx="2">
                  <c:v>165</c:v>
                </c:pt>
                <c:pt idx="3">
                  <c:v>171.6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pattFill prst="trellis">
              <a:fgClr>
                <a:srgbClr val="D60093"/>
              </a:fgClr>
              <a:bgClr>
                <a:schemeClr val="bg1"/>
              </a:bgClr>
            </a:pattFill>
          </c:spPr>
          <c:invertIfNegative val="0"/>
          <c:dLbls>
            <c:dLbl>
              <c:idx val="2"/>
              <c:layout>
                <c:manualLayout>
                  <c:x val="4.74214611610143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10" b="1" cap="all" baseline="0" dirty="0" smtClean="0">
                        <a:solidFill>
                          <a:schemeClr val="tx1"/>
                        </a:solidFill>
                      </a:rPr>
                      <a:t>214,1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0" b="1" cap="all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186.4</c:v>
                </c:pt>
                <c:pt idx="1">
                  <c:v>191.8</c:v>
                </c:pt>
                <c:pt idx="2">
                  <c:v>214.1</c:v>
                </c:pt>
                <c:pt idx="3">
                  <c:v>236.5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shape val="cylinder"/>
        <c:axId val="151265664"/>
        <c:axId val="151267200"/>
        <c:axId val="0"/>
      </c:bar3DChart>
      <c:catAx>
        <c:axId val="1512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1267200"/>
        <c:crosses val="autoZero"/>
        <c:auto val="1"/>
        <c:lblAlgn val="ctr"/>
        <c:lblOffset val="100"/>
        <c:noMultiLvlLbl val="0"/>
      </c:catAx>
      <c:valAx>
        <c:axId val="15126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1265664"/>
        <c:crosses val="autoZero"/>
        <c:crossBetween val="between"/>
      </c:valAx>
      <c:spPr>
        <a:noFill/>
        <a:ln w="25391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0751079100894491E-2"/>
          <c:y val="0.8364521540070643"/>
          <c:w val="0.83492580015175866"/>
          <c:h val="0.13227971503562053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78079286258147E-2"/>
          <c:y val="4.6676425959990995E-3"/>
          <c:w val="0.8924528301886796"/>
          <c:h val="0.6709511568123396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35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339966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8.637233991372258E-3"/>
                  <c:y val="-7.355052577973267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233750821880475E-2"/>
                  <c:y val="5.3243906251266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651474573824883E-2"/>
                  <c:y val="1.2045807591749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699584426946729E-2"/>
                  <c:y val="1.49595689352028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61942257217894E-4"/>
                  <c:y val="-2.243810406516149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4707">
                <a:noFill/>
              </a:ln>
            </c:spPr>
            <c:txPr>
              <a:bodyPr/>
              <a:lstStyle/>
              <a:p>
                <a:pPr>
                  <a:defRPr sz="1579" b="1" i="0" u="none" strike="noStrike" baseline="0">
                    <a:solidFill>
                      <a:schemeClr val="tx1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доходы!$A$60:$A$64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услуг и компенсации затрат государства</c:v>
                </c:pt>
                <c:pt idx="2">
                  <c:v>платежи при пользовании природными ресурсами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 и санкции</c:v>
                </c:pt>
              </c:strCache>
            </c:strRef>
          </c:cat>
          <c:val>
            <c:numRef>
              <c:f>доходы!$B$60:$B$64</c:f>
              <c:numCache>
                <c:formatCode>#,##0.0</c:formatCode>
                <c:ptCount val="5"/>
                <c:pt idx="0">
                  <c:v>210.6</c:v>
                </c:pt>
                <c:pt idx="1">
                  <c:v>6.2</c:v>
                </c:pt>
                <c:pt idx="2">
                  <c:v>3.2</c:v>
                </c:pt>
                <c:pt idx="3">
                  <c:v>22.5</c:v>
                </c:pt>
                <c:pt idx="4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8.1471867298638964E-2"/>
          <c:y val="0.63263565124377497"/>
          <c:w val="0.78981973407170269"/>
          <c:h val="0.35523468902114352"/>
        </c:manualLayout>
      </c:layout>
      <c:overlay val="0"/>
      <c:spPr>
        <a:noFill/>
        <a:ln w="34707">
          <a:noFill/>
        </a:ln>
      </c:spPr>
      <c:txPr>
        <a:bodyPr/>
        <a:lstStyle/>
        <a:p>
          <a:pPr>
            <a:defRPr sz="879" b="1" i="0" u="none" strike="noStrike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8363" cap="rnd" cmpd="sng" algn="ctr">
      <a:solidFill>
        <a:schemeClr val="bg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6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60F85-EA21-4E3A-82C7-2647CEFED1A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+mn-lt"/>
            </a:rPr>
            <a:t>Гражданин- как налогоплательщик</a:t>
          </a:r>
          <a:endParaRPr lang="ru-RU" sz="1800" b="0" dirty="0">
            <a:solidFill>
              <a:schemeClr val="tx1"/>
            </a:solidFill>
            <a:latin typeface="+mn-lt"/>
          </a:endParaRPr>
        </a:p>
      </dgm:t>
    </dgm:pt>
    <dgm:pt modelId="{7412C926-3EF8-4C7D-B3F7-F29BC1F5AC91}" type="parTrans" cxnId="{649DA82D-17D0-4FB0-B7D4-06F8DB891C76}">
      <dgm:prSet/>
      <dgm:spPr/>
      <dgm:t>
        <a:bodyPr/>
        <a:lstStyle/>
        <a:p>
          <a:endParaRPr lang="ru-RU"/>
        </a:p>
      </dgm:t>
    </dgm:pt>
    <dgm:pt modelId="{8CE33AEE-04BF-4FDC-8BF2-4C05A8B5BDEE}" type="sibTrans" cxnId="{649DA82D-17D0-4FB0-B7D4-06F8DB891C76}">
      <dgm:prSet/>
      <dgm:spPr/>
      <dgm:t>
        <a:bodyPr/>
        <a:lstStyle/>
        <a:p>
          <a:endParaRPr lang="ru-RU"/>
        </a:p>
      </dgm:t>
    </dgm:pt>
    <dgm:pt modelId="{21DE90FC-5F02-40D8-8BAD-EC9D6FA023E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</a:rPr>
            <a:t>Гражданин- как получатель социальных гарантий</a:t>
          </a:r>
          <a:endParaRPr lang="ru-RU" sz="1600" b="0" dirty="0">
            <a:solidFill>
              <a:schemeClr val="tx1"/>
            </a:solidFill>
            <a:latin typeface="+mn-lt"/>
          </a:endParaRPr>
        </a:p>
      </dgm:t>
    </dgm:pt>
    <dgm:pt modelId="{E41363D2-6C2C-47BE-BDD5-83ED5EAD5119}" type="parTrans" cxnId="{E9CB54AE-D046-4E36-9B54-55BC3253D2D2}">
      <dgm:prSet/>
      <dgm:spPr/>
      <dgm:t>
        <a:bodyPr/>
        <a:lstStyle/>
        <a:p>
          <a:endParaRPr lang="ru-RU"/>
        </a:p>
      </dgm:t>
    </dgm:pt>
    <dgm:pt modelId="{C15DB6A0-2D76-4203-BEC7-9BDA212DB5C3}" type="sibTrans" cxnId="{E9CB54AE-D046-4E36-9B54-55BC3253D2D2}">
      <dgm:prSet/>
      <dgm:spPr/>
      <dgm:t>
        <a:bodyPr/>
        <a:lstStyle/>
        <a:p>
          <a:endParaRPr lang="ru-RU"/>
        </a:p>
      </dgm:t>
    </dgm:pt>
    <dgm:pt modelId="{E70ED3CE-7ED0-4AA6-80BB-67FBC2CE301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n-lt"/>
            </a:rPr>
            <a:t>Помогает формировать   доходную часть бюджета</a:t>
          </a:r>
          <a:endParaRPr lang="ru-RU" sz="1200" b="1" dirty="0">
            <a:solidFill>
              <a:schemeClr val="tx1"/>
            </a:solidFill>
            <a:latin typeface="+mn-lt"/>
          </a:endParaRPr>
        </a:p>
      </dgm:t>
    </dgm:pt>
    <dgm:pt modelId="{384D30FC-7CED-4AF2-9015-FDF9BC6B5C33}" type="sibTrans" cxnId="{344FAC9D-DA04-4414-8FCB-2530EF9263DA}">
      <dgm:prSet/>
      <dgm:spPr/>
      <dgm:t>
        <a:bodyPr/>
        <a:lstStyle/>
        <a:p>
          <a:endParaRPr lang="ru-RU"/>
        </a:p>
      </dgm:t>
    </dgm:pt>
    <dgm:pt modelId="{519B203B-E87B-4FD4-88C6-823DFF93247D}" type="parTrans" cxnId="{344FAC9D-DA04-4414-8FCB-2530EF9263DA}">
      <dgm:prSet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0DE6D1-EB2F-455F-B01F-67B41CBC38B7}" type="pres">
      <dgm:prSet presAssocID="{B7F60F85-EA21-4E3A-82C7-2647CEFED1A2}" presName="composite" presStyleCnt="0"/>
      <dgm:spPr/>
      <dgm:t>
        <a:bodyPr/>
        <a:lstStyle/>
        <a:p>
          <a:endParaRPr lang="ru-RU"/>
        </a:p>
      </dgm:t>
    </dgm:pt>
    <dgm:pt modelId="{97D4EB38-F80C-426B-A222-C86D74E5632B}" type="pres">
      <dgm:prSet presAssocID="{B7F60F85-EA21-4E3A-82C7-2647CEFED1A2}" presName="bentUpArrow1" presStyleLbl="alignImgPlace1" presStyleIdx="0" presStyleCnt="1" custScaleX="65601" custScaleY="68401" custLinFactNeighborX="-19950" custLinFactNeighborY="-76103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A9DB229-9C20-4324-95A2-5E394878561C}" type="pres">
      <dgm:prSet presAssocID="{B7F60F85-EA21-4E3A-82C7-2647CEFED1A2}" presName="ParentText" presStyleLbl="node1" presStyleIdx="0" presStyleCnt="2" custScaleX="83001" custScaleY="48576" custLinFactNeighborX="-6668" custLinFactNeighborY="-200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786A5-0A10-4D60-BEDA-F50289C03FD0}" type="pres">
      <dgm:prSet presAssocID="{B7F60F85-EA21-4E3A-82C7-2647CEFED1A2}" presName="ChildText" presStyleLbl="revTx" presStyleIdx="0" presStyleCnt="1" custScaleX="110009" custScaleY="36496" custLinFactNeighborX="-95998" custLinFactNeighborY="27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CF75C-D5C2-4CF0-91A4-727E5EB76742}" type="pres">
      <dgm:prSet presAssocID="{8CE33AEE-04BF-4FDC-8BF2-4C05A8B5BDEE}" presName="sibTrans" presStyleCnt="0"/>
      <dgm:spPr/>
      <dgm:t>
        <a:bodyPr/>
        <a:lstStyle/>
        <a:p>
          <a:endParaRPr lang="ru-RU"/>
        </a:p>
      </dgm:t>
    </dgm:pt>
    <dgm:pt modelId="{6C96A6A8-F637-4B65-A1F7-E867745A2DF8}" type="pres">
      <dgm:prSet presAssocID="{21DE90FC-5F02-40D8-8BAD-EC9D6FA023E5}" presName="composite" presStyleCnt="0"/>
      <dgm:spPr/>
      <dgm:t>
        <a:bodyPr/>
        <a:lstStyle/>
        <a:p>
          <a:endParaRPr lang="ru-RU"/>
        </a:p>
      </dgm:t>
    </dgm:pt>
    <dgm:pt modelId="{FD4BD0E8-BEC7-43D6-B1C6-94233AEA8459}" type="pres">
      <dgm:prSet presAssocID="{21DE90FC-5F02-40D8-8BAD-EC9D6FA023E5}" presName="ParentText" presStyleLbl="node1" presStyleIdx="1" presStyleCnt="2" custScaleX="92238" custScaleY="38617" custLinFactNeighborX="-33073" custLinFactNeighborY="-20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B54AE-D046-4E36-9B54-55BC3253D2D2}" srcId="{0F2888FC-C642-4A56-9FB8-4C577C591088}" destId="{21DE90FC-5F02-40D8-8BAD-EC9D6FA023E5}" srcOrd="1" destOrd="0" parTransId="{E41363D2-6C2C-47BE-BDD5-83ED5EAD5119}" sibTransId="{C15DB6A0-2D76-4203-BEC7-9BDA212DB5C3}"/>
    <dgm:cxn modelId="{9140633D-1A84-48EE-87ED-281DA4B116EF}" type="presOf" srcId="{E70ED3CE-7ED0-4AA6-80BB-67FBC2CE3013}" destId="{256786A5-0A10-4D60-BEDA-F50289C03FD0}" srcOrd="0" destOrd="0" presId="urn:microsoft.com/office/officeart/2005/8/layout/StepDownProcess"/>
    <dgm:cxn modelId="{C59BFF8A-9C1C-4CCD-90F8-036E44099690}" type="presOf" srcId="{0F2888FC-C642-4A56-9FB8-4C577C591088}" destId="{F1CC8DBA-1C49-4E00-99CD-F783FD2EA9F4}" srcOrd="0" destOrd="0" presId="urn:microsoft.com/office/officeart/2005/8/layout/StepDownProcess"/>
    <dgm:cxn modelId="{742D9ECE-A671-4DCC-9EBF-2A98D312051A}" type="presOf" srcId="{B7F60F85-EA21-4E3A-82C7-2647CEFED1A2}" destId="{9A9DB229-9C20-4324-95A2-5E394878561C}" srcOrd="0" destOrd="0" presId="urn:microsoft.com/office/officeart/2005/8/layout/StepDownProcess"/>
    <dgm:cxn modelId="{344FAC9D-DA04-4414-8FCB-2530EF9263DA}" srcId="{B7F60F85-EA21-4E3A-82C7-2647CEFED1A2}" destId="{E70ED3CE-7ED0-4AA6-80BB-67FBC2CE3013}" srcOrd="0" destOrd="0" parTransId="{519B203B-E87B-4FD4-88C6-823DFF93247D}" sibTransId="{384D30FC-7CED-4AF2-9015-FDF9BC6B5C33}"/>
    <dgm:cxn modelId="{70707D0F-9A55-4772-A916-5534FF7BB839}" type="presOf" srcId="{21DE90FC-5F02-40D8-8BAD-EC9D6FA023E5}" destId="{FD4BD0E8-BEC7-43D6-B1C6-94233AEA8459}" srcOrd="0" destOrd="0" presId="urn:microsoft.com/office/officeart/2005/8/layout/StepDownProcess"/>
    <dgm:cxn modelId="{649DA82D-17D0-4FB0-B7D4-06F8DB891C76}" srcId="{0F2888FC-C642-4A56-9FB8-4C577C591088}" destId="{B7F60F85-EA21-4E3A-82C7-2647CEFED1A2}" srcOrd="0" destOrd="0" parTransId="{7412C926-3EF8-4C7D-B3F7-F29BC1F5AC91}" sibTransId="{8CE33AEE-04BF-4FDC-8BF2-4C05A8B5BDEE}"/>
    <dgm:cxn modelId="{C1DAD6E0-153A-4540-8543-276F387425D9}" type="presParOf" srcId="{F1CC8DBA-1C49-4E00-99CD-F783FD2EA9F4}" destId="{1B0DE6D1-EB2F-455F-B01F-67B41CBC38B7}" srcOrd="0" destOrd="0" presId="urn:microsoft.com/office/officeart/2005/8/layout/StepDownProcess"/>
    <dgm:cxn modelId="{32C3844B-4F28-45CA-B94F-DA899237921D}" type="presParOf" srcId="{1B0DE6D1-EB2F-455F-B01F-67B41CBC38B7}" destId="{97D4EB38-F80C-426B-A222-C86D74E5632B}" srcOrd="0" destOrd="0" presId="urn:microsoft.com/office/officeart/2005/8/layout/StepDownProcess"/>
    <dgm:cxn modelId="{049CF6D8-6DF4-4273-8942-8A0E7CDA4DE8}" type="presParOf" srcId="{1B0DE6D1-EB2F-455F-B01F-67B41CBC38B7}" destId="{9A9DB229-9C20-4324-95A2-5E394878561C}" srcOrd="1" destOrd="0" presId="urn:microsoft.com/office/officeart/2005/8/layout/StepDownProcess"/>
    <dgm:cxn modelId="{561FD6BF-30F5-4013-964F-65E1CE5B6801}" type="presParOf" srcId="{1B0DE6D1-EB2F-455F-B01F-67B41CBC38B7}" destId="{256786A5-0A10-4D60-BEDA-F50289C03FD0}" srcOrd="2" destOrd="0" presId="urn:microsoft.com/office/officeart/2005/8/layout/StepDownProcess"/>
    <dgm:cxn modelId="{1A87BA63-6EC3-4C12-8BEB-B4A30CB63B44}" type="presParOf" srcId="{F1CC8DBA-1C49-4E00-99CD-F783FD2EA9F4}" destId="{BB3CF75C-D5C2-4CF0-91A4-727E5EB76742}" srcOrd="1" destOrd="0" presId="urn:microsoft.com/office/officeart/2005/8/layout/StepDownProcess"/>
    <dgm:cxn modelId="{D6DEFFF2-BD98-4335-BBF0-C745BE73D13E}" type="presParOf" srcId="{F1CC8DBA-1C49-4E00-99CD-F783FD2EA9F4}" destId="{6C96A6A8-F637-4B65-A1F7-E867745A2DF8}" srcOrd="2" destOrd="0" presId="urn:microsoft.com/office/officeart/2005/8/layout/StepDownProcess"/>
    <dgm:cxn modelId="{6BDB4A30-D15B-4A43-8920-BFDC625F80B5}" type="presParOf" srcId="{6C96A6A8-F637-4B65-A1F7-E867745A2DF8}" destId="{FD4BD0E8-BEC7-43D6-B1C6-94233AEA8459}" srcOrd="0" destOrd="0" presId="urn:microsoft.com/office/officeart/2005/8/layout/StepDownProcess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11B92-839B-47BF-A493-C9055EAE46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B0CCCC-CA43-4EEC-9B3B-AE7356C6D6E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n-lt"/>
            </a:rPr>
            <a:t>Общий объем доходов без учета безвозмездных поступлений/уровень долговой нагрузки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C7A97A8A-F917-47F5-9786-DB6690FDE2C1}" type="parTrans" cxnId="{49C6E2A7-CC99-43D2-9E9A-37F54CB9DDB7}">
      <dgm:prSet/>
      <dgm:spPr/>
      <dgm:t>
        <a:bodyPr/>
        <a:lstStyle/>
        <a:p>
          <a:endParaRPr lang="ru-RU"/>
        </a:p>
      </dgm:t>
    </dgm:pt>
    <dgm:pt modelId="{F21F2BE4-F9B9-49D2-95AA-A0964A1B38EF}" type="sibTrans" cxnId="{49C6E2A7-CC99-43D2-9E9A-37F54CB9DDB7}">
      <dgm:prSet/>
      <dgm:spPr/>
      <dgm:t>
        <a:bodyPr/>
        <a:lstStyle/>
        <a:p>
          <a:endParaRPr lang="ru-RU"/>
        </a:p>
      </dgm:t>
    </dgm:pt>
    <dgm:pt modelId="{D4B16EEE-7A89-422A-A046-041578F16582}" type="pres">
      <dgm:prSet presAssocID="{9B611B92-839B-47BF-A493-C9055EAE4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1AAC2-DBD5-4341-AB55-1F762DACD51C}" type="pres">
      <dgm:prSet presAssocID="{48B0CCCC-CA43-4EEC-9B3B-AE7356C6D6EB}" presName="node" presStyleLbl="node1" presStyleIdx="0" presStyleCnt="1" custRadScaleRad="96366" custRadScaleInc="-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6E2A7-CC99-43D2-9E9A-37F54CB9DDB7}" srcId="{9B611B92-839B-47BF-A493-C9055EAE46DB}" destId="{48B0CCCC-CA43-4EEC-9B3B-AE7356C6D6EB}" srcOrd="0" destOrd="0" parTransId="{C7A97A8A-F917-47F5-9786-DB6690FDE2C1}" sibTransId="{F21F2BE4-F9B9-49D2-95AA-A0964A1B38EF}"/>
    <dgm:cxn modelId="{99B4B7A2-5865-44E0-8BED-CC035646F33D}" type="presOf" srcId="{48B0CCCC-CA43-4EEC-9B3B-AE7356C6D6EB}" destId="{D821AAC2-DBD5-4341-AB55-1F762DACD51C}" srcOrd="0" destOrd="0" presId="urn:microsoft.com/office/officeart/2005/8/layout/cycle2"/>
    <dgm:cxn modelId="{ACD44C31-A348-4B63-9D08-87A782CF120E}" type="presOf" srcId="{9B611B92-839B-47BF-A493-C9055EAE46DB}" destId="{D4B16EEE-7A89-422A-A046-041578F16582}" srcOrd="0" destOrd="0" presId="urn:microsoft.com/office/officeart/2005/8/layout/cycle2"/>
    <dgm:cxn modelId="{E07BD30F-545E-4B71-A9A4-00DD012C90F3}" type="presParOf" srcId="{D4B16EEE-7A89-422A-A046-041578F16582}" destId="{D821AAC2-DBD5-4341-AB55-1F762DACD5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68287-FD38-4407-9634-0F531D5ACA1D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609109-E1D3-454D-BD25-064B1EA959FB}">
      <dgm:prSet phldrT="[Текст]" custT="1"/>
      <dgm:spPr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Дотации </a:t>
          </a:r>
        </a:p>
        <a:p>
          <a:r>
            <a:rPr lang="ru-RU" sz="1000" b="0" dirty="0" smtClean="0">
              <a:solidFill>
                <a:schemeClr val="tx1"/>
              </a:solidFill>
            </a:rPr>
            <a:t>(предоставляются на безвозмездной и безвозвратной основе без установления направлений и условий их использования)</a:t>
          </a:r>
          <a:endParaRPr lang="ru-RU" sz="1000" b="0" dirty="0">
            <a:solidFill>
              <a:schemeClr val="tx1"/>
            </a:solidFill>
          </a:endParaRPr>
        </a:p>
      </dgm:t>
    </dgm:pt>
    <dgm:pt modelId="{B6573538-BBDB-42E7-B449-8CC5E1E23532}" type="parTrans" cxnId="{1E8DF67F-34B3-4A3E-A294-5804D2BA1B90}">
      <dgm:prSet/>
      <dgm:spPr/>
      <dgm:t>
        <a:bodyPr/>
        <a:lstStyle/>
        <a:p>
          <a:endParaRPr lang="ru-RU"/>
        </a:p>
      </dgm:t>
    </dgm:pt>
    <dgm:pt modelId="{8046FDB8-1386-4402-A5FB-96A70B933DD4}" type="sibTrans" cxnId="{1E8DF67F-34B3-4A3E-A294-5804D2BA1B90}">
      <dgm:prSet/>
      <dgm:spPr/>
      <dgm:t>
        <a:bodyPr/>
        <a:lstStyle/>
        <a:p>
          <a:endParaRPr lang="ru-RU"/>
        </a:p>
      </dgm:t>
    </dgm:pt>
    <dgm:pt modelId="{76F7CB32-9FFD-4963-A75A-8C92B514399A}">
      <dgm:prSet phldrT="[Текст]" custT="1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33CC33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Субсидии</a:t>
          </a:r>
          <a:r>
            <a:rPr lang="ru-RU" sz="1000" dirty="0" smtClean="0">
              <a:solidFill>
                <a:schemeClr val="tx1"/>
              </a:solidFill>
            </a:rPr>
            <a:t> </a:t>
          </a:r>
        </a:p>
        <a:p>
          <a:r>
            <a:rPr lang="ru-RU" sz="1000" dirty="0" smtClean="0">
              <a:solidFill>
                <a:schemeClr val="tx1"/>
              </a:solidFill>
            </a:rPr>
            <a:t>(предоставляются в целях софинансирования расходных обязательств, при выполнении полномочий органов местного самоуправления по вопросам местного значения) </a:t>
          </a:r>
          <a:endParaRPr lang="ru-RU" sz="1000" dirty="0">
            <a:solidFill>
              <a:schemeClr val="tx1"/>
            </a:solidFill>
          </a:endParaRPr>
        </a:p>
      </dgm:t>
    </dgm:pt>
    <dgm:pt modelId="{0B0D7205-D819-4775-B1CE-90B16542EA63}" type="parTrans" cxnId="{7118E22D-9348-4974-B037-12285F6D4AE0}">
      <dgm:prSet/>
      <dgm:spPr/>
      <dgm:t>
        <a:bodyPr/>
        <a:lstStyle/>
        <a:p>
          <a:endParaRPr lang="ru-RU"/>
        </a:p>
      </dgm:t>
    </dgm:pt>
    <dgm:pt modelId="{F2EECBBC-23A6-4AD5-AD27-788C48CE4F7B}" type="sibTrans" cxnId="{7118E22D-9348-4974-B037-12285F6D4AE0}">
      <dgm:prSet/>
      <dgm:spPr/>
      <dgm:t>
        <a:bodyPr/>
        <a:lstStyle/>
        <a:p>
          <a:endParaRPr lang="ru-RU"/>
        </a:p>
      </dgm:t>
    </dgm:pt>
    <dgm:pt modelId="{0E4370B0-C496-4F46-82FB-152D7C28EAC6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FFFF0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Субвенции</a:t>
          </a:r>
          <a:endParaRPr lang="ru-RU" sz="1000" dirty="0" smtClean="0">
            <a:solidFill>
              <a:schemeClr val="tx1"/>
            </a:solidFill>
          </a:endParaRPr>
        </a:p>
        <a:p>
          <a:r>
            <a:rPr lang="ru-RU" sz="1000" dirty="0" smtClean="0">
              <a:solidFill>
                <a:schemeClr val="tx1"/>
              </a:solidFill>
            </a:rPr>
            <a:t>(предоставляются в целях финансового обеспечения расходных обязательств, возникающих при выполнении государственных полномочий РФ, субъектов РФ, переданных для осуществления органам местного самоуправления )</a:t>
          </a:r>
        </a:p>
        <a:p>
          <a:endParaRPr lang="ru-RU" sz="1000" dirty="0"/>
        </a:p>
      </dgm:t>
    </dgm:pt>
    <dgm:pt modelId="{1C7A0760-0C6B-4DD5-B611-6A5E7F4D326E}" type="parTrans" cxnId="{ECF3164B-B3E4-4C47-8DC2-B3910CB5A03D}">
      <dgm:prSet/>
      <dgm:spPr/>
      <dgm:t>
        <a:bodyPr/>
        <a:lstStyle/>
        <a:p>
          <a:endParaRPr lang="ru-RU"/>
        </a:p>
      </dgm:t>
    </dgm:pt>
    <dgm:pt modelId="{AFF3DE3B-8527-4707-BA2E-E5654F21EF6A}" type="sibTrans" cxnId="{ECF3164B-B3E4-4C47-8DC2-B3910CB5A03D}">
      <dgm:prSet/>
      <dgm:spPr/>
      <dgm:t>
        <a:bodyPr/>
        <a:lstStyle/>
        <a:p>
          <a:endParaRPr lang="ru-RU"/>
        </a:p>
      </dgm:t>
    </dgm:pt>
    <dgm:pt modelId="{D2CE95C5-A890-4FCD-8C87-DFAD9E66C592}">
      <dgm:prSet phldrT="[Текст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Иные межбюджетные</a:t>
          </a:r>
        </a:p>
        <a:p>
          <a:r>
            <a:rPr lang="ru-RU" b="1" dirty="0" smtClean="0">
              <a:solidFill>
                <a:schemeClr val="tx1"/>
              </a:solidFill>
            </a:rPr>
            <a:t> трансферты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(предоставляются в случаях и порядке, предусмотренных законами субъектов РФ )</a:t>
          </a:r>
          <a:endParaRPr lang="ru-RU" dirty="0">
            <a:solidFill>
              <a:schemeClr val="tx1"/>
            </a:solidFill>
          </a:endParaRPr>
        </a:p>
      </dgm:t>
    </dgm:pt>
    <dgm:pt modelId="{6152301A-AF59-4FFB-A6CB-78648D23DD0A}" type="parTrans" cxnId="{F732A4A1-0161-4C03-BA74-62FDBD6DE1F6}">
      <dgm:prSet/>
      <dgm:spPr/>
      <dgm:t>
        <a:bodyPr/>
        <a:lstStyle/>
        <a:p>
          <a:endParaRPr lang="ru-RU"/>
        </a:p>
      </dgm:t>
    </dgm:pt>
    <dgm:pt modelId="{9952C047-9ECA-42E1-83AD-41E39BF6E288}" type="sibTrans" cxnId="{F732A4A1-0161-4C03-BA74-62FDBD6DE1F6}">
      <dgm:prSet/>
      <dgm:spPr/>
      <dgm:t>
        <a:bodyPr/>
        <a:lstStyle/>
        <a:p>
          <a:endParaRPr lang="ru-RU"/>
        </a:p>
      </dgm:t>
    </dgm:pt>
    <dgm:pt modelId="{BD0E1A7B-223F-4524-B227-8BE5E9BC3B9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Межбюджетные трансферты (безвозмездные поступления) – </a:t>
          </a:r>
          <a:r>
            <a:rPr lang="ru-RU" sz="1200" b="0" dirty="0" smtClean="0">
              <a:solidFill>
                <a:schemeClr val="tx1"/>
              </a:solidFill>
            </a:rPr>
            <a:t>это средства одного бюджета бюджетной системы РФ, перечисляемые другому бюджету бюджетной системы РФ</a:t>
          </a:r>
          <a:endParaRPr lang="ru-RU" sz="1200" b="0" dirty="0">
            <a:solidFill>
              <a:schemeClr val="tx1"/>
            </a:solidFill>
          </a:endParaRPr>
        </a:p>
      </dgm:t>
    </dgm:pt>
    <dgm:pt modelId="{34E1F9CC-CFF3-49F1-8D48-AFACB9D40039}" type="parTrans" cxnId="{E4D6E0D1-1676-494A-AEE9-1C479B7E2FFE}">
      <dgm:prSet/>
      <dgm:spPr/>
      <dgm:t>
        <a:bodyPr/>
        <a:lstStyle/>
        <a:p>
          <a:endParaRPr lang="ru-RU"/>
        </a:p>
      </dgm:t>
    </dgm:pt>
    <dgm:pt modelId="{51CE20B7-9ABF-40E7-B7C2-1B7845917350}" type="sibTrans" cxnId="{E4D6E0D1-1676-494A-AEE9-1C479B7E2FFE}">
      <dgm:prSet/>
      <dgm:spPr/>
      <dgm:t>
        <a:bodyPr/>
        <a:lstStyle/>
        <a:p>
          <a:endParaRPr lang="ru-RU"/>
        </a:p>
      </dgm:t>
    </dgm:pt>
    <dgm:pt modelId="{9BA195F2-7BAA-449C-A78C-0A01FCBCD148}" type="pres">
      <dgm:prSet presAssocID="{C9068287-FD38-4407-9634-0F531D5AC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839EF-B3BA-422F-9856-AA79B71FE043}" type="pres">
      <dgm:prSet presAssocID="{93609109-E1D3-454D-BD25-064B1EA959FB}" presName="node" presStyleLbl="node1" presStyleIdx="0" presStyleCnt="5" custScaleX="37183" custScaleY="34185" custLinFactNeighborX="-16891" custLinFactNeighborY="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02A95-03AB-4BF7-88D6-C2E2E08CFE70}" type="pres">
      <dgm:prSet presAssocID="{8046FDB8-1386-4402-A5FB-96A70B933DD4}" presName="sibTrans" presStyleCnt="0"/>
      <dgm:spPr/>
    </dgm:pt>
    <dgm:pt modelId="{A4E896B1-869C-492B-A459-6CF074401619}" type="pres">
      <dgm:prSet presAssocID="{76F7CB32-9FFD-4963-A75A-8C92B514399A}" presName="node" presStyleLbl="node1" presStyleIdx="1" presStyleCnt="5" custScaleX="40462" custScaleY="44664" custLinFactNeighborX="-22611" custLinFactNeighborY="6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18A1E-3898-409F-B130-BEFB7B7A7E32}" type="pres">
      <dgm:prSet presAssocID="{F2EECBBC-23A6-4AD5-AD27-788C48CE4F7B}" presName="sibTrans" presStyleCnt="0"/>
      <dgm:spPr/>
    </dgm:pt>
    <dgm:pt modelId="{2280573E-4771-412E-A79F-1168B78C09FD}" type="pres">
      <dgm:prSet presAssocID="{0E4370B0-C496-4F46-82FB-152D7C28EAC6}" presName="node" presStyleLbl="node1" presStyleIdx="2" presStyleCnt="5" custScaleX="43005" custScaleY="51546" custLinFactNeighborX="-27320" custLinFactNeighborY="9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644F-34FC-41AA-AAE8-E27D5683974B}" type="pres">
      <dgm:prSet presAssocID="{AFF3DE3B-8527-4707-BA2E-E5654F21EF6A}" presName="sibTrans" presStyleCnt="0"/>
      <dgm:spPr/>
    </dgm:pt>
    <dgm:pt modelId="{658A8E7F-1BB2-408D-AB0B-4C38F8DD73E5}" type="pres">
      <dgm:prSet presAssocID="{D2CE95C5-A890-4FCD-8C87-DFAD9E66C592}" presName="node" presStyleLbl="node1" presStyleIdx="3" presStyleCnt="5" custScaleX="36373" custScaleY="35980" custLinFactNeighborX="69658" custLinFactNeighborY="-58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32B86-F581-493B-90A5-E79B9FDAA558}" type="pres">
      <dgm:prSet presAssocID="{9952C047-9ECA-42E1-83AD-41E39BF6E288}" presName="sibTrans" presStyleCnt="0"/>
      <dgm:spPr/>
    </dgm:pt>
    <dgm:pt modelId="{564B57B0-15EE-4D55-B5F1-81BE95413707}" type="pres">
      <dgm:prSet presAssocID="{BD0E1A7B-223F-4524-B227-8BE5E9BC3B99}" presName="node" presStyleLbl="node1" presStyleIdx="4" presStyleCnt="5" custAng="10800000" custFlipVert="1" custScaleX="181418" custScaleY="21416" custLinFactY="-100000" custLinFactNeighborX="5749" custLinFactNeighborY="-146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3164B-B3E4-4C47-8DC2-B3910CB5A03D}" srcId="{C9068287-FD38-4407-9634-0F531D5ACA1D}" destId="{0E4370B0-C496-4F46-82FB-152D7C28EAC6}" srcOrd="2" destOrd="0" parTransId="{1C7A0760-0C6B-4DD5-B611-6A5E7F4D326E}" sibTransId="{AFF3DE3B-8527-4707-BA2E-E5654F21EF6A}"/>
    <dgm:cxn modelId="{A32D78BD-314B-42D9-891E-AD9D2EE1F90D}" type="presOf" srcId="{93609109-E1D3-454D-BD25-064B1EA959FB}" destId="{E2A839EF-B3BA-422F-9856-AA79B71FE043}" srcOrd="0" destOrd="0" presId="urn:microsoft.com/office/officeart/2005/8/layout/default#1"/>
    <dgm:cxn modelId="{1E8DF67F-34B3-4A3E-A294-5804D2BA1B90}" srcId="{C9068287-FD38-4407-9634-0F531D5ACA1D}" destId="{93609109-E1D3-454D-BD25-064B1EA959FB}" srcOrd="0" destOrd="0" parTransId="{B6573538-BBDB-42E7-B449-8CC5E1E23532}" sibTransId="{8046FDB8-1386-4402-A5FB-96A70B933DD4}"/>
    <dgm:cxn modelId="{7118E22D-9348-4974-B037-12285F6D4AE0}" srcId="{C9068287-FD38-4407-9634-0F531D5ACA1D}" destId="{76F7CB32-9FFD-4963-A75A-8C92B514399A}" srcOrd="1" destOrd="0" parTransId="{0B0D7205-D819-4775-B1CE-90B16542EA63}" sibTransId="{F2EECBBC-23A6-4AD5-AD27-788C48CE4F7B}"/>
    <dgm:cxn modelId="{6007F0BA-BE52-4339-BED7-50F9D4D1375E}" type="presOf" srcId="{0E4370B0-C496-4F46-82FB-152D7C28EAC6}" destId="{2280573E-4771-412E-A79F-1168B78C09FD}" srcOrd="0" destOrd="0" presId="urn:microsoft.com/office/officeart/2005/8/layout/default#1"/>
    <dgm:cxn modelId="{E4D6E0D1-1676-494A-AEE9-1C479B7E2FFE}" srcId="{C9068287-FD38-4407-9634-0F531D5ACA1D}" destId="{BD0E1A7B-223F-4524-B227-8BE5E9BC3B99}" srcOrd="4" destOrd="0" parTransId="{34E1F9CC-CFF3-49F1-8D48-AFACB9D40039}" sibTransId="{51CE20B7-9ABF-40E7-B7C2-1B7845917350}"/>
    <dgm:cxn modelId="{F732A4A1-0161-4C03-BA74-62FDBD6DE1F6}" srcId="{C9068287-FD38-4407-9634-0F531D5ACA1D}" destId="{D2CE95C5-A890-4FCD-8C87-DFAD9E66C592}" srcOrd="3" destOrd="0" parTransId="{6152301A-AF59-4FFB-A6CB-78648D23DD0A}" sibTransId="{9952C047-9ECA-42E1-83AD-41E39BF6E288}"/>
    <dgm:cxn modelId="{33AAA7FF-5200-4E79-A454-718C827A75D5}" type="presOf" srcId="{D2CE95C5-A890-4FCD-8C87-DFAD9E66C592}" destId="{658A8E7F-1BB2-408D-AB0B-4C38F8DD73E5}" srcOrd="0" destOrd="0" presId="urn:microsoft.com/office/officeart/2005/8/layout/default#1"/>
    <dgm:cxn modelId="{E2C55672-066F-41B8-995B-5F70A6DD3D9F}" type="presOf" srcId="{BD0E1A7B-223F-4524-B227-8BE5E9BC3B99}" destId="{564B57B0-15EE-4D55-B5F1-81BE95413707}" srcOrd="0" destOrd="0" presId="urn:microsoft.com/office/officeart/2005/8/layout/default#1"/>
    <dgm:cxn modelId="{8F6B6DE0-B36C-4240-AD06-F782E3552236}" type="presOf" srcId="{76F7CB32-9FFD-4963-A75A-8C92B514399A}" destId="{A4E896B1-869C-492B-A459-6CF074401619}" srcOrd="0" destOrd="0" presId="urn:microsoft.com/office/officeart/2005/8/layout/default#1"/>
    <dgm:cxn modelId="{01C394BE-5E1C-4B2C-B856-124CBDC9DCCC}" type="presOf" srcId="{C9068287-FD38-4407-9634-0F531D5ACA1D}" destId="{9BA195F2-7BAA-449C-A78C-0A01FCBCD148}" srcOrd="0" destOrd="0" presId="urn:microsoft.com/office/officeart/2005/8/layout/default#1"/>
    <dgm:cxn modelId="{2F99692B-8A4E-4A08-A180-65DB3346B50E}" type="presParOf" srcId="{9BA195F2-7BAA-449C-A78C-0A01FCBCD148}" destId="{E2A839EF-B3BA-422F-9856-AA79B71FE043}" srcOrd="0" destOrd="0" presId="urn:microsoft.com/office/officeart/2005/8/layout/default#1"/>
    <dgm:cxn modelId="{F0A1582E-5E4F-462C-93F3-EC93239FE5A2}" type="presParOf" srcId="{9BA195F2-7BAA-449C-A78C-0A01FCBCD148}" destId="{04D02A95-03AB-4BF7-88D6-C2E2E08CFE70}" srcOrd="1" destOrd="0" presId="urn:microsoft.com/office/officeart/2005/8/layout/default#1"/>
    <dgm:cxn modelId="{DB363559-3624-490B-96C4-40087C821264}" type="presParOf" srcId="{9BA195F2-7BAA-449C-A78C-0A01FCBCD148}" destId="{A4E896B1-869C-492B-A459-6CF074401619}" srcOrd="2" destOrd="0" presId="urn:microsoft.com/office/officeart/2005/8/layout/default#1"/>
    <dgm:cxn modelId="{E667223B-ABD8-41ED-9D7A-C7178205F1D1}" type="presParOf" srcId="{9BA195F2-7BAA-449C-A78C-0A01FCBCD148}" destId="{74218A1E-3898-409F-B130-BEFB7B7A7E32}" srcOrd="3" destOrd="0" presId="urn:microsoft.com/office/officeart/2005/8/layout/default#1"/>
    <dgm:cxn modelId="{80395467-4AFC-4DF8-8AD9-971C4057A166}" type="presParOf" srcId="{9BA195F2-7BAA-449C-A78C-0A01FCBCD148}" destId="{2280573E-4771-412E-A79F-1168B78C09FD}" srcOrd="4" destOrd="0" presId="urn:microsoft.com/office/officeart/2005/8/layout/default#1"/>
    <dgm:cxn modelId="{8A2D2CED-A49B-4D4A-9250-75EBB4A8AD1A}" type="presParOf" srcId="{9BA195F2-7BAA-449C-A78C-0A01FCBCD148}" destId="{68D3644F-34FC-41AA-AAE8-E27D5683974B}" srcOrd="5" destOrd="0" presId="urn:microsoft.com/office/officeart/2005/8/layout/default#1"/>
    <dgm:cxn modelId="{DCFAEA74-962F-4038-AD05-89B212FF4A93}" type="presParOf" srcId="{9BA195F2-7BAA-449C-A78C-0A01FCBCD148}" destId="{658A8E7F-1BB2-408D-AB0B-4C38F8DD73E5}" srcOrd="6" destOrd="0" presId="urn:microsoft.com/office/officeart/2005/8/layout/default#1"/>
    <dgm:cxn modelId="{75B9FD62-321D-40B9-8BD9-6D7F16CD0D97}" type="presParOf" srcId="{9BA195F2-7BAA-449C-A78C-0A01FCBCD148}" destId="{06D32B86-F581-493B-90A5-E79B9FDAA558}" srcOrd="7" destOrd="0" presId="urn:microsoft.com/office/officeart/2005/8/layout/default#1"/>
    <dgm:cxn modelId="{F5CE5E28-E8D0-4EF5-BFBC-BD2225DEAEFB}" type="presParOf" srcId="{9BA195F2-7BAA-449C-A78C-0A01FCBCD148}" destId="{564B57B0-15EE-4D55-B5F1-81BE95413707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137,6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114,6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987,9</a:t>
          </a:r>
          <a:endParaRPr lang="ru-RU" sz="1000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-0,8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1724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2565" custLinFactNeighborY="862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 custScaleX="103449" custLinFactNeighborX="0" custLinFactNeighborY="-3448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72D9F-41CE-4324-9D33-1A6A608A763E}" type="presOf" srcId="{A2491BD8-3F20-4C01-AFF4-BC69CA4E928F}" destId="{8D9C519E-47FE-4A72-B834-BF9EACD411F3}" srcOrd="0" destOrd="0" presId="urn:microsoft.com/office/officeart/2005/8/layout/venn2"/>
    <dgm:cxn modelId="{94045460-F29E-4C84-A0DF-6B8182A5F44B}" type="presOf" srcId="{A2491BD8-3F20-4C01-AFF4-BC69CA4E928F}" destId="{28B659D7-53F5-49CC-9EC3-8B8F40281B38}" srcOrd="1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97BE468A-AAED-4599-95E2-1ADD1F20B297}" type="presOf" srcId="{F7278CFA-52BD-444D-B9DA-D2B523EB9F55}" destId="{404CD3C1-CC54-4A43-96B7-6EEB1BBBAD04}" srcOrd="0" destOrd="0" presId="urn:microsoft.com/office/officeart/2005/8/layout/venn2"/>
    <dgm:cxn modelId="{940B5B38-BCF6-47C7-B49D-73E3558176F4}" type="presOf" srcId="{93D80643-BAE1-4867-B98F-5DA2A8CB2E32}" destId="{E688E2DC-A8B8-4894-BD33-BCD4AA565CD5}" srcOrd="0" destOrd="0" presId="urn:microsoft.com/office/officeart/2005/8/layout/venn2"/>
    <dgm:cxn modelId="{EBA7F83A-EAC1-40B7-8692-E8601545442C}" type="presOf" srcId="{68FFCF8B-C6EA-4132-A4C2-046B5DA07270}" destId="{E5765C48-683B-477C-A70D-8549874D67DB}" srcOrd="1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53FB8D3B-C92D-4EC1-B60E-D87739CCD217}" type="presOf" srcId="{EF62B4CE-60BA-4428-BBD2-D71D057C616D}" destId="{8ED015C9-9219-442A-81EB-BF8645956E17}" srcOrd="1" destOrd="0" presId="urn:microsoft.com/office/officeart/2005/8/layout/venn2"/>
    <dgm:cxn modelId="{6987E713-2635-479C-874A-A45F702F7AE2}" type="presOf" srcId="{68FFCF8B-C6EA-4132-A4C2-046B5DA07270}" destId="{4360FB35-93AB-49D8-96B1-9BA8D047416A}" srcOrd="0" destOrd="0" presId="urn:microsoft.com/office/officeart/2005/8/layout/venn2"/>
    <dgm:cxn modelId="{85036A5D-7392-49D3-BB26-97C151C77BFB}" type="presOf" srcId="{EF62B4CE-60BA-4428-BBD2-D71D057C616D}" destId="{9E527394-D2BB-4DA7-8000-6122E8C288B3}" srcOrd="0" destOrd="0" presId="urn:microsoft.com/office/officeart/2005/8/layout/venn2"/>
    <dgm:cxn modelId="{897D01A3-C5F7-4CCF-96C5-9CEB33C64F8C}" type="presOf" srcId="{93D80643-BAE1-4867-B98F-5DA2A8CB2E32}" destId="{78178073-64BA-4993-A1A3-E5B8BC2AB7A5}" srcOrd="1" destOrd="0" presId="urn:microsoft.com/office/officeart/2005/8/layout/venn2"/>
    <dgm:cxn modelId="{F8FF0F83-D976-44DD-83D0-61673BD3A304}" type="presParOf" srcId="{404CD3C1-CC54-4A43-96B7-6EEB1BBBAD04}" destId="{E8B8E476-B20B-4056-B2E5-0A1B49CEC3B0}" srcOrd="0" destOrd="0" presId="urn:microsoft.com/office/officeart/2005/8/layout/venn2"/>
    <dgm:cxn modelId="{9F3323B0-960D-4F32-9F16-9EEAE9D31BB9}" type="presParOf" srcId="{E8B8E476-B20B-4056-B2E5-0A1B49CEC3B0}" destId="{9E527394-D2BB-4DA7-8000-6122E8C288B3}" srcOrd="0" destOrd="0" presId="urn:microsoft.com/office/officeart/2005/8/layout/venn2"/>
    <dgm:cxn modelId="{EFCBBC43-C9D6-4C77-88F3-9CD4B210AD28}" type="presParOf" srcId="{E8B8E476-B20B-4056-B2E5-0A1B49CEC3B0}" destId="{8ED015C9-9219-442A-81EB-BF8645956E17}" srcOrd="1" destOrd="0" presId="urn:microsoft.com/office/officeart/2005/8/layout/venn2"/>
    <dgm:cxn modelId="{3BE5DE47-CE3D-4A63-9AF3-2673C9333A38}" type="presParOf" srcId="{404CD3C1-CC54-4A43-96B7-6EEB1BBBAD04}" destId="{26DB0C1C-6840-48CB-B39C-8D831690EA9F}" srcOrd="1" destOrd="0" presId="urn:microsoft.com/office/officeart/2005/8/layout/venn2"/>
    <dgm:cxn modelId="{DC98F42B-ABBC-4868-95B6-D1C3CF7EFCFE}" type="presParOf" srcId="{26DB0C1C-6840-48CB-B39C-8D831690EA9F}" destId="{4360FB35-93AB-49D8-96B1-9BA8D047416A}" srcOrd="0" destOrd="0" presId="urn:microsoft.com/office/officeart/2005/8/layout/venn2"/>
    <dgm:cxn modelId="{EE4EF2B9-4ED7-4A9B-B6C0-97605C627D13}" type="presParOf" srcId="{26DB0C1C-6840-48CB-B39C-8D831690EA9F}" destId="{E5765C48-683B-477C-A70D-8549874D67DB}" srcOrd="1" destOrd="0" presId="urn:microsoft.com/office/officeart/2005/8/layout/venn2"/>
    <dgm:cxn modelId="{32F65050-E1FD-44A7-A956-91F6D4D19A99}" type="presParOf" srcId="{404CD3C1-CC54-4A43-96B7-6EEB1BBBAD04}" destId="{73ED5A2B-EA8E-4957-B643-F07B5CB399AC}" srcOrd="2" destOrd="0" presId="urn:microsoft.com/office/officeart/2005/8/layout/venn2"/>
    <dgm:cxn modelId="{DFB96378-4645-4477-B2C3-E53CBF258895}" type="presParOf" srcId="{73ED5A2B-EA8E-4957-B643-F07B5CB399AC}" destId="{8D9C519E-47FE-4A72-B834-BF9EACD411F3}" srcOrd="0" destOrd="0" presId="urn:microsoft.com/office/officeart/2005/8/layout/venn2"/>
    <dgm:cxn modelId="{667FDF86-9FA8-4787-AF68-78EEE4DE0B19}" type="presParOf" srcId="{73ED5A2B-EA8E-4957-B643-F07B5CB399AC}" destId="{28B659D7-53F5-49CC-9EC3-8B8F40281B38}" srcOrd="1" destOrd="0" presId="urn:microsoft.com/office/officeart/2005/8/layout/venn2"/>
    <dgm:cxn modelId="{06E9DBB7-2C18-4E77-9A69-B8D878903DA2}" type="presParOf" srcId="{404CD3C1-CC54-4A43-96B7-6EEB1BBBAD04}" destId="{BC49A958-FD48-4E18-9767-47D378FBA360}" srcOrd="3" destOrd="0" presId="urn:microsoft.com/office/officeart/2005/8/layout/venn2"/>
    <dgm:cxn modelId="{9580B0FF-4AF3-41E6-9B63-8B2ED1756A57}" type="presParOf" srcId="{BC49A958-FD48-4E18-9767-47D378FBA360}" destId="{E688E2DC-A8B8-4894-BD33-BCD4AA565CD5}" srcOrd="0" destOrd="0" presId="urn:microsoft.com/office/officeart/2005/8/layout/venn2"/>
    <dgm:cxn modelId="{40D1BE98-2F20-4510-8C7E-EFDB0D633D17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157,3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55,4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1024,9</a:t>
          </a:r>
          <a:endParaRPr lang="ru-RU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0,4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1724" custLinFactNeighborY="-3448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8374A-B8AA-4F05-8F81-10CE5DF3A88A}" type="presOf" srcId="{A2491BD8-3F20-4C01-AFF4-BC69CA4E928F}" destId="{8D9C519E-47FE-4A72-B834-BF9EACD411F3}" srcOrd="0" destOrd="0" presId="urn:microsoft.com/office/officeart/2005/8/layout/venn2"/>
    <dgm:cxn modelId="{8E0AF82E-6BFF-4688-8B15-41F9D4434AE5}" type="presOf" srcId="{68FFCF8B-C6EA-4132-A4C2-046B5DA07270}" destId="{E5765C48-683B-477C-A70D-8549874D67DB}" srcOrd="1" destOrd="0" presId="urn:microsoft.com/office/officeart/2005/8/layout/venn2"/>
    <dgm:cxn modelId="{EDA8CDDE-FD89-45AB-BED1-E7BD6EF32664}" type="presOf" srcId="{EF62B4CE-60BA-4428-BBD2-D71D057C616D}" destId="{8ED015C9-9219-442A-81EB-BF8645956E17}" srcOrd="1" destOrd="0" presId="urn:microsoft.com/office/officeart/2005/8/layout/venn2"/>
    <dgm:cxn modelId="{ACE831FD-E6C6-4F40-86C5-5BE1BC9562E9}" type="presOf" srcId="{68FFCF8B-C6EA-4132-A4C2-046B5DA07270}" destId="{4360FB35-93AB-49D8-96B1-9BA8D047416A}" srcOrd="0" destOrd="0" presId="urn:microsoft.com/office/officeart/2005/8/layout/venn2"/>
    <dgm:cxn modelId="{E18BC591-6606-4511-AFC5-355FF58B9192}" type="presOf" srcId="{F7278CFA-52BD-444D-B9DA-D2B523EB9F55}" destId="{404CD3C1-CC54-4A43-96B7-6EEB1BBBAD04}" srcOrd="0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6C10CB70-A4A8-416C-B7A0-D61B277D9B7D}" type="presOf" srcId="{93D80643-BAE1-4867-B98F-5DA2A8CB2E32}" destId="{E688E2DC-A8B8-4894-BD33-BCD4AA565CD5}" srcOrd="0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D3CF2239-87C6-478F-B5BE-C13725D38894}" type="presOf" srcId="{93D80643-BAE1-4867-B98F-5DA2A8CB2E32}" destId="{78178073-64BA-4993-A1A3-E5B8BC2AB7A5}" srcOrd="1" destOrd="0" presId="urn:microsoft.com/office/officeart/2005/8/layout/venn2"/>
    <dgm:cxn modelId="{AD8FB685-BEA0-4A21-A809-DBEC404C05FB}" type="presOf" srcId="{EF62B4CE-60BA-4428-BBD2-D71D057C616D}" destId="{9E527394-D2BB-4DA7-8000-6122E8C288B3}" srcOrd="0" destOrd="0" presId="urn:microsoft.com/office/officeart/2005/8/layout/venn2"/>
    <dgm:cxn modelId="{844276CD-BCCA-4A78-865D-261BE655370D}" type="presOf" srcId="{A2491BD8-3F20-4C01-AFF4-BC69CA4E928F}" destId="{28B659D7-53F5-49CC-9EC3-8B8F40281B38}" srcOrd="1" destOrd="0" presId="urn:microsoft.com/office/officeart/2005/8/layout/venn2"/>
    <dgm:cxn modelId="{514A913A-7256-4E0B-8641-672A3263FC1A}" type="presParOf" srcId="{404CD3C1-CC54-4A43-96B7-6EEB1BBBAD04}" destId="{E8B8E476-B20B-4056-B2E5-0A1B49CEC3B0}" srcOrd="0" destOrd="0" presId="urn:microsoft.com/office/officeart/2005/8/layout/venn2"/>
    <dgm:cxn modelId="{97C50363-BD1F-406C-A6CB-53E8F8DA3433}" type="presParOf" srcId="{E8B8E476-B20B-4056-B2E5-0A1B49CEC3B0}" destId="{9E527394-D2BB-4DA7-8000-6122E8C288B3}" srcOrd="0" destOrd="0" presId="urn:microsoft.com/office/officeart/2005/8/layout/venn2"/>
    <dgm:cxn modelId="{29FC27C7-4219-4F0D-B789-D5665B220F3C}" type="presParOf" srcId="{E8B8E476-B20B-4056-B2E5-0A1B49CEC3B0}" destId="{8ED015C9-9219-442A-81EB-BF8645956E17}" srcOrd="1" destOrd="0" presId="urn:microsoft.com/office/officeart/2005/8/layout/venn2"/>
    <dgm:cxn modelId="{B0AD2F8D-0A56-4A58-AFC6-8C6679A6CB60}" type="presParOf" srcId="{404CD3C1-CC54-4A43-96B7-6EEB1BBBAD04}" destId="{26DB0C1C-6840-48CB-B39C-8D831690EA9F}" srcOrd="1" destOrd="0" presId="urn:microsoft.com/office/officeart/2005/8/layout/venn2"/>
    <dgm:cxn modelId="{8DCFF198-D98E-44B8-9C3A-18D5C2566FA9}" type="presParOf" srcId="{26DB0C1C-6840-48CB-B39C-8D831690EA9F}" destId="{4360FB35-93AB-49D8-96B1-9BA8D047416A}" srcOrd="0" destOrd="0" presId="urn:microsoft.com/office/officeart/2005/8/layout/venn2"/>
    <dgm:cxn modelId="{3AFEB8AB-31A3-4258-8492-D0D1B0F19DE4}" type="presParOf" srcId="{26DB0C1C-6840-48CB-B39C-8D831690EA9F}" destId="{E5765C48-683B-477C-A70D-8549874D67DB}" srcOrd="1" destOrd="0" presId="urn:microsoft.com/office/officeart/2005/8/layout/venn2"/>
    <dgm:cxn modelId="{605CBE69-64F2-4FE2-9D0E-D72C66BE0386}" type="presParOf" srcId="{404CD3C1-CC54-4A43-96B7-6EEB1BBBAD04}" destId="{73ED5A2B-EA8E-4957-B643-F07B5CB399AC}" srcOrd="2" destOrd="0" presId="urn:microsoft.com/office/officeart/2005/8/layout/venn2"/>
    <dgm:cxn modelId="{46DA265A-D044-48F9-92A6-B5D3B6979987}" type="presParOf" srcId="{73ED5A2B-EA8E-4957-B643-F07B5CB399AC}" destId="{8D9C519E-47FE-4A72-B834-BF9EACD411F3}" srcOrd="0" destOrd="0" presId="urn:microsoft.com/office/officeart/2005/8/layout/venn2"/>
    <dgm:cxn modelId="{D2CAE2F7-8C57-4F2C-83ED-A802ADEE5A36}" type="presParOf" srcId="{73ED5A2B-EA8E-4957-B643-F07B5CB399AC}" destId="{28B659D7-53F5-49CC-9EC3-8B8F40281B38}" srcOrd="1" destOrd="0" presId="urn:microsoft.com/office/officeart/2005/8/layout/venn2"/>
    <dgm:cxn modelId="{59E52B80-2274-4188-9E64-3EB42DCFFE62}" type="presParOf" srcId="{404CD3C1-CC54-4A43-96B7-6EEB1BBBAD04}" destId="{BC49A958-FD48-4E18-9767-47D378FBA360}" srcOrd="3" destOrd="0" presId="urn:microsoft.com/office/officeart/2005/8/layout/venn2"/>
    <dgm:cxn modelId="{24E7B24A-78D9-43FB-9CC6-B3C679A938E6}" type="presParOf" srcId="{BC49A958-FD48-4E18-9767-47D378FBA360}" destId="{E688E2DC-A8B8-4894-BD33-BCD4AA565CD5}" srcOrd="0" destOrd="0" presId="urn:microsoft.com/office/officeart/2005/8/layout/venn2"/>
    <dgm:cxn modelId="{4A842C46-46EE-44BA-A8F0-091BB6016A59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128,4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0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56,9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1064,0</a:t>
          </a:r>
          <a:endParaRPr lang="ru-RU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0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10320" custLinFactNeighborY="-3448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461" custLinFactNeighborY="862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 custLinFactNeighborX="41" custLinFactNeighborY="-47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82D5E733-C0B6-4002-9BF5-ED88030A67A4}" type="presOf" srcId="{68FFCF8B-C6EA-4132-A4C2-046B5DA07270}" destId="{E5765C48-683B-477C-A70D-8549874D67DB}" srcOrd="1" destOrd="0" presId="urn:microsoft.com/office/officeart/2005/8/layout/venn2"/>
    <dgm:cxn modelId="{BBE73DF6-8513-43D5-92CE-6DA5C8C3FBD5}" type="presOf" srcId="{93D80643-BAE1-4867-B98F-5DA2A8CB2E32}" destId="{78178073-64BA-4993-A1A3-E5B8BC2AB7A5}" srcOrd="1" destOrd="0" presId="urn:microsoft.com/office/officeart/2005/8/layout/venn2"/>
    <dgm:cxn modelId="{200558C4-2AFF-4209-8A5A-5CB410271DA3}" type="presOf" srcId="{93D80643-BAE1-4867-B98F-5DA2A8CB2E32}" destId="{E688E2DC-A8B8-4894-BD33-BCD4AA565CD5}" srcOrd="0" destOrd="0" presId="urn:microsoft.com/office/officeart/2005/8/layout/venn2"/>
    <dgm:cxn modelId="{794CFA33-1D41-4F29-9F19-C6A09C370B30}" type="presOf" srcId="{EF62B4CE-60BA-4428-BBD2-D71D057C616D}" destId="{8ED015C9-9219-442A-81EB-BF8645956E17}" srcOrd="1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66DC5553-FA35-4201-B927-78C38679D377}" type="presOf" srcId="{EF62B4CE-60BA-4428-BBD2-D71D057C616D}" destId="{9E527394-D2BB-4DA7-8000-6122E8C288B3}" srcOrd="0" destOrd="0" presId="urn:microsoft.com/office/officeart/2005/8/layout/venn2"/>
    <dgm:cxn modelId="{06F103A9-3111-45F4-8983-A8074CD307FB}" type="presOf" srcId="{68FFCF8B-C6EA-4132-A4C2-046B5DA07270}" destId="{4360FB35-93AB-49D8-96B1-9BA8D047416A}" srcOrd="0" destOrd="0" presId="urn:microsoft.com/office/officeart/2005/8/layout/venn2"/>
    <dgm:cxn modelId="{04ACBF40-FE80-4FE6-AA45-C47195539529}" type="presOf" srcId="{F7278CFA-52BD-444D-B9DA-D2B523EB9F55}" destId="{404CD3C1-CC54-4A43-96B7-6EEB1BBBAD04}" srcOrd="0" destOrd="0" presId="urn:microsoft.com/office/officeart/2005/8/layout/venn2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82AB3413-FEDB-406A-82DC-4E9DB691B8C8}" type="presOf" srcId="{A2491BD8-3F20-4C01-AFF4-BC69CA4E928F}" destId="{8D9C519E-47FE-4A72-B834-BF9EACD411F3}" srcOrd="0" destOrd="0" presId="urn:microsoft.com/office/officeart/2005/8/layout/venn2"/>
    <dgm:cxn modelId="{0BF2795E-57FF-47AA-BABD-9592B5FCA95D}" type="presOf" srcId="{A2491BD8-3F20-4C01-AFF4-BC69CA4E928F}" destId="{28B659D7-53F5-49CC-9EC3-8B8F40281B38}" srcOrd="1" destOrd="0" presId="urn:microsoft.com/office/officeart/2005/8/layout/venn2"/>
    <dgm:cxn modelId="{57290684-08EE-4F5A-9B45-38763703AEB8}" type="presParOf" srcId="{404CD3C1-CC54-4A43-96B7-6EEB1BBBAD04}" destId="{E8B8E476-B20B-4056-B2E5-0A1B49CEC3B0}" srcOrd="0" destOrd="0" presId="urn:microsoft.com/office/officeart/2005/8/layout/venn2"/>
    <dgm:cxn modelId="{3E5534ED-3E42-4442-9F8A-97BF5912BE68}" type="presParOf" srcId="{E8B8E476-B20B-4056-B2E5-0A1B49CEC3B0}" destId="{9E527394-D2BB-4DA7-8000-6122E8C288B3}" srcOrd="0" destOrd="0" presId="urn:microsoft.com/office/officeart/2005/8/layout/venn2"/>
    <dgm:cxn modelId="{0D6D3ECB-2A5A-4BF8-A1F1-EE4E8128C684}" type="presParOf" srcId="{E8B8E476-B20B-4056-B2E5-0A1B49CEC3B0}" destId="{8ED015C9-9219-442A-81EB-BF8645956E17}" srcOrd="1" destOrd="0" presId="urn:microsoft.com/office/officeart/2005/8/layout/venn2"/>
    <dgm:cxn modelId="{913B65C3-1967-4F5A-AE7D-4EE8B904DC28}" type="presParOf" srcId="{404CD3C1-CC54-4A43-96B7-6EEB1BBBAD04}" destId="{26DB0C1C-6840-48CB-B39C-8D831690EA9F}" srcOrd="1" destOrd="0" presId="urn:microsoft.com/office/officeart/2005/8/layout/venn2"/>
    <dgm:cxn modelId="{EDD0C7AD-FF92-45C9-A990-AEF15646080B}" type="presParOf" srcId="{26DB0C1C-6840-48CB-B39C-8D831690EA9F}" destId="{4360FB35-93AB-49D8-96B1-9BA8D047416A}" srcOrd="0" destOrd="0" presId="urn:microsoft.com/office/officeart/2005/8/layout/venn2"/>
    <dgm:cxn modelId="{504FCA33-348F-41BA-ADAB-692542EFBEE1}" type="presParOf" srcId="{26DB0C1C-6840-48CB-B39C-8D831690EA9F}" destId="{E5765C48-683B-477C-A70D-8549874D67DB}" srcOrd="1" destOrd="0" presId="urn:microsoft.com/office/officeart/2005/8/layout/venn2"/>
    <dgm:cxn modelId="{297DD0EA-4C82-41A0-B887-FC81F62C2B5C}" type="presParOf" srcId="{404CD3C1-CC54-4A43-96B7-6EEB1BBBAD04}" destId="{73ED5A2B-EA8E-4957-B643-F07B5CB399AC}" srcOrd="2" destOrd="0" presId="urn:microsoft.com/office/officeart/2005/8/layout/venn2"/>
    <dgm:cxn modelId="{84DF39A4-12F9-4AE4-AC6F-4E5CFC7F3293}" type="presParOf" srcId="{73ED5A2B-EA8E-4957-B643-F07B5CB399AC}" destId="{8D9C519E-47FE-4A72-B834-BF9EACD411F3}" srcOrd="0" destOrd="0" presId="urn:microsoft.com/office/officeart/2005/8/layout/venn2"/>
    <dgm:cxn modelId="{97CE696C-D30B-4650-810C-7AB548EB6116}" type="presParOf" srcId="{73ED5A2B-EA8E-4957-B643-F07B5CB399AC}" destId="{28B659D7-53F5-49CC-9EC3-8B8F40281B38}" srcOrd="1" destOrd="0" presId="urn:microsoft.com/office/officeart/2005/8/layout/venn2"/>
    <dgm:cxn modelId="{7B57D4A4-90EC-47FA-B1A4-08ED7F457C01}" type="presParOf" srcId="{404CD3C1-CC54-4A43-96B7-6EEB1BBBAD04}" destId="{BC49A958-FD48-4E18-9767-47D378FBA360}" srcOrd="3" destOrd="0" presId="urn:microsoft.com/office/officeart/2005/8/layout/venn2"/>
    <dgm:cxn modelId="{92B07A38-09AD-4BA3-9235-13B6D0CB1FA5}" type="presParOf" srcId="{BC49A958-FD48-4E18-9767-47D378FBA360}" destId="{E688E2DC-A8B8-4894-BD33-BCD4AA565CD5}" srcOrd="0" destOrd="0" presId="urn:microsoft.com/office/officeart/2005/8/layout/venn2"/>
    <dgm:cxn modelId="{01C9CF0B-E3BF-4095-83E9-70342621A566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123,3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67,3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1056,9</a:t>
          </a:r>
          <a:endParaRPr lang="ru-RU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0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5172" custLinFactNeighborY="-1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2558" custLinFactNeighborY="-1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 custLinFactNeighborX="-1724" custLinFactNeighborY="-2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9520F-7706-4B8F-84D9-0156DD102948}" type="presOf" srcId="{EF62B4CE-60BA-4428-BBD2-D71D057C616D}" destId="{9E527394-D2BB-4DA7-8000-6122E8C288B3}" srcOrd="0" destOrd="0" presId="urn:microsoft.com/office/officeart/2005/8/layout/venn2"/>
    <dgm:cxn modelId="{B4CA31B6-BCB6-4698-80BE-3E15417FE101}" type="presOf" srcId="{93D80643-BAE1-4867-B98F-5DA2A8CB2E32}" destId="{E688E2DC-A8B8-4894-BD33-BCD4AA565CD5}" srcOrd="0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402D6AB2-E94F-42AC-AFB5-92E86E171AEA}" type="presOf" srcId="{68FFCF8B-C6EA-4132-A4C2-046B5DA07270}" destId="{4360FB35-93AB-49D8-96B1-9BA8D047416A}" srcOrd="0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11089A90-C543-43DA-880B-BE14C2815144}" type="presOf" srcId="{93D80643-BAE1-4867-B98F-5DA2A8CB2E32}" destId="{78178073-64BA-4993-A1A3-E5B8BC2AB7A5}" srcOrd="1" destOrd="0" presId="urn:microsoft.com/office/officeart/2005/8/layout/venn2"/>
    <dgm:cxn modelId="{674F4E0B-E089-47B5-AD76-02A4DCF29853}" type="presOf" srcId="{EF62B4CE-60BA-4428-BBD2-D71D057C616D}" destId="{8ED015C9-9219-442A-81EB-BF8645956E17}" srcOrd="1" destOrd="0" presId="urn:microsoft.com/office/officeart/2005/8/layout/venn2"/>
    <dgm:cxn modelId="{71C6894E-C80D-47B5-BF7A-5BBC214AE608}" type="presOf" srcId="{68FFCF8B-C6EA-4132-A4C2-046B5DA07270}" destId="{E5765C48-683B-477C-A70D-8549874D67DB}" srcOrd="1" destOrd="0" presId="urn:microsoft.com/office/officeart/2005/8/layout/venn2"/>
    <dgm:cxn modelId="{21E3D87F-70DF-4159-984B-80658C78ADEB}" type="presOf" srcId="{F7278CFA-52BD-444D-B9DA-D2B523EB9F55}" destId="{404CD3C1-CC54-4A43-96B7-6EEB1BBBAD04}" srcOrd="0" destOrd="0" presId="urn:microsoft.com/office/officeart/2005/8/layout/venn2"/>
    <dgm:cxn modelId="{9E1DC41F-AA7D-47CF-962F-8867A5D1C975}" type="presOf" srcId="{A2491BD8-3F20-4C01-AFF4-BC69CA4E928F}" destId="{28B659D7-53F5-49CC-9EC3-8B8F40281B38}" srcOrd="1" destOrd="0" presId="urn:microsoft.com/office/officeart/2005/8/layout/venn2"/>
    <dgm:cxn modelId="{BAD711E4-973A-4DE4-8A76-70B4A91DB961}" type="presOf" srcId="{A2491BD8-3F20-4C01-AFF4-BC69CA4E928F}" destId="{8D9C519E-47FE-4A72-B834-BF9EACD411F3}" srcOrd="0" destOrd="0" presId="urn:microsoft.com/office/officeart/2005/8/layout/venn2"/>
    <dgm:cxn modelId="{73D80A6E-D7AA-4F25-A79D-25B14A75E177}" type="presParOf" srcId="{404CD3C1-CC54-4A43-96B7-6EEB1BBBAD04}" destId="{E8B8E476-B20B-4056-B2E5-0A1B49CEC3B0}" srcOrd="0" destOrd="0" presId="urn:microsoft.com/office/officeart/2005/8/layout/venn2"/>
    <dgm:cxn modelId="{63A4CD8B-3C03-49C4-A17E-282F007127A2}" type="presParOf" srcId="{E8B8E476-B20B-4056-B2E5-0A1B49CEC3B0}" destId="{9E527394-D2BB-4DA7-8000-6122E8C288B3}" srcOrd="0" destOrd="0" presId="urn:microsoft.com/office/officeart/2005/8/layout/venn2"/>
    <dgm:cxn modelId="{551077F1-38BA-49CD-80B9-2A359D57A9C1}" type="presParOf" srcId="{E8B8E476-B20B-4056-B2E5-0A1B49CEC3B0}" destId="{8ED015C9-9219-442A-81EB-BF8645956E17}" srcOrd="1" destOrd="0" presId="urn:microsoft.com/office/officeart/2005/8/layout/venn2"/>
    <dgm:cxn modelId="{672D2EF7-4F26-4D82-B0C0-0CDF82BEA9F6}" type="presParOf" srcId="{404CD3C1-CC54-4A43-96B7-6EEB1BBBAD04}" destId="{26DB0C1C-6840-48CB-B39C-8D831690EA9F}" srcOrd="1" destOrd="0" presId="urn:microsoft.com/office/officeart/2005/8/layout/venn2"/>
    <dgm:cxn modelId="{E3C77D87-15FE-4B4E-80D0-C0230109AF33}" type="presParOf" srcId="{26DB0C1C-6840-48CB-B39C-8D831690EA9F}" destId="{4360FB35-93AB-49D8-96B1-9BA8D047416A}" srcOrd="0" destOrd="0" presId="urn:microsoft.com/office/officeart/2005/8/layout/venn2"/>
    <dgm:cxn modelId="{5C393F2A-09F9-441E-8A20-30195AC2B66B}" type="presParOf" srcId="{26DB0C1C-6840-48CB-B39C-8D831690EA9F}" destId="{E5765C48-683B-477C-A70D-8549874D67DB}" srcOrd="1" destOrd="0" presId="urn:microsoft.com/office/officeart/2005/8/layout/venn2"/>
    <dgm:cxn modelId="{0583CDA0-FDE7-4F41-853D-D101AF9C1F3D}" type="presParOf" srcId="{404CD3C1-CC54-4A43-96B7-6EEB1BBBAD04}" destId="{73ED5A2B-EA8E-4957-B643-F07B5CB399AC}" srcOrd="2" destOrd="0" presId="urn:microsoft.com/office/officeart/2005/8/layout/venn2"/>
    <dgm:cxn modelId="{BA1A9E9C-728E-4245-9FF7-4586242059D4}" type="presParOf" srcId="{73ED5A2B-EA8E-4957-B643-F07B5CB399AC}" destId="{8D9C519E-47FE-4A72-B834-BF9EACD411F3}" srcOrd="0" destOrd="0" presId="urn:microsoft.com/office/officeart/2005/8/layout/venn2"/>
    <dgm:cxn modelId="{6B51CBD4-23C0-4F0A-9C55-5D2CC6313D1B}" type="presParOf" srcId="{73ED5A2B-EA8E-4957-B643-F07B5CB399AC}" destId="{28B659D7-53F5-49CC-9EC3-8B8F40281B38}" srcOrd="1" destOrd="0" presId="urn:microsoft.com/office/officeart/2005/8/layout/venn2"/>
    <dgm:cxn modelId="{9EDA62AC-D064-44CF-8590-662312AB8549}" type="presParOf" srcId="{404CD3C1-CC54-4A43-96B7-6EEB1BBBAD04}" destId="{BC49A958-FD48-4E18-9767-47D378FBA360}" srcOrd="3" destOrd="0" presId="urn:microsoft.com/office/officeart/2005/8/layout/venn2"/>
    <dgm:cxn modelId="{9D8CA46A-2BBF-4659-B1A5-1700354346F1}" type="presParOf" srcId="{BC49A958-FD48-4E18-9767-47D378FBA360}" destId="{E688E2DC-A8B8-4894-BD33-BCD4AA565CD5}" srcOrd="0" destOrd="0" presId="urn:microsoft.com/office/officeart/2005/8/layout/venn2"/>
    <dgm:cxn modelId="{5501C8EC-CC4A-4BED-9558-A6B8D28BCFDE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4EB38-F80C-426B-A222-C86D74E5632B}">
      <dsp:nvSpPr>
        <dsp:cNvPr id="0" name=""/>
        <dsp:cNvSpPr/>
      </dsp:nvSpPr>
      <dsp:spPr>
        <a:xfrm rot="5400000">
          <a:off x="1056106" y="1535938"/>
          <a:ext cx="1729820" cy="18887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DB229-9C20-4324-95A2-5E394878561C}">
      <dsp:nvSpPr>
        <dsp:cNvPr id="0" name=""/>
        <dsp:cNvSpPr/>
      </dsp:nvSpPr>
      <dsp:spPr>
        <a:xfrm>
          <a:off x="609524" y="153910"/>
          <a:ext cx="3533558" cy="1447533"/>
        </a:xfrm>
        <a:prstGeom prst="roundRect">
          <a:avLst>
            <a:gd name="adj" fmla="val 1667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n-lt"/>
            </a:rPr>
            <a:t>Гражданин- как налогоплательщик</a:t>
          </a:r>
          <a:endParaRPr lang="ru-RU" sz="1800" b="0" kern="1200" dirty="0">
            <a:solidFill>
              <a:schemeClr val="tx1"/>
            </a:solidFill>
            <a:latin typeface="+mn-lt"/>
          </a:endParaRPr>
        </a:p>
      </dsp:txBody>
      <dsp:txXfrm>
        <a:off x="680199" y="224585"/>
        <a:ext cx="3392208" cy="1306183"/>
      </dsp:txXfrm>
    </dsp:sp>
    <dsp:sp modelId="{256786A5-0A10-4D60-BEDA-F50289C03FD0}">
      <dsp:nvSpPr>
        <dsp:cNvPr id="0" name=""/>
        <dsp:cNvSpPr/>
      </dsp:nvSpPr>
      <dsp:spPr>
        <a:xfrm>
          <a:off x="1661443" y="1723573"/>
          <a:ext cx="3406226" cy="879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+mn-lt"/>
            </a:rPr>
            <a:t>Помогает формировать   доходную часть бюджета</a:t>
          </a:r>
          <a:endParaRPr lang="ru-RU" sz="1200" b="1" kern="1200" dirty="0">
            <a:solidFill>
              <a:schemeClr val="tx1"/>
            </a:solidFill>
            <a:latin typeface="+mn-lt"/>
          </a:endParaRPr>
        </a:p>
      </dsp:txBody>
      <dsp:txXfrm>
        <a:off x="1661443" y="1723573"/>
        <a:ext cx="3406226" cy="879011"/>
      </dsp:txXfrm>
    </dsp:sp>
    <dsp:sp modelId="{FD4BD0E8-BEC7-43D6-B1C6-94233AEA8459}">
      <dsp:nvSpPr>
        <dsp:cNvPr id="0" name=""/>
        <dsp:cNvSpPr/>
      </dsp:nvSpPr>
      <dsp:spPr>
        <a:xfrm>
          <a:off x="2915802" y="2376258"/>
          <a:ext cx="3926800" cy="1150761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Гражданин- как получатель социальных гарантий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971988" y="2432444"/>
        <a:ext cx="3814428" cy="1038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AAC2-DBD5-4341-AB55-1F762DACD51C}">
      <dsp:nvSpPr>
        <dsp:cNvPr id="0" name=""/>
        <dsp:cNvSpPr/>
      </dsp:nvSpPr>
      <dsp:spPr>
        <a:xfrm>
          <a:off x="682591" y="1872"/>
          <a:ext cx="1841314" cy="1841314"/>
        </a:xfrm>
        <a:prstGeom prst="ellips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+mn-lt"/>
            </a:rPr>
            <a:t>Общий объем доходов без учета безвозмездных поступлений/уровень долговой нагрузки</a:t>
          </a:r>
          <a:endParaRPr lang="ru-RU" sz="1000" kern="1200" dirty="0">
            <a:solidFill>
              <a:schemeClr val="tx1"/>
            </a:solidFill>
            <a:latin typeface="+mn-lt"/>
          </a:endParaRPr>
        </a:p>
      </dsp:txBody>
      <dsp:txXfrm>
        <a:off x="952245" y="271526"/>
        <a:ext cx="1302006" cy="1302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39EF-B3BA-422F-9856-AA79B71FE043}">
      <dsp:nvSpPr>
        <dsp:cNvPr id="0" name=""/>
        <dsp:cNvSpPr/>
      </dsp:nvSpPr>
      <dsp:spPr>
        <a:xfrm>
          <a:off x="179502" y="1152217"/>
          <a:ext cx="1872663" cy="1033004"/>
        </a:xfrm>
        <a:prstGeom prst="rect">
          <a:avLst/>
        </a:prstGeom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8100000" scaled="1"/>
          <a:tileRect/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Дотации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(предоставляются на безвозмездной и безвозвратной основе без установления направлений и условий их использования)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179502" y="1152217"/>
        <a:ext cx="1872663" cy="1033004"/>
      </dsp:txXfrm>
    </dsp:sp>
    <dsp:sp modelId="{A4E896B1-869C-492B-A459-6CF074401619}">
      <dsp:nvSpPr>
        <dsp:cNvPr id="0" name=""/>
        <dsp:cNvSpPr/>
      </dsp:nvSpPr>
      <dsp:spPr>
        <a:xfrm>
          <a:off x="2267721" y="1152232"/>
          <a:ext cx="2037805" cy="1349659"/>
        </a:xfrm>
        <a:prstGeom prst="rect">
          <a:avLst/>
        </a:prstGeom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33CC33"/>
          </a:solidFill>
        </a:ln>
        <a:effectLst>
          <a:outerShdw blurRad="57150" dist="38100" dir="5400000" algn="ctr" rotWithShape="0">
            <a:schemeClr val="accent3">
              <a:hueOff val="-284339"/>
              <a:satOff val="-1172"/>
              <a:lumOff val="-2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Субсидии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(предоставляются в целях софинансирования расходных обязательств, при выполнении полномочий органов местного самоуправления по вопросам местного значения)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267721" y="1152232"/>
        <a:ext cx="2037805" cy="1349659"/>
      </dsp:txXfrm>
    </dsp:sp>
    <dsp:sp modelId="{2280573E-4771-412E-A79F-1168B78C09FD}">
      <dsp:nvSpPr>
        <dsp:cNvPr id="0" name=""/>
        <dsp:cNvSpPr/>
      </dsp:nvSpPr>
      <dsp:spPr>
        <a:xfrm>
          <a:off x="4572000" y="1152232"/>
          <a:ext cx="2165879" cy="1557620"/>
        </a:xfrm>
        <a:prstGeom prst="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FFFF00"/>
          </a:solidFill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Субвенции</a:t>
          </a:r>
          <a:endParaRPr lang="ru-RU" sz="10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(предоставляются в целях финансового обеспечения расходных обязательств, возникающих при выполнении государственных полномочий РФ, субъектов РФ, переданных для осуществления органам местного самоуправления 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572000" y="1152232"/>
        <a:ext cx="2165879" cy="1557620"/>
      </dsp:txXfrm>
    </dsp:sp>
    <dsp:sp modelId="{658A8E7F-1BB2-408D-AB0B-4C38F8DD73E5}">
      <dsp:nvSpPr>
        <dsp:cNvPr id="0" name=""/>
        <dsp:cNvSpPr/>
      </dsp:nvSpPr>
      <dsp:spPr>
        <a:xfrm>
          <a:off x="7164281" y="1152222"/>
          <a:ext cx="1831869" cy="108724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57150" dist="38100" dir="5400000" algn="ctr" rotWithShape="0">
            <a:schemeClr val="accent3">
              <a:hueOff val="-853018"/>
              <a:satOff val="-3517"/>
              <a:lumOff val="-73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Иные межбюджетные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 трансферты</a:t>
          </a:r>
          <a:endParaRPr lang="ru-RU" sz="10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(предоставляются в случаях и порядке, предусмотренных законами субъектов РФ 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164281" y="1152222"/>
        <a:ext cx="1831869" cy="1087245"/>
      </dsp:txXfrm>
    </dsp:sp>
    <dsp:sp modelId="{564B57B0-15EE-4D55-B5F1-81BE95413707}">
      <dsp:nvSpPr>
        <dsp:cNvPr id="0" name=""/>
        <dsp:cNvSpPr/>
      </dsp:nvSpPr>
      <dsp:spPr>
        <a:xfrm rot="10800000" flipV="1">
          <a:off x="7165" y="0"/>
          <a:ext cx="9136834" cy="64715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Межбюджетные трансферты (безвозмездные поступления) – </a:t>
          </a:r>
          <a:r>
            <a:rPr lang="ru-RU" sz="1200" b="0" kern="1200" dirty="0" smtClean="0">
              <a:solidFill>
                <a:schemeClr val="tx1"/>
              </a:solidFill>
            </a:rPr>
            <a:t>это средства одного бюджета бюджетной системы РФ, перечисляемые другому бюджету бюджетной системы РФ</a:t>
          </a:r>
          <a:endParaRPr lang="ru-RU" sz="1200" b="0" kern="1200" dirty="0">
            <a:solidFill>
              <a:schemeClr val="tx1"/>
            </a:solidFill>
          </a:endParaRPr>
        </a:p>
      </dsp:txBody>
      <dsp:txXfrm rot="-10800000">
        <a:off x="7165" y="0"/>
        <a:ext cx="9136834" cy="647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2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137,6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2184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01976" y="417646"/>
          <a:ext cx="1670585" cy="1670585"/>
        </a:xfrm>
        <a:prstGeom prst="ellipse">
          <a:avLst/>
        </a:prstGeom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114,6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45334" y="517881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53650" y="835292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987,9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185" y="929263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48068" y="1224138"/>
          <a:ext cx="86410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-0,8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74613" y="1432961"/>
        <a:ext cx="611012" cy="417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36003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157,3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185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16026" y="360044"/>
          <a:ext cx="1670585" cy="1670585"/>
        </a:xfrm>
        <a:prstGeom prst="ellipse">
          <a:avLst/>
        </a:prstGeom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55,4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9384" y="460279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53650" y="835292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1024,9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185" y="929263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62473" y="1252939"/>
          <a:ext cx="83529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0,4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84799" y="1461762"/>
        <a:ext cx="590641" cy="417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0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128,4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2181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52528" y="417646"/>
          <a:ext cx="1670585" cy="1670585"/>
        </a:xfrm>
        <a:prstGeom prst="ellipse">
          <a:avLst/>
        </a:prstGeom>
        <a:gradFill flip="none" rotWithShape="0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56,9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95886" y="517881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54164" y="834703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1064,0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698" y="928674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62473" y="1252939"/>
          <a:ext cx="83529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0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84799" y="1461762"/>
        <a:ext cx="590641" cy="417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0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123,3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2181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02093" y="417629"/>
          <a:ext cx="1670585" cy="1670585"/>
        </a:xfrm>
        <a:prstGeom prst="ellipse">
          <a:avLst/>
        </a:prstGeom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67,3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45451" y="517864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32049" y="835267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1056,9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66584" y="929238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62473" y="1252939"/>
          <a:ext cx="83529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0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84799" y="1461762"/>
        <a:ext cx="590641" cy="41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0.64458</cdr:x>
      <cdr:y>0.50855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16748" y="2451841"/>
          <a:ext cx="3097039" cy="236939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0.1315</cdr:x>
      <cdr:y>0.01378</cdr:y>
    </cdr:from>
    <cdr:to>
      <cdr:x>0.80399</cdr:x>
      <cdr:y>0.13958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72008"/>
          <a:ext cx="55446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0.1925</cdr:x>
      <cdr:y>0.01403</cdr:y>
    </cdr:from>
    <cdr:to>
      <cdr:x>0.85749</cdr:x>
      <cdr:y>0.12629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1584176" y="72008"/>
          <a:ext cx="5472608" cy="57606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CC99"/>
        </a:solidFill>
        <a:ln xmlns:a="http://schemas.openxmlformats.org/drawingml/2006/main">
          <a:solidFill>
            <a:srgbClr val="FFCC99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Доходы бюджета </a:t>
          </a:r>
          <a:r>
            <a:rPr lang="ru-RU" sz="1200" dirty="0" smtClean="0"/>
            <a:t>– безвозмездные и безвозвратные поступления денежных средств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0.01775</cdr:x>
      <cdr:y>0.22377</cdr:y>
    </cdr:from>
    <cdr:to>
      <cdr:x>0.3225</cdr:x>
      <cdr:y>0.44805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144016" y="1152128"/>
          <a:ext cx="2520280" cy="115212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Налоговые доходы</a:t>
          </a:r>
        </a:p>
        <a:p xmlns:a="http://schemas.openxmlformats.org/drawingml/2006/main">
          <a:pPr algn="ctr"/>
          <a:r>
            <a:rPr lang="ru-RU" sz="1000" dirty="0" smtClean="0"/>
            <a:t>(поступления в бюджет от уплаты налогов, установленных Налоговым кодексом Российской Федерации)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0.34975</cdr:x>
      <cdr:y>0.22477</cdr:y>
    </cdr:from>
    <cdr:to>
      <cdr:x>0.66499</cdr:x>
      <cdr:y>0.52021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2880320" y="1152128"/>
          <a:ext cx="2592288" cy="151216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Неналоговые доходы</a:t>
          </a:r>
        </a:p>
        <a:p xmlns:a="http://schemas.openxmlformats.org/drawingml/2006/main">
          <a:pPr algn="ctr"/>
          <a:r>
            <a:rPr lang="ru-RU" sz="1000" dirty="0" smtClean="0"/>
            <a:t>(платежи от представления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законодательства)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0.70049</cdr:x>
      <cdr:y>0.22477</cdr:y>
    </cdr:from>
    <cdr:to>
      <cdr:x>0.9825</cdr:x>
      <cdr:y>0.49214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5760640" y="1152128"/>
          <a:ext cx="2324944" cy="136815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/>
            <a:t>Безвозмездные поступления</a:t>
          </a:r>
        </a:p>
        <a:p xmlns:a="http://schemas.openxmlformats.org/drawingml/2006/main">
          <a:pPr algn="ctr"/>
          <a:r>
            <a:rPr lang="ru-RU" dirty="0" smtClean="0"/>
            <a:t>(</a:t>
          </a:r>
          <a:r>
            <a:rPr lang="ru-RU" sz="1000" dirty="0" smtClean="0"/>
            <a:t>финансовая помощь из бюджетов других уровней (межбюджетные трансферты), от физических и юридических лиц)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0.22675</cdr:x>
      <cdr:y>0.13958</cdr:y>
    </cdr:from>
    <cdr:to>
      <cdr:x>0.26225</cdr:x>
      <cdr:y>0.20924</cdr:y>
    </cdr:to>
    <cdr:sp macro="" textlink="">
      <cdr:nvSpPr>
        <cdr:cNvPr id="11" name="Стрелка вниз 10"/>
        <cdr:cNvSpPr/>
      </cdr:nvSpPr>
      <cdr:spPr>
        <a:xfrm xmlns:a="http://schemas.openxmlformats.org/drawingml/2006/main">
          <a:off x="1872208" y="720080"/>
          <a:ext cx="288032" cy="36004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0.47999</cdr:x>
      <cdr:y>0.13958</cdr:y>
    </cdr:from>
    <cdr:to>
      <cdr:x>0.52568</cdr:x>
      <cdr:y>0.21417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60440" y="720080"/>
          <a:ext cx="371888" cy="3878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0.78699</cdr:x>
      <cdr:y>0.13958</cdr:y>
    </cdr:from>
    <cdr:to>
      <cdr:x>0.83193</cdr:x>
      <cdr:y>0.21417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80720" y="720080"/>
          <a:ext cx="371888" cy="3878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0.1525</cdr:x>
      <cdr:y>0.84492</cdr:y>
    </cdr:from>
    <cdr:to>
      <cdr:x>0.25184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8886" y="5915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0.08909</cdr:x>
      <cdr:y>0.94161</cdr:y>
    </cdr:from>
    <cdr:to>
      <cdr:x>0.18395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2822" y="5699844"/>
          <a:ext cx="864096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0.08909</cdr:x>
      <cdr:y>0.94161</cdr:y>
    </cdr:from>
    <cdr:to>
      <cdr:x>0.18919</cdr:x>
      <cdr:y>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22822" y="5699844"/>
          <a:ext cx="914400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(2215,5)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0.29377</cdr:x>
      <cdr:y>0.95429</cdr:y>
    </cdr:from>
    <cdr:to>
      <cdr:x>0.30138</cdr:x>
      <cdr:y>0.96237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695030" y="5771852"/>
          <a:ext cx="7200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0.19156</cdr:x>
      <cdr:y>0.94161</cdr:y>
    </cdr:from>
    <cdr:to>
      <cdr:x>0.2909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758926" y="5699844"/>
          <a:ext cx="914400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(2253,1)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0.34831</cdr:x>
      <cdr:y>0.94161</cdr:y>
    </cdr:from>
    <cdr:to>
      <cdr:x>0.35355</cdr:x>
      <cdr:y>0.95429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199086" y="5699844"/>
          <a:ext cx="45719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0.35617</cdr:x>
      <cdr:y>0.95429</cdr:y>
    </cdr:from>
    <cdr:to>
      <cdr:x>0.36142</cdr:x>
      <cdr:y>0.97481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271094" y="5771852"/>
          <a:ext cx="45719" cy="117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0.30543</cdr:x>
      <cdr:y>0.94161</cdr:y>
    </cdr:from>
    <cdr:to>
      <cdr:x>0.40503</cdr:x>
      <cdr:y>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598886" y="5608512"/>
          <a:ext cx="847497" cy="34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(2299,1)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0.41932</cdr:x>
      <cdr:y>0.94161</cdr:y>
    </cdr:from>
    <cdr:to>
      <cdr:x>0.51892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847158" y="5699844"/>
          <a:ext cx="914400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(2347,5)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0.12988</cdr:x>
      <cdr:y>0.1875</cdr:y>
    </cdr:from>
    <cdr:to>
      <cdr:x>0.22988</cdr:x>
      <cdr:y>0.34623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624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0.69905</cdr:x>
      <cdr:y>0.17944</cdr:y>
    </cdr:from>
    <cdr:to>
      <cdr:x>0.77971</cdr:x>
      <cdr:y>0.20602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5616426" y="908425"/>
          <a:ext cx="648050" cy="13456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60093"/>
        </a:solidFill>
        <a:ln xmlns:a="http://schemas.openxmlformats.org/drawingml/2006/main">
          <a:solidFill>
            <a:srgbClr val="D6009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0.26758</cdr:x>
      <cdr:y>0.27192</cdr:y>
    </cdr:from>
    <cdr:to>
      <cdr:x>0.33645</cdr:x>
      <cdr:y>0.30444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2149824" y="1317626"/>
          <a:ext cx="553325" cy="1575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0.48266</cdr:x>
      <cdr:y>0.27938</cdr:y>
    </cdr:from>
    <cdr:to>
      <cdr:x>0.5536</cdr:x>
      <cdr:y>0.31174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877873" y="1353757"/>
          <a:ext cx="569956" cy="156805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0.26965</cdr:x>
      <cdr:y>0.3764</cdr:y>
    </cdr:from>
    <cdr:to>
      <cdr:x>0.3464</cdr:x>
      <cdr:y>0.40929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465680" y="2251512"/>
          <a:ext cx="701802" cy="19676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0.48483</cdr:x>
      <cdr:y>0.36929</cdr:y>
    </cdr:from>
    <cdr:to>
      <cdr:x>0.561</cdr:x>
      <cdr:y>0.40929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4433286" y="2208982"/>
          <a:ext cx="696498" cy="23928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0.69908</cdr:x>
      <cdr:y>0.36288</cdr:y>
    </cdr:from>
    <cdr:to>
      <cdr:x>0.76207</cdr:x>
      <cdr:y>0.39926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5616624" y="1758389"/>
          <a:ext cx="506083" cy="1762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0.2624</cdr:x>
      <cdr:y>0.54957</cdr:y>
    </cdr:from>
    <cdr:to>
      <cdr:x>0.33128</cdr:x>
      <cdr:y>0.5788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2108200" y="2663014"/>
          <a:ext cx="553405" cy="14163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0.48652</cdr:x>
      <cdr:y>0.54351</cdr:y>
    </cdr:from>
    <cdr:to>
      <cdr:x>0.55746</cdr:x>
      <cdr:y>0.57274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>
          <a:off x="3908871" y="2633664"/>
          <a:ext cx="569956" cy="14163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0.70162</cdr:x>
      <cdr:y>0.55419</cdr:y>
    </cdr:from>
    <cdr:to>
      <cdr:x>0.7705</cdr:x>
      <cdr:y>0.58342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5637063" y="2685406"/>
          <a:ext cx="553405" cy="14163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0.69908</cdr:x>
      <cdr:y>0.2807</cdr:y>
    </cdr:from>
    <cdr:to>
      <cdr:x>0.778</cdr:x>
      <cdr:y>0.31207</cdr:y>
    </cdr:to>
    <cdr:sp macro="" textlink="">
      <cdr:nvSpPr>
        <cdr:cNvPr id="12" name="Стрелка вправо 11"/>
        <cdr:cNvSpPr/>
      </cdr:nvSpPr>
      <cdr:spPr>
        <a:xfrm xmlns:a="http://schemas.openxmlformats.org/drawingml/2006/main">
          <a:off x="5616624" y="1360152"/>
          <a:ext cx="634110" cy="15201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0.25588</cdr:x>
      <cdr:y>0.47561</cdr:y>
    </cdr:from>
    <cdr:to>
      <cdr:x>0.33463</cdr:x>
      <cdr:y>0.52439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39752" y="280831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0.2624</cdr:x>
      <cdr:y>0.47967</cdr:y>
    </cdr:from>
    <cdr:to>
      <cdr:x>0.34115</cdr:x>
      <cdr:y>0.54351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108200" y="2324311"/>
          <a:ext cx="632704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+4,7%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0.69687</cdr:x>
      <cdr:y>0.48693</cdr:y>
    </cdr:from>
    <cdr:to>
      <cdr:x>0.79687</cdr:x>
      <cdr:y>0.53882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372200" y="2875169"/>
          <a:ext cx="914400" cy="306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0.47299</cdr:x>
      <cdr:y>0.3164</cdr:y>
    </cdr:from>
    <cdr:to>
      <cdr:x>0.57299</cdr:x>
      <cdr:y>0.37633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800129" y="1533181"/>
          <a:ext cx="803433" cy="29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0.69011</cdr:x>
      <cdr:y>0.31207</cdr:y>
    </cdr:from>
    <cdr:to>
      <cdr:x>0.79011</cdr:x>
      <cdr:y>0.37469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544616" y="1512168"/>
          <a:ext cx="803434" cy="303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+3,9%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0.25372</cdr:x>
      <cdr:y>0.20804</cdr:y>
    </cdr:from>
    <cdr:to>
      <cdr:x>0.35372</cdr:x>
      <cdr:y>0.28235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038494" y="1008112"/>
          <a:ext cx="80343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+4,9%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0.48398</cdr:x>
      <cdr:y>0.22291</cdr:y>
    </cdr:from>
    <cdr:to>
      <cdr:x>0.57438</cdr:x>
      <cdr:y>0.28235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888432" y="1080120"/>
          <a:ext cx="72633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0.69011</cdr:x>
      <cdr:y>0.22291</cdr:y>
    </cdr:from>
    <cdr:to>
      <cdr:x>0.79011</cdr:x>
      <cdr:y>0.27536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544616" y="1080120"/>
          <a:ext cx="803433" cy="25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0.25627</cdr:x>
      <cdr:y>0.08374</cdr:y>
    </cdr:from>
    <cdr:to>
      <cdr:x>0.35627</cdr:x>
      <cdr:y>0.16818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058933" y="405776"/>
          <a:ext cx="803434" cy="409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+2,9%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0.47342</cdr:x>
      <cdr:y>0.10856</cdr:y>
    </cdr:from>
    <cdr:to>
      <cdr:x>0.57568</cdr:x>
      <cdr:y>0.16638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803650" y="526058"/>
          <a:ext cx="821591" cy="280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+11,6%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0.70162</cdr:x>
      <cdr:y>0.10838</cdr:y>
    </cdr:from>
    <cdr:to>
      <cdr:x>0.78824</cdr:x>
      <cdr:y>0.16638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637063" y="525167"/>
          <a:ext cx="695934" cy="281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600"/>
            </a:lnSpc>
          </a:pPr>
          <a:r>
            <a:rPr lang="ru-RU" sz="1400" b="1" dirty="0" smtClean="0">
              <a:solidFill>
                <a:schemeClr val="tx1"/>
              </a:solidFill>
            </a:rPr>
            <a:t>10,5%</a:t>
          </a:r>
        </a:p>
        <a:p xmlns:a="http://schemas.openxmlformats.org/drawingml/2006/main">
          <a:pPr>
            <a:lnSpc>
              <a:spcPts val="1600"/>
            </a:lnSpc>
          </a:pPr>
          <a:endParaRPr lang="ru-RU" sz="1400" b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0.11906</cdr:x>
      <cdr:y>0.79196</cdr:y>
    </cdr:from>
    <cdr:to>
      <cdr:x>0.24896</cdr:x>
      <cdr:y>0.8446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956543" y="3837534"/>
          <a:ext cx="1043686" cy="255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(736,4)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0.3521</cdr:x>
      <cdr:y>0.79196</cdr:y>
    </cdr:from>
    <cdr:to>
      <cdr:x>0.47342</cdr:x>
      <cdr:y>0.8514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2828924" y="3837534"/>
          <a:ext cx="97472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(768,0)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0.58511</cdr:x>
      <cdr:y>0.78247</cdr:y>
    </cdr:from>
    <cdr:to>
      <cdr:x>0.6945</cdr:x>
      <cdr:y>0.8514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700959" y="3791572"/>
          <a:ext cx="878888" cy="333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(813,5)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0.86155</cdr:x>
      <cdr:y>0.83701</cdr:y>
    </cdr:from>
    <cdr:to>
      <cdr:x>0.96155</cdr:x>
      <cdr:y>0.88516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7878018" y="5006751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0.86155</cdr:x>
      <cdr:y>0.78886</cdr:y>
    </cdr:from>
    <cdr:to>
      <cdr:x>0.96155</cdr:x>
      <cdr:y>0.83701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878018" y="471871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0.82287</cdr:x>
      <cdr:y>0.78247</cdr:y>
    </cdr:from>
    <cdr:to>
      <cdr:x>0.92287</cdr:x>
      <cdr:y>0.84266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7524328" y="468052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(859,8)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5A4EF3-6CF9-4D46-99E5-99C5F9641190}" type="datetimeFigureOut">
              <a:rPr lang="ru-RU"/>
              <a:pPr>
                <a:defRPr/>
              </a:pPr>
              <a:t>24.12.2018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BCB5EF-80E9-421F-9CC5-06C2EF88D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32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4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34F728-44A8-4196-9164-0BBDD07D123A}" type="slidenum">
              <a:rPr lang="ru-RU" altLang="ru-RU" smtClean="0"/>
              <a:pPr eaLnBrk="1" hangingPunct="1">
                <a:defRPr/>
              </a:pPr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D30C3-48A0-40D2-AE80-1F3377406F9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4062F-EDD9-49A0-BFF6-F8B3396D1BA0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D9B8B-817C-46C1-ABC7-2A681A6B084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CEE67-918E-45A7-8149-A6B6E4741F6C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CCB68-D3B5-4F36-B85A-0C6B2740FC71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F8352-01CC-43A8-BB0B-6A6054CD6215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92CDA-444C-472F-A7BC-382F138EA67C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04D208-1372-4782-8058-98BC7197EF0B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20051-7666-4C00-9637-E7BE28F4A44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6FBD-AA8C-409F-923F-27008734077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C3880-CE5B-4FE7-9BFB-00142F598F7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D537F-6D17-4FA4-B02E-0CD44E066C4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6FA2C-4F9F-4C8C-ABBD-9AD20C18413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C4BAA-D26C-4EFA-A7D2-650CCB23E84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60647-2B61-4FBA-B593-A192F25E38C0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E80D1-57D0-472E-948C-A22DD7C637E0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9ECDE-157B-4584-AE3B-64F1A7A79D4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207E5-35F4-482A-8636-011D4D3FCE7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8FD90-ECB9-486F-97BD-6812C7E217BF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D22C5-FF46-4DA1-85E2-80DB0880C376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50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D22C5-FF46-4DA1-85E2-80DB0880C376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F6004E-F55F-41A7-9704-30CD3910547A}" type="slidenum">
              <a:rPr lang="ru-RU" altLang="ru-RU" sz="1200"/>
              <a:pPr algn="r" eaLnBrk="1" hangingPunct="1"/>
              <a:t>18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9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ECCE-0B42-4865-AA19-F1C7C6A7B11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9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607C27-AD6E-4E8E-828B-68BE98E406CF}" type="slidenum">
              <a:rPr lang="ru-RU" altLang="ru-RU" smtClean="0"/>
              <a:pPr eaLnBrk="1" hangingPunct="1">
                <a:defRPr/>
              </a:pPr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5408-1631-4B87-B3C2-A7B6FA904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4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D244-65F3-4E9F-B587-71F18CCFB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960F-A45E-40B4-A391-8DB3D7E40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0" name="Image" r:id="rId3" imgW="13003175" imgH="1523272" progId="">
                  <p:embed/>
                </p:oleObj>
              </mc:Choice>
              <mc:Fallback>
                <p:oleObj name="Image" r:id="rId3" imgW="13003175" imgH="1523272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+mn-cs"/>
            </a:endParaRPr>
          </a:p>
        </p:txBody>
      </p:sp>
      <p:pic>
        <p:nvPicPr>
          <p:cNvPr id="5" name="Picture 53" descr="@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B38A-7745-4AB1-B576-260C84BB5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66239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A574-8B27-46F2-AB4B-11B2C33CD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DF70-33F5-41CC-9E99-C623D69F7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5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500E-93F3-4866-A418-CA6B7EABB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9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23C0-9ED8-46EA-9DBF-E2EB07A71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7FD4-768D-446F-801B-B0B800E3D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6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5EC5-B96E-4806-B9A3-330CD14E9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0C9-0216-462D-A34F-80F6F2D67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6F7D-6F73-4446-807F-3FCEA230A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240367-64EE-47B2-B876-2EB6E33A5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96" r:id="rId2"/>
    <p:sldLayoutId id="2147485105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6" r:id="rId9"/>
    <p:sldLayoutId id="2147485102" r:id="rId10"/>
    <p:sldLayoutId id="2147485103" r:id="rId11"/>
    <p:sldLayoutId id="214748510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5D40E65847D2DC73AC0490AE5EACA0448F3F14315D0F4356C3F855D2DF01B876A285B1FFED5220661311A1902E6IEJ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65D40E65847D2DC73AC0490AE5EACA044BF9FA4714DCF4356C3F855D2DF01B876A285B1FFED5220661311A1902E6IEJ" TargetMode="External"/><Relationship Id="rId4" Type="http://schemas.openxmlformats.org/officeDocument/2006/relationships/hyperlink" Target="consultantplus://offline/ref=65D40E65847D2DC73AC0490AE5EACA0448F2F84510D2F4356C3F855D2DF01B876A285B1FFED5220661311A1902E6IEJ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5" Type="http://schemas.openxmlformats.org/officeDocument/2006/relationships/image" Target="../media/image45.jpeg"/><Relationship Id="rId10" Type="http://schemas.openxmlformats.org/officeDocument/2006/relationships/image" Target="../media/image7.jpeg"/><Relationship Id="rId19" Type="http://schemas.openxmlformats.org/officeDocument/2006/relationships/image" Target="../media/image49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patity.gov-murman.ru/" TargetMode="External"/><Relationship Id="rId7" Type="http://schemas.openxmlformats.org/officeDocument/2006/relationships/image" Target="../media/image62.jpeg"/><Relationship Id="rId2" Type="http://schemas.openxmlformats.org/officeDocument/2006/relationships/hyperlink" Target="mailto:aptfindpt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1680" y="5373216"/>
            <a:ext cx="7250980" cy="13239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Бюджет для граждан по проекту решения</a:t>
            </a:r>
            <a:br>
              <a:rPr lang="ru-RU" altLang="ru-RU" sz="2000" b="1" dirty="0" smtClean="0">
                <a:solidFill>
                  <a:schemeClr val="tx2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 Совета депутатов города Апатиты</a:t>
            </a:r>
            <a:br>
              <a:rPr lang="ru-RU" altLang="ru-RU" sz="2000" b="1" dirty="0" smtClean="0">
                <a:solidFill>
                  <a:schemeClr val="tx2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«О городском бюджете на 2019 год и на плановый период 2020 и 2021 годов»</a:t>
            </a:r>
          </a:p>
        </p:txBody>
      </p:sp>
      <p:pic>
        <p:nvPicPr>
          <p:cNvPr id="9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8759"/>
            <a:ext cx="11398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0" descr="27_Myrmanskaya_Ob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14033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Рисунок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724420"/>
            <a:ext cx="1130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5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3500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cs typeface="Times New Roman" pitchFamily="18" charset="0"/>
              </a:rPr>
              <a:t>Численность работников бюджетной сферы</a:t>
            </a:r>
            <a:r>
              <a:rPr lang="ru-RU" altLang="ru-RU" sz="2000" b="1" i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altLang="ru-RU" sz="2000" b="1" i="1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alt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110604"/>
              </p:ext>
            </p:extLst>
          </p:nvPr>
        </p:nvGraphicFramePr>
        <p:xfrm>
          <a:off x="-1588" y="1319213"/>
          <a:ext cx="8713788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1282700" y="2209007"/>
            <a:ext cx="892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00338" y="2214563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7175" y="221456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82700" y="3068638"/>
            <a:ext cx="863600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00338" y="3290094"/>
            <a:ext cx="792162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175" y="3318669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63650" y="4797425"/>
            <a:ext cx="863600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00338" y="489902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067175" y="4899025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241425" y="5127627"/>
            <a:ext cx="904875" cy="101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00338" y="5157788"/>
            <a:ext cx="827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067175" y="5151438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241425" y="5420532"/>
            <a:ext cx="904874" cy="9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81288" y="5424488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67175" y="5424488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842978541"/>
              </p:ext>
            </p:extLst>
          </p:nvPr>
        </p:nvGraphicFramePr>
        <p:xfrm>
          <a:off x="179512" y="1700807"/>
          <a:ext cx="8964488" cy="504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627784" y="5877272"/>
            <a:ext cx="129614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 год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877272"/>
            <a:ext cx="126000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5877272"/>
            <a:ext cx="129600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год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5877272"/>
            <a:ext cx="126000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00" y="982340"/>
            <a:ext cx="254681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0" y="116632"/>
            <a:ext cx="8286953" cy="695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ВЫПОЛНЕНИЕ УКАЗОВ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ПРЕЗИДЕНТА РОССИЙСКОЙ ФЕДЕРАЦИИ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8398401" y="6463009"/>
            <a:ext cx="569912" cy="295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15</a:t>
            </a:r>
            <a:endParaRPr lang="ru-RU" alt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88640"/>
            <a:ext cx="548190" cy="68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47864" y="1053530"/>
            <a:ext cx="5436464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Необходимый уровень заработной платы для выполнения Указов Президента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84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415213" cy="727075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Основные направления бюджетной и налоговой политики города Апатиты на 2019 год и на плановый период 2020 и 2021 годов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524827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12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757" y="2996766"/>
            <a:ext cx="83613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усиление внутреннего муниципального финансового контроля за соблюдением бюджетного законодательства и иных нормативных правовых актов, регулирующих бюджетные правоотношения;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068" y="3555429"/>
            <a:ext cx="8361362" cy="5464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обеспечение эффективного расходования бюджетных средств, четкой увязки бюджетных расходов с установленными целями государственной политики;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266" y="4133502"/>
            <a:ext cx="8361362" cy="3960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мобилизация внутренних источников, путем проведения оценки эффективности бюджетных расходов (в том числе на стадии планирования) и сокращения неэффективных расходов;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266" y="4581327"/>
            <a:ext cx="8389752" cy="4318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развитие конкурентной среды оказания муниципальных услуг за счет привлечения к их оказанию негосударственных организаций;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069" y="5517233"/>
            <a:ext cx="8379950" cy="360040"/>
          </a:xfrm>
          <a:prstGeom prst="roundRect">
            <a:avLst>
              <a:gd name="adj" fmla="val 14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/>
              <a:t> </a:t>
            </a:r>
            <a:r>
              <a:rPr lang="ru-RU" sz="1200" dirty="0" smtClean="0"/>
              <a:t>- сохранение  </a:t>
            </a:r>
            <a:r>
              <a:rPr lang="ru-RU" sz="1200" dirty="0"/>
              <a:t>на безопасном уровне объема муниципального долга;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7427" name="Picture 20" descr="http://cbkg.ru/uploads/photolenta_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836613"/>
            <a:ext cx="22971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059832" y="856241"/>
            <a:ext cx="5378624" cy="1060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ЦЕЛИ БЮДЖЕТНОЙ ПОЛИТИКИ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Определение условий, принимаемых для составления  проекта городского бюджета на 2019 год и на плановый период на 2020 и 2021 годов, и подходов к его формированию.</a:t>
            </a:r>
          </a:p>
          <a:p>
            <a:pPr algn="just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2276475"/>
            <a:ext cx="8374606" cy="648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ОСНОВНЫЕ ЗАДАЧИ БЮДЖЕТНОЙ ПОЛИТИКИ:</a:t>
            </a:r>
          </a:p>
          <a:p>
            <a:pPr algn="just">
              <a:defRPr/>
            </a:pPr>
            <a:r>
              <a:rPr lang="x-none" sz="1200"/>
              <a:t>- повышение качества управления общественными финансами, строгое соблюдение бюджетно-финансовой дисциплины всеми главными распорядителями и получателями бюджетных средств;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068" y="5098751"/>
            <a:ext cx="8389752" cy="3464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недопущение кредиторской задолженности по заработной плате и социальным выплатам;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0458" y="5973826"/>
            <a:ext cx="8361362" cy="623526"/>
          </a:xfrm>
          <a:prstGeom prst="roundRect">
            <a:avLst>
              <a:gd name="adj" fmla="val 14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/>
              <a:t> </a:t>
            </a:r>
            <a:r>
              <a:rPr lang="x-none" sz="1200"/>
              <a:t>- обеспечение открытости и прозрачности информации об управлении общественными финансами, обеспечение вовлечения населения города в обсуждение и принятие конкретных бюджетных решений, общественного контроля их эффективности и результативности.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H:\БЮДЖЕТНЫЙ ОТДЕЛ\2016\anons-bud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45038"/>
            <a:ext cx="40132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663"/>
          </a:xfrm>
        </p:spPr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</a:rPr>
              <a:t>Основные направления бюджетной и налоговой политики города Апатиты на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2019 </a:t>
            </a:r>
            <a:r>
              <a:rPr lang="ru-RU" altLang="ru-RU" sz="1600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altLang="ru-RU" sz="1600" b="1" dirty="0">
                <a:solidFill>
                  <a:schemeClr val="tx1"/>
                </a:solidFill>
              </a:rPr>
              <a:t>и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2021 </a:t>
            </a:r>
            <a:r>
              <a:rPr lang="ru-RU" altLang="ru-RU" sz="1600" b="1" dirty="0">
                <a:solidFill>
                  <a:schemeClr val="tx1"/>
                </a:solidFill>
              </a:rPr>
              <a:t>годов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012363"/>
              </p:ext>
            </p:extLst>
          </p:nvPr>
        </p:nvGraphicFramePr>
        <p:xfrm>
          <a:off x="4408488" y="3287947"/>
          <a:ext cx="4602385" cy="35825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02385"/>
              </a:tblGrid>
              <a:tr h="5029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уменьшения объемов бюджетных ассигнований по прекращающимся расходным обязательствам ограниченного срока действия, в том числе в связи с уменьшением контингента получателей;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214201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индексации расходов на оплату коммунальных услуг  на 4% ежегодно;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394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индексации расходов на оплату труда категорий работников, на которые не распространяется действие указов Президента Российской Федерации от 07.05.2012 № 597, от 01.06.2012 № 761, от 28.12.2012 № 1688, с 01.10.2019 на 4%, с 01.10.2020 на 4%, с учетом изменения с 01.01.2019 минимального размера оплаты труда. Бюджетные ассигнования 2021 года запланированы с учетом индексации ассигнований в 2020 году;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753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увеличения бюджетных ассигнований на оплату труда категорий работников, повышение размера оплаты труда которых осуществляется в соответствии с указами Президента Российской Федерации от 07.05.2012 №</a:t>
                      </a:r>
                      <a:r>
                        <a:rPr kumimoji="0" lang="ru-RU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 597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от 01.06.2012 </a:t>
                      </a:r>
                      <a:r>
                        <a:rPr kumimoji="0" lang="ru-RU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№ 761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от 28.12.2012 </a:t>
                      </a:r>
                      <a:r>
                        <a:rPr kumimoji="0" lang="ru-RU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№ 1688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kumimoji="0" lang="ru-RU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19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индексации расходов на оплату коммунальных услуг (за исключением выплат  населению) с 01.01.2019 на 1,7%, с 01.07.2019 на 2,4%, с 01.01.2020 на 4,1%, с 01.01.2021 на 4,0%;</a:t>
                      </a:r>
                      <a:endParaRPr kumimoji="0" lang="ru-RU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029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изменения предельной базы для исчисления страховых взносов на обязательное пенсионное страхование и предельной величины базы для исчисления страховых взносов на обязательное социальное страхование на случай временной нетрудоспособности и в связи с материнством с учетом положений статьи 421 Налогового кодекса Российской Федерации.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13644" y="1225550"/>
            <a:ext cx="2376487" cy="88582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Основы формирования доходов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16004" y="1227137"/>
            <a:ext cx="2376488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Учтено при формировании расходов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1777803" y="2241401"/>
            <a:ext cx="1295400" cy="935037"/>
          </a:xfrm>
          <a:prstGeom prst="leftRigh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9863" y="2204865"/>
            <a:ext cx="1449808" cy="144016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Сценарные условия функционирования экономики РФ</a:t>
            </a:r>
          </a:p>
        </p:txBody>
      </p:sp>
      <p:sp>
        <p:nvSpPr>
          <p:cNvPr id="13" name="Овал 12"/>
          <p:cNvSpPr/>
          <p:nvPr/>
        </p:nvSpPr>
        <p:spPr>
          <a:xfrm>
            <a:off x="900113" y="3690938"/>
            <a:ext cx="3240087" cy="1203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Основные параметры социально-экономического развития муниципального образования город Апатиты с подведомственной территорией Мурманской области на </a:t>
            </a:r>
            <a:r>
              <a:rPr lang="ru-RU" sz="900" dirty="0" smtClean="0">
                <a:solidFill>
                  <a:schemeClr val="tx1"/>
                </a:solidFill>
              </a:rPr>
              <a:t>2019 </a:t>
            </a:r>
            <a:r>
              <a:rPr lang="ru-RU" sz="900" dirty="0">
                <a:solidFill>
                  <a:schemeClr val="tx1"/>
                </a:solidFill>
              </a:rPr>
              <a:t>год и на период до </a:t>
            </a:r>
            <a:r>
              <a:rPr lang="ru-RU" sz="900" dirty="0" smtClean="0">
                <a:solidFill>
                  <a:schemeClr val="tx1"/>
                </a:solidFill>
              </a:rPr>
              <a:t>2021 </a:t>
            </a:r>
            <a:r>
              <a:rPr lang="ru-RU" sz="900" dirty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3059833" y="2170113"/>
            <a:ext cx="1512168" cy="14749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Налоговое законодательство РФ с изменениями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012160" y="2204864"/>
            <a:ext cx="1584176" cy="10081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9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«Базовые» объемы бюджетных ассигнований </a:t>
            </a:r>
            <a:r>
              <a:rPr lang="ru-RU" sz="900" dirty="0" smtClean="0"/>
              <a:t>2019-2021 </a:t>
            </a:r>
            <a:r>
              <a:rPr lang="ru-RU" sz="900" dirty="0"/>
              <a:t>годов уточнены с учетом: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41438" y="236538"/>
            <a:ext cx="7127875" cy="642937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Основные параметры городского бюджета на 2019 год и на плановый период 2020 и 2021 годов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0613" y="4400550"/>
            <a:ext cx="692785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107532" y="2750344"/>
            <a:ext cx="27876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91"/>
          <p:cNvSpPr txBox="1">
            <a:spLocks noChangeArrowheads="1"/>
          </p:cNvSpPr>
          <p:nvPr/>
        </p:nvSpPr>
        <p:spPr bwMode="auto">
          <a:xfrm>
            <a:off x="4968875" y="4530725"/>
            <a:ext cx="3563938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       Дефицит</a:t>
            </a:r>
          </a:p>
        </p:txBody>
      </p:sp>
      <p:sp>
        <p:nvSpPr>
          <p:cNvPr id="16390" name="TextBox 99"/>
          <p:cNvSpPr txBox="1">
            <a:spLocks noChangeArrowheads="1"/>
          </p:cNvSpPr>
          <p:nvPr/>
        </p:nvSpPr>
        <p:spPr bwMode="auto">
          <a:xfrm>
            <a:off x="5002213" y="687388"/>
            <a:ext cx="3733800" cy="706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Расходы </a:t>
            </a:r>
          </a:p>
        </p:txBody>
      </p:sp>
      <p:sp>
        <p:nvSpPr>
          <p:cNvPr id="16391" name="TextBox 108"/>
          <p:cNvSpPr txBox="1">
            <a:spLocks noChangeArrowheads="1"/>
          </p:cNvSpPr>
          <p:nvPr/>
        </p:nvSpPr>
        <p:spPr bwMode="auto">
          <a:xfrm>
            <a:off x="533400" y="904875"/>
            <a:ext cx="3714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Доходы</a:t>
            </a:r>
          </a:p>
        </p:txBody>
      </p:sp>
      <p:grpSp>
        <p:nvGrpSpPr>
          <p:cNvPr id="19464" name="Group 112"/>
          <p:cNvGrpSpPr>
            <a:grpSpLocks/>
          </p:cNvGrpSpPr>
          <p:nvPr/>
        </p:nvGrpSpPr>
        <p:grpSpPr bwMode="auto">
          <a:xfrm>
            <a:off x="4583113" y="1508125"/>
            <a:ext cx="4214812" cy="2868606"/>
            <a:chOff x="2880" y="935"/>
            <a:chExt cx="2565" cy="1800"/>
          </a:xfrm>
        </p:grpSpPr>
        <p:grpSp>
          <p:nvGrpSpPr>
            <p:cNvPr id="19535" name="Прямоугольник 24"/>
            <p:cNvGrpSpPr>
              <a:grpSpLocks/>
            </p:cNvGrpSpPr>
            <p:nvPr/>
          </p:nvGrpSpPr>
          <p:grpSpPr bwMode="auto">
            <a:xfrm>
              <a:off x="4874" y="1226"/>
              <a:ext cx="525" cy="1263"/>
              <a:chOff x="4859" y="1303"/>
              <a:chExt cx="525" cy="1185"/>
            </a:xfrm>
          </p:grpSpPr>
          <p:pic>
            <p:nvPicPr>
              <p:cNvPr id="19549" name="Прямоугольник 24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1" y="1329"/>
                <a:ext cx="523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70" name="Text Box 12"/>
              <p:cNvSpPr txBox="1">
                <a:spLocks noChangeArrowheads="1"/>
              </p:cNvSpPr>
              <p:nvPr/>
            </p:nvSpPr>
            <p:spPr bwMode="auto">
              <a:xfrm>
                <a:off x="4859" y="1303"/>
                <a:ext cx="525" cy="1170"/>
              </a:xfrm>
              <a:prstGeom prst="rect">
                <a:avLst/>
              </a:prstGeom>
              <a:gradFill rotWithShape="1">
                <a:gsLst>
                  <a:gs pos="0">
                    <a:srgbClr val="9A529A"/>
                  </a:gs>
                  <a:gs pos="50000">
                    <a:srgbClr val="DD79DD"/>
                  </a:gs>
                  <a:gs pos="100000">
                    <a:srgbClr val="FF91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2 399,2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altLang="ru-RU" sz="1200" b="1" dirty="0" smtClean="0"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16456" name="Text Box 15"/>
            <p:cNvSpPr txBox="1">
              <a:spLocks noChangeArrowheads="1"/>
            </p:cNvSpPr>
            <p:nvPr/>
          </p:nvSpPr>
          <p:spPr bwMode="auto">
            <a:xfrm>
              <a:off x="2950" y="1368"/>
              <a:ext cx="495" cy="1104"/>
            </a:xfrm>
            <a:prstGeom prst="rect">
              <a:avLst/>
            </a:prstGeom>
            <a:gradFill rotWithShape="1">
              <a:gsLst>
                <a:gs pos="0">
                  <a:srgbClr val="9A529A"/>
                </a:gs>
                <a:gs pos="50000">
                  <a:srgbClr val="DD79DD"/>
                </a:gs>
                <a:gs pos="100000">
                  <a:srgbClr val="FF91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2 320,0</a:t>
              </a:r>
            </a:p>
          </p:txBody>
        </p:sp>
        <p:grpSp>
          <p:nvGrpSpPr>
            <p:cNvPr id="19537" name="Прямоугольник 40"/>
            <p:cNvGrpSpPr>
              <a:grpSpLocks/>
            </p:cNvGrpSpPr>
            <p:nvPr/>
          </p:nvGrpSpPr>
          <p:grpSpPr bwMode="auto">
            <a:xfrm>
              <a:off x="3587" y="1412"/>
              <a:ext cx="518" cy="1075"/>
              <a:chOff x="3587" y="1607"/>
              <a:chExt cx="522" cy="881"/>
            </a:xfrm>
          </p:grpSpPr>
          <p:pic>
            <p:nvPicPr>
              <p:cNvPr id="19547" name="Прямоугольник 4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7" y="1736"/>
                <a:ext cx="522" cy="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68" name="Text Box 18"/>
              <p:cNvSpPr txBox="1">
                <a:spLocks noChangeArrowheads="1"/>
              </p:cNvSpPr>
              <p:nvPr/>
            </p:nvSpPr>
            <p:spPr bwMode="auto">
              <a:xfrm>
                <a:off x="3587" y="1607"/>
                <a:ext cx="513" cy="864"/>
              </a:xfrm>
              <a:prstGeom prst="rect">
                <a:avLst/>
              </a:prstGeom>
              <a:gradFill rotWithShape="1">
                <a:gsLst>
                  <a:gs pos="0">
                    <a:srgbClr val="9A529A"/>
                  </a:gs>
                  <a:gs pos="50000">
                    <a:srgbClr val="DD79DD"/>
                  </a:gs>
                  <a:gs pos="100000">
                    <a:srgbClr val="FF91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2 303,3</a:t>
                </a:r>
              </a:p>
            </p:txBody>
          </p:sp>
        </p:grpSp>
        <p:sp>
          <p:nvSpPr>
            <p:cNvPr id="16458" name="Text Box 21"/>
            <p:cNvSpPr txBox="1">
              <a:spLocks noChangeArrowheads="1"/>
            </p:cNvSpPr>
            <p:nvPr/>
          </p:nvSpPr>
          <p:spPr bwMode="auto">
            <a:xfrm>
              <a:off x="4292" y="1306"/>
              <a:ext cx="463" cy="1167"/>
            </a:xfrm>
            <a:prstGeom prst="rect">
              <a:avLst/>
            </a:prstGeom>
            <a:gradFill rotWithShape="1">
              <a:gsLst>
                <a:gs pos="0">
                  <a:srgbClr val="9A529A"/>
                </a:gs>
                <a:gs pos="50000">
                  <a:srgbClr val="DD79DD"/>
                </a:gs>
                <a:gs pos="100000">
                  <a:srgbClr val="FF91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2 356,4</a:t>
              </a:r>
            </a:p>
          </p:txBody>
        </p:sp>
        <p:cxnSp>
          <p:nvCxnSpPr>
            <p:cNvPr id="4" name="Прямая соединительная линия 28"/>
            <p:cNvCxnSpPr/>
            <p:nvPr/>
          </p:nvCxnSpPr>
          <p:spPr>
            <a:xfrm>
              <a:off x="2880" y="2475"/>
              <a:ext cx="2565" cy="1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0" name="TextBox 58"/>
            <p:cNvSpPr txBox="1">
              <a:spLocks noChangeArrowheads="1"/>
            </p:cNvSpPr>
            <p:nvPr/>
          </p:nvSpPr>
          <p:spPr bwMode="auto">
            <a:xfrm>
              <a:off x="4876" y="2523"/>
              <a:ext cx="450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6461" name="TextBox 58"/>
            <p:cNvSpPr txBox="1">
              <a:spLocks noChangeArrowheads="1"/>
            </p:cNvSpPr>
            <p:nvPr/>
          </p:nvSpPr>
          <p:spPr bwMode="auto">
            <a:xfrm>
              <a:off x="3016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6462" name="TextBox 58"/>
            <p:cNvSpPr txBox="1">
              <a:spLocks noChangeArrowheads="1"/>
            </p:cNvSpPr>
            <p:nvPr/>
          </p:nvSpPr>
          <p:spPr bwMode="auto">
            <a:xfrm>
              <a:off x="3646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2" name="TextBox 58"/>
            <p:cNvSpPr txBox="1">
              <a:spLocks noChangeArrowheads="1"/>
            </p:cNvSpPr>
            <p:nvPr/>
          </p:nvSpPr>
          <p:spPr bwMode="auto">
            <a:xfrm>
              <a:off x="4291" y="2523"/>
              <a:ext cx="442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637" y="935"/>
              <a:ext cx="584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+ </a:t>
              </a: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1,8%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3157" y="1066"/>
              <a:ext cx="648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-0,7%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3933" y="997"/>
              <a:ext cx="584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+2,3%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V="1">
            <a:off x="4414838" y="4673600"/>
            <a:ext cx="0" cy="498476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857750" y="6053138"/>
            <a:ext cx="36655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3850" y="3929063"/>
            <a:ext cx="4071938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9" name="Group 111"/>
          <p:cNvGrpSpPr>
            <a:grpSpLocks/>
          </p:cNvGrpSpPr>
          <p:nvPr/>
        </p:nvGrpSpPr>
        <p:grpSpPr bwMode="auto">
          <a:xfrm>
            <a:off x="396875" y="1320800"/>
            <a:ext cx="3778250" cy="3038475"/>
            <a:chOff x="313" y="822"/>
            <a:chExt cx="2380" cy="1914"/>
          </a:xfrm>
        </p:grpSpPr>
        <p:sp>
          <p:nvSpPr>
            <p:cNvPr id="16432" name="TextBox 58"/>
            <p:cNvSpPr txBox="1">
              <a:spLocks noChangeArrowheads="1"/>
            </p:cNvSpPr>
            <p:nvPr/>
          </p:nvSpPr>
          <p:spPr bwMode="auto">
            <a:xfrm>
              <a:off x="2200" y="2523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6433" name="TextBox 58"/>
            <p:cNvSpPr txBox="1">
              <a:spLocks noChangeArrowheads="1"/>
            </p:cNvSpPr>
            <p:nvPr/>
          </p:nvSpPr>
          <p:spPr bwMode="auto">
            <a:xfrm>
              <a:off x="330" y="2508"/>
              <a:ext cx="450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6434" name="TextBox 58"/>
            <p:cNvSpPr txBox="1">
              <a:spLocks noChangeArrowheads="1"/>
            </p:cNvSpPr>
            <p:nvPr/>
          </p:nvSpPr>
          <p:spPr bwMode="auto">
            <a:xfrm>
              <a:off x="970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16435" name="TextBox 58"/>
            <p:cNvSpPr txBox="1">
              <a:spLocks noChangeArrowheads="1"/>
            </p:cNvSpPr>
            <p:nvPr/>
          </p:nvSpPr>
          <p:spPr bwMode="auto">
            <a:xfrm>
              <a:off x="1600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2020</a:t>
              </a:r>
            </a:p>
          </p:txBody>
        </p:sp>
        <p:grpSp>
          <p:nvGrpSpPr>
            <p:cNvPr id="19508" name="Group 107"/>
            <p:cNvGrpSpPr>
              <a:grpSpLocks/>
            </p:cNvGrpSpPr>
            <p:nvPr/>
          </p:nvGrpSpPr>
          <p:grpSpPr bwMode="auto">
            <a:xfrm>
              <a:off x="313" y="1442"/>
              <a:ext cx="488" cy="1012"/>
              <a:chOff x="313" y="1442"/>
              <a:chExt cx="488" cy="1012"/>
            </a:xfrm>
          </p:grpSpPr>
          <p:sp>
            <p:nvSpPr>
              <p:cNvPr id="10324" name="Text Box 66"/>
              <p:cNvSpPr txBox="1">
                <a:spLocks noChangeArrowheads="1"/>
              </p:cNvSpPr>
              <p:nvPr/>
            </p:nvSpPr>
            <p:spPr bwMode="auto">
              <a:xfrm>
                <a:off x="313" y="2014"/>
                <a:ext cx="488" cy="440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1239,3</a:t>
                </a:r>
              </a:p>
            </p:txBody>
          </p:sp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>
                <a:off x="313" y="1807"/>
                <a:ext cx="487" cy="207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238,6</a:t>
                </a:r>
              </a:p>
            </p:txBody>
          </p:sp>
          <p:sp>
            <p:nvSpPr>
              <p:cNvPr id="10320" name="Text Box 72"/>
              <p:cNvSpPr txBox="1">
                <a:spLocks noChangeArrowheads="1"/>
              </p:cNvSpPr>
              <p:nvPr/>
            </p:nvSpPr>
            <p:spPr bwMode="auto">
              <a:xfrm>
                <a:off x="318" y="1442"/>
                <a:ext cx="483" cy="3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736,4</a:t>
                </a:r>
              </a:p>
            </p:txBody>
          </p:sp>
        </p:grpSp>
        <p:grpSp>
          <p:nvGrpSpPr>
            <p:cNvPr id="19509" name="Group 108"/>
            <p:cNvGrpSpPr>
              <a:grpSpLocks/>
            </p:cNvGrpSpPr>
            <p:nvPr/>
          </p:nvGrpSpPr>
          <p:grpSpPr bwMode="auto">
            <a:xfrm>
              <a:off x="902" y="1390"/>
              <a:ext cx="500" cy="1064"/>
              <a:chOff x="902" y="1390"/>
              <a:chExt cx="500" cy="1064"/>
            </a:xfrm>
          </p:grpSpPr>
          <p:sp>
            <p:nvSpPr>
              <p:cNvPr id="10315" name="Text Box 76"/>
              <p:cNvSpPr txBox="1">
                <a:spLocks noChangeArrowheads="1"/>
              </p:cNvSpPr>
              <p:nvPr/>
            </p:nvSpPr>
            <p:spPr bwMode="auto">
              <a:xfrm>
                <a:off x="902" y="2061"/>
                <a:ext cx="478" cy="393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1238,0</a:t>
                </a:r>
              </a:p>
            </p:txBody>
          </p:sp>
          <p:sp>
            <p:nvSpPr>
              <p:cNvPr id="16450" name="Text Box 79"/>
              <p:cNvSpPr txBox="1">
                <a:spLocks noChangeArrowheads="1"/>
              </p:cNvSpPr>
              <p:nvPr/>
            </p:nvSpPr>
            <p:spPr bwMode="auto">
              <a:xfrm>
                <a:off x="907" y="1840"/>
                <a:ext cx="495" cy="221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247,1</a:t>
                </a:r>
              </a:p>
            </p:txBody>
          </p:sp>
          <p:sp>
            <p:nvSpPr>
              <p:cNvPr id="10311" name="Text Box 82"/>
              <p:cNvSpPr txBox="1">
                <a:spLocks noChangeArrowheads="1"/>
              </p:cNvSpPr>
              <p:nvPr/>
            </p:nvSpPr>
            <p:spPr bwMode="auto">
              <a:xfrm>
                <a:off x="902" y="1390"/>
                <a:ext cx="500" cy="4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768,0</a:t>
                </a:r>
              </a:p>
            </p:txBody>
          </p:sp>
        </p:grpSp>
        <p:grpSp>
          <p:nvGrpSpPr>
            <p:cNvPr id="19510" name="Group 109"/>
            <p:cNvGrpSpPr>
              <a:grpSpLocks/>
            </p:cNvGrpSpPr>
            <p:nvPr/>
          </p:nvGrpSpPr>
          <p:grpSpPr bwMode="auto">
            <a:xfrm>
              <a:off x="1537" y="1325"/>
              <a:ext cx="513" cy="1136"/>
              <a:chOff x="1537" y="1325"/>
              <a:chExt cx="513" cy="1136"/>
            </a:xfrm>
          </p:grpSpPr>
          <p:sp>
            <p:nvSpPr>
              <p:cNvPr id="10306" name="Text Box 86"/>
              <p:cNvSpPr txBox="1">
                <a:spLocks noChangeArrowheads="1"/>
              </p:cNvSpPr>
              <p:nvPr/>
            </p:nvSpPr>
            <p:spPr bwMode="auto">
              <a:xfrm>
                <a:off x="1537" y="2089"/>
                <a:ext cx="504" cy="372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1247,5</a:t>
                </a:r>
              </a:p>
            </p:txBody>
          </p:sp>
          <p:sp>
            <p:nvSpPr>
              <p:cNvPr id="16447" name="Text Box 89"/>
              <p:cNvSpPr txBox="1">
                <a:spLocks noChangeArrowheads="1"/>
              </p:cNvSpPr>
              <p:nvPr/>
            </p:nvSpPr>
            <p:spPr bwMode="auto">
              <a:xfrm>
                <a:off x="1537" y="1736"/>
                <a:ext cx="513" cy="369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238,1</a:t>
                </a:r>
              </a:p>
            </p:txBody>
          </p:sp>
          <p:sp>
            <p:nvSpPr>
              <p:cNvPr id="10302" name="Text Box 92"/>
              <p:cNvSpPr txBox="1">
                <a:spLocks noChangeArrowheads="1"/>
              </p:cNvSpPr>
              <p:nvPr/>
            </p:nvSpPr>
            <p:spPr bwMode="auto">
              <a:xfrm>
                <a:off x="1537" y="1325"/>
                <a:ext cx="502" cy="4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813,5</a:t>
                </a:r>
              </a:p>
            </p:txBody>
          </p:sp>
        </p:grpSp>
        <p:grpSp>
          <p:nvGrpSpPr>
            <p:cNvPr id="19511" name="Group 110"/>
            <p:cNvGrpSpPr>
              <a:grpSpLocks/>
            </p:cNvGrpSpPr>
            <p:nvPr/>
          </p:nvGrpSpPr>
          <p:grpSpPr bwMode="auto">
            <a:xfrm>
              <a:off x="2184" y="1252"/>
              <a:ext cx="493" cy="1202"/>
              <a:chOff x="2184" y="1252"/>
              <a:chExt cx="493" cy="1202"/>
            </a:xfrm>
          </p:grpSpPr>
          <p:sp>
            <p:nvSpPr>
              <p:cNvPr id="10297" name="Text Box 96"/>
              <p:cNvSpPr txBox="1">
                <a:spLocks noChangeArrowheads="1"/>
              </p:cNvSpPr>
              <p:nvPr/>
            </p:nvSpPr>
            <p:spPr bwMode="auto">
              <a:xfrm>
                <a:off x="2184" y="2145"/>
                <a:ext cx="493" cy="309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1249,3</a:t>
                </a:r>
              </a:p>
            </p:txBody>
          </p:sp>
          <p:sp>
            <p:nvSpPr>
              <p:cNvPr id="16444" name="Text Box 99"/>
              <p:cNvSpPr txBox="1">
                <a:spLocks noChangeArrowheads="1"/>
              </p:cNvSpPr>
              <p:nvPr/>
            </p:nvSpPr>
            <p:spPr bwMode="auto">
              <a:xfrm>
                <a:off x="2184" y="1719"/>
                <a:ext cx="493" cy="424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238,4</a:t>
                </a:r>
              </a:p>
            </p:txBody>
          </p:sp>
          <p:sp>
            <p:nvSpPr>
              <p:cNvPr id="6" name="Text Box 102"/>
              <p:cNvSpPr txBox="1">
                <a:spLocks noChangeArrowheads="1"/>
              </p:cNvSpPr>
              <p:nvPr/>
            </p:nvSpPr>
            <p:spPr bwMode="auto">
              <a:xfrm>
                <a:off x="2184" y="1252"/>
                <a:ext cx="493" cy="4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859,8</a:t>
                </a:r>
              </a:p>
            </p:txBody>
          </p:sp>
        </p:grpSp>
        <p:sp>
          <p:nvSpPr>
            <p:cNvPr id="20" name="Овал 113"/>
            <p:cNvSpPr/>
            <p:nvPr/>
          </p:nvSpPr>
          <p:spPr>
            <a:xfrm>
              <a:off x="533" y="961"/>
              <a:ext cx="661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+1,8 </a:t>
              </a: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%</a:t>
              </a:r>
            </a:p>
          </p:txBody>
        </p:sp>
        <p:sp>
          <p:nvSpPr>
            <p:cNvPr id="21" name="Овал 113"/>
            <p:cNvSpPr/>
            <p:nvPr/>
          </p:nvSpPr>
          <p:spPr>
            <a:xfrm>
              <a:off x="1295" y="918"/>
              <a:ext cx="665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+2,0 </a:t>
              </a: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%</a:t>
              </a:r>
            </a:p>
          </p:txBody>
        </p:sp>
        <p:sp>
          <p:nvSpPr>
            <p:cNvPr id="22" name="Овал 113"/>
            <p:cNvSpPr/>
            <p:nvPr/>
          </p:nvSpPr>
          <p:spPr>
            <a:xfrm>
              <a:off x="2053" y="822"/>
              <a:ext cx="640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+2,1%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9470" name="Группа 104"/>
          <p:cNvGrpSpPr>
            <a:grpSpLocks/>
          </p:cNvGrpSpPr>
          <p:nvPr/>
        </p:nvGrpSpPr>
        <p:grpSpPr bwMode="auto">
          <a:xfrm>
            <a:off x="4869992" y="4918905"/>
            <a:ext cx="3580272" cy="1546146"/>
            <a:chOff x="2526667" y="4986342"/>
            <a:chExt cx="4134729" cy="1707739"/>
          </a:xfrm>
        </p:grpSpPr>
        <p:sp>
          <p:nvSpPr>
            <p:cNvPr id="16420" name="TextBox 58"/>
            <p:cNvSpPr txBox="1">
              <a:spLocks noChangeArrowheads="1"/>
            </p:cNvSpPr>
            <p:nvPr/>
          </p:nvSpPr>
          <p:spPr bwMode="auto">
            <a:xfrm>
              <a:off x="5913390" y="6320143"/>
              <a:ext cx="715006" cy="373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6421" name="TextBox 58"/>
            <p:cNvSpPr txBox="1">
              <a:spLocks noChangeArrowheads="1"/>
            </p:cNvSpPr>
            <p:nvPr/>
          </p:nvSpPr>
          <p:spPr bwMode="auto">
            <a:xfrm>
              <a:off x="2554697" y="6320143"/>
              <a:ext cx="713172" cy="3734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6422" name="TextBox 58"/>
            <p:cNvSpPr txBox="1">
              <a:spLocks noChangeArrowheads="1"/>
            </p:cNvSpPr>
            <p:nvPr/>
          </p:nvSpPr>
          <p:spPr bwMode="auto">
            <a:xfrm>
              <a:off x="3625372" y="6320143"/>
              <a:ext cx="715006" cy="3739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16423" name="TextBox 58"/>
            <p:cNvSpPr txBox="1">
              <a:spLocks noChangeArrowheads="1"/>
            </p:cNvSpPr>
            <p:nvPr/>
          </p:nvSpPr>
          <p:spPr bwMode="auto">
            <a:xfrm>
              <a:off x="4802382" y="6320143"/>
              <a:ext cx="713172" cy="373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16424" name="Text Box 43"/>
            <p:cNvSpPr txBox="1">
              <a:spLocks noChangeArrowheads="1"/>
            </p:cNvSpPr>
            <p:nvPr/>
          </p:nvSpPr>
          <p:spPr bwMode="auto">
            <a:xfrm>
              <a:off x="3550205" y="5705481"/>
              <a:ext cx="790173" cy="521729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-50,2</a:t>
              </a:r>
            </a:p>
          </p:txBody>
        </p:sp>
        <p:sp>
          <p:nvSpPr>
            <p:cNvPr id="16425" name="Text Box 46"/>
            <p:cNvSpPr txBox="1">
              <a:spLocks noChangeArrowheads="1"/>
            </p:cNvSpPr>
            <p:nvPr/>
          </p:nvSpPr>
          <p:spPr bwMode="auto">
            <a:xfrm>
              <a:off x="5896890" y="5627155"/>
              <a:ext cx="764506" cy="600055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-51,7</a:t>
              </a:r>
            </a:p>
          </p:txBody>
        </p:sp>
        <p:sp>
          <p:nvSpPr>
            <p:cNvPr id="16426" name="Text Box 49"/>
            <p:cNvSpPr txBox="1">
              <a:spLocks noChangeArrowheads="1"/>
            </p:cNvSpPr>
            <p:nvPr/>
          </p:nvSpPr>
          <p:spPr bwMode="auto">
            <a:xfrm>
              <a:off x="4685048" y="5539587"/>
              <a:ext cx="607678" cy="687626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-57,3</a:t>
              </a:r>
            </a:p>
          </p:txBody>
        </p:sp>
        <p:sp>
          <p:nvSpPr>
            <p:cNvPr id="16427" name="Text Box 52"/>
            <p:cNvSpPr txBox="1">
              <a:spLocks noChangeArrowheads="1"/>
            </p:cNvSpPr>
            <p:nvPr/>
          </p:nvSpPr>
          <p:spPr bwMode="auto">
            <a:xfrm>
              <a:off x="2526667" y="5017354"/>
              <a:ext cx="838950" cy="1219601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-105,7</a:t>
              </a:r>
            </a:p>
          </p:txBody>
        </p:sp>
        <p:grpSp>
          <p:nvGrpSpPr>
            <p:cNvPr id="19500" name="Group 118"/>
            <p:cNvGrpSpPr>
              <a:grpSpLocks/>
            </p:cNvGrpSpPr>
            <p:nvPr/>
          </p:nvGrpSpPr>
          <p:grpSpPr bwMode="auto">
            <a:xfrm>
              <a:off x="2946401" y="4986342"/>
              <a:ext cx="3036889" cy="747714"/>
              <a:chOff x="1856" y="3141"/>
              <a:chExt cx="1913" cy="471"/>
            </a:xfrm>
          </p:grpSpPr>
          <p:sp>
            <p:nvSpPr>
              <p:cNvPr id="16429" name="Line 115"/>
              <p:cNvSpPr>
                <a:spLocks noChangeShapeType="1"/>
              </p:cNvSpPr>
              <p:nvPr/>
            </p:nvSpPr>
            <p:spPr bwMode="auto">
              <a:xfrm>
                <a:off x="1856" y="3141"/>
                <a:ext cx="629" cy="45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430" name="Line 116"/>
              <p:cNvSpPr>
                <a:spLocks noChangeShapeType="1"/>
              </p:cNvSpPr>
              <p:nvPr/>
            </p:nvSpPr>
            <p:spPr bwMode="auto">
              <a:xfrm flipV="1">
                <a:off x="2431" y="3489"/>
                <a:ext cx="594" cy="12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431" name="Line 117"/>
              <p:cNvSpPr>
                <a:spLocks noChangeShapeType="1"/>
              </p:cNvSpPr>
              <p:nvPr/>
            </p:nvSpPr>
            <p:spPr bwMode="auto">
              <a:xfrm>
                <a:off x="3158" y="3489"/>
                <a:ext cx="611" cy="5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grpSp>
        <p:nvGrpSpPr>
          <p:cNvPr id="16" name="Группа 104"/>
          <p:cNvGrpSpPr>
            <a:grpSpLocks/>
          </p:cNvGrpSpPr>
          <p:nvPr/>
        </p:nvGrpSpPr>
        <p:grpSpPr bwMode="auto">
          <a:xfrm>
            <a:off x="377825" y="1933026"/>
            <a:ext cx="8528303" cy="4560988"/>
            <a:chOff x="2483092" y="2097404"/>
            <a:chExt cx="9047867" cy="4560988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10" name="Прямая со стрелкой 50"/>
            <p:cNvCxnSpPr>
              <a:cxnSpLocks noChangeShapeType="1"/>
            </p:cNvCxnSpPr>
            <p:nvPr/>
          </p:nvCxnSpPr>
          <p:spPr bwMode="auto">
            <a:xfrm flipV="1">
              <a:off x="11530959" y="2097404"/>
              <a:ext cx="0" cy="436726"/>
            </a:xfrm>
            <a:prstGeom prst="straightConnector1">
              <a:avLst/>
            </a:prstGeom>
            <a:grpFill/>
            <a:ln w="19050" algn="ctr">
              <a:solidFill>
                <a:srgbClr val="00B050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5697538" y="6319838"/>
              <a:ext cx="714375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12" name="TextBox 58"/>
            <p:cNvSpPr txBox="1">
              <a:spLocks noChangeArrowheads="1"/>
            </p:cNvSpPr>
            <p:nvPr/>
          </p:nvSpPr>
          <p:spPr bwMode="auto">
            <a:xfrm>
              <a:off x="2554288" y="6319838"/>
              <a:ext cx="714375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16" name="TextBox 58"/>
            <p:cNvSpPr txBox="1">
              <a:spLocks noChangeArrowheads="1"/>
            </p:cNvSpPr>
            <p:nvPr/>
          </p:nvSpPr>
          <p:spPr bwMode="auto">
            <a:xfrm>
              <a:off x="3625850" y="6319838"/>
              <a:ext cx="714375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117" name="TextBox 58"/>
            <p:cNvSpPr txBox="1">
              <a:spLocks noChangeArrowheads="1"/>
            </p:cNvSpPr>
            <p:nvPr/>
          </p:nvSpPr>
          <p:spPr bwMode="auto">
            <a:xfrm>
              <a:off x="4697413" y="6319837"/>
              <a:ext cx="714375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133" name="Text Box 43"/>
            <p:cNvSpPr txBox="1">
              <a:spLocks noChangeArrowheads="1"/>
            </p:cNvSpPr>
            <p:nvPr/>
          </p:nvSpPr>
          <p:spPr bwMode="auto">
            <a:xfrm>
              <a:off x="3534256" y="5467038"/>
              <a:ext cx="829925" cy="765367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1238,0</a:t>
              </a:r>
            </a:p>
          </p:txBody>
        </p:sp>
        <p:sp>
          <p:nvSpPr>
            <p:cNvPr id="131" name="Text Box 46"/>
            <p:cNvSpPr txBox="1">
              <a:spLocks noChangeArrowheads="1"/>
            </p:cNvSpPr>
            <p:nvPr/>
          </p:nvSpPr>
          <p:spPr bwMode="auto">
            <a:xfrm>
              <a:off x="5765990" y="5336454"/>
              <a:ext cx="801934" cy="912508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1249,3</a:t>
              </a:r>
            </a:p>
          </p:txBody>
        </p:sp>
        <p:sp>
          <p:nvSpPr>
            <p:cNvPr id="129" name="Text Box 49"/>
            <p:cNvSpPr txBox="1">
              <a:spLocks noChangeArrowheads="1"/>
            </p:cNvSpPr>
            <p:nvPr/>
          </p:nvSpPr>
          <p:spPr bwMode="auto">
            <a:xfrm>
              <a:off x="4590746" y="5391950"/>
              <a:ext cx="856768" cy="857012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1247,5</a:t>
              </a:r>
            </a:p>
          </p:txBody>
        </p:sp>
        <p:sp>
          <p:nvSpPr>
            <p:cNvPr id="127" name="Text Box 52"/>
            <p:cNvSpPr txBox="1">
              <a:spLocks noChangeArrowheads="1"/>
            </p:cNvSpPr>
            <p:nvPr/>
          </p:nvSpPr>
          <p:spPr bwMode="auto">
            <a:xfrm>
              <a:off x="2483092" y="5379363"/>
              <a:ext cx="851800" cy="862291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1239,3</a:t>
              </a:r>
            </a:p>
          </p:txBody>
        </p:sp>
        <p:grpSp>
          <p:nvGrpSpPr>
            <p:cNvPr id="17" name="Group 118"/>
            <p:cNvGrpSpPr>
              <a:grpSpLocks/>
            </p:cNvGrpSpPr>
            <p:nvPr/>
          </p:nvGrpSpPr>
          <p:grpSpPr bwMode="auto">
            <a:xfrm>
              <a:off x="2911475" y="5259393"/>
              <a:ext cx="3062288" cy="207963"/>
              <a:chOff x="1834" y="3313"/>
              <a:chExt cx="1929" cy="131"/>
            </a:xfrm>
            <a:grpFill/>
          </p:grpSpPr>
          <p:sp>
            <p:nvSpPr>
              <p:cNvPr id="123" name="Line 115"/>
              <p:cNvSpPr>
                <a:spLocks noChangeShapeType="1"/>
              </p:cNvSpPr>
              <p:nvPr/>
            </p:nvSpPr>
            <p:spPr bwMode="auto">
              <a:xfrm>
                <a:off x="1834" y="3382"/>
                <a:ext cx="507" cy="29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24" name="Line 116"/>
              <p:cNvSpPr>
                <a:spLocks noChangeShapeType="1"/>
              </p:cNvSpPr>
              <p:nvPr/>
            </p:nvSpPr>
            <p:spPr bwMode="auto">
              <a:xfrm flipV="1">
                <a:off x="2395" y="3416"/>
                <a:ext cx="583" cy="28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25" name="Line 117"/>
              <p:cNvSpPr>
                <a:spLocks noChangeShapeType="1"/>
              </p:cNvSpPr>
              <p:nvPr/>
            </p:nvSpPr>
            <p:spPr bwMode="auto">
              <a:xfrm flipV="1">
                <a:off x="3100" y="3313"/>
                <a:ext cx="663" cy="98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6400" name="TextBox 91"/>
          <p:cNvSpPr txBox="1">
            <a:spLocks noChangeArrowheads="1"/>
          </p:cNvSpPr>
          <p:nvPr/>
        </p:nvSpPr>
        <p:spPr bwMode="auto">
          <a:xfrm>
            <a:off x="631825" y="4359275"/>
            <a:ext cx="356552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19473" name="TextBox 58"/>
          <p:cNvSpPr txBox="1">
            <a:spLocks noChangeArrowheads="1"/>
          </p:cNvSpPr>
          <p:nvPr/>
        </p:nvSpPr>
        <p:spPr bwMode="auto">
          <a:xfrm>
            <a:off x="271463" y="1924050"/>
            <a:ext cx="714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2214,3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Box 58"/>
          <p:cNvSpPr txBox="1">
            <a:spLocks noChangeArrowheads="1"/>
          </p:cNvSpPr>
          <p:nvPr/>
        </p:nvSpPr>
        <p:spPr bwMode="auto">
          <a:xfrm>
            <a:off x="1331913" y="175895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2253,1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Box 58"/>
          <p:cNvSpPr txBox="1">
            <a:spLocks noChangeArrowheads="1"/>
          </p:cNvSpPr>
          <p:nvPr/>
        </p:nvSpPr>
        <p:spPr bwMode="auto">
          <a:xfrm>
            <a:off x="2309813" y="1717675"/>
            <a:ext cx="714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2299,1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TextBox 58"/>
          <p:cNvSpPr txBox="1">
            <a:spLocks noChangeArrowheads="1"/>
          </p:cNvSpPr>
          <p:nvPr/>
        </p:nvSpPr>
        <p:spPr bwMode="auto">
          <a:xfrm>
            <a:off x="3297238" y="162242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2347,5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377825" y="6102350"/>
            <a:ext cx="3841750" cy="793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 bwMode="auto">
          <a:xfrm>
            <a:off x="4973806" y="4470400"/>
            <a:ext cx="1176338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-52,5 %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Овал 140"/>
          <p:cNvSpPr/>
          <p:nvPr/>
        </p:nvSpPr>
        <p:spPr bwMode="auto">
          <a:xfrm>
            <a:off x="6603207" y="4918821"/>
            <a:ext cx="1092200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+14,1%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Овал 141"/>
          <p:cNvSpPr/>
          <p:nvPr/>
        </p:nvSpPr>
        <p:spPr bwMode="auto">
          <a:xfrm>
            <a:off x="7739149" y="4972050"/>
            <a:ext cx="1192212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-9,8%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81" name="Прямая со стрелкой 49"/>
          <p:cNvCxnSpPr>
            <a:cxnSpLocks noChangeShapeType="1"/>
          </p:cNvCxnSpPr>
          <p:nvPr/>
        </p:nvCxnSpPr>
        <p:spPr bwMode="auto">
          <a:xfrm>
            <a:off x="8823771" y="5419081"/>
            <a:ext cx="0" cy="623276"/>
          </a:xfrm>
          <a:prstGeom prst="straightConnector1">
            <a:avLst/>
          </a:prstGeom>
          <a:noFill/>
          <a:ln w="19050" algn="ctr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Овал 113"/>
          <p:cNvSpPr/>
          <p:nvPr/>
        </p:nvSpPr>
        <p:spPr bwMode="auto">
          <a:xfrm>
            <a:off x="339725" y="4852005"/>
            <a:ext cx="1022350" cy="2540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-0,1%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Овал 113"/>
          <p:cNvSpPr/>
          <p:nvPr/>
        </p:nvSpPr>
        <p:spPr bwMode="auto">
          <a:xfrm>
            <a:off x="1818481" y="4867880"/>
            <a:ext cx="928688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+0,8%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Овал 113"/>
          <p:cNvSpPr/>
          <p:nvPr/>
        </p:nvSpPr>
        <p:spPr bwMode="auto">
          <a:xfrm>
            <a:off x="3292819" y="4796631"/>
            <a:ext cx="1036637" cy="252413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+0,1%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Line 115"/>
          <p:cNvSpPr>
            <a:spLocks noChangeShapeType="1"/>
          </p:cNvSpPr>
          <p:nvPr/>
        </p:nvSpPr>
        <p:spPr bwMode="auto">
          <a:xfrm flipV="1">
            <a:off x="768350" y="2128838"/>
            <a:ext cx="771525" cy="139700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38" name="Line 115"/>
          <p:cNvSpPr>
            <a:spLocks noChangeShapeType="1"/>
          </p:cNvSpPr>
          <p:nvPr/>
        </p:nvSpPr>
        <p:spPr bwMode="auto">
          <a:xfrm flipV="1">
            <a:off x="1604963" y="2047875"/>
            <a:ext cx="1184275" cy="61913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3" name="Line 115"/>
          <p:cNvSpPr>
            <a:spLocks noChangeShapeType="1"/>
          </p:cNvSpPr>
          <p:nvPr/>
        </p:nvSpPr>
        <p:spPr bwMode="auto">
          <a:xfrm flipV="1">
            <a:off x="2752725" y="1901825"/>
            <a:ext cx="1089025" cy="136525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4" name="Line 115"/>
          <p:cNvSpPr>
            <a:spLocks noChangeShapeType="1"/>
          </p:cNvSpPr>
          <p:nvPr/>
        </p:nvSpPr>
        <p:spPr bwMode="auto">
          <a:xfrm flipV="1">
            <a:off x="7033207" y="1933025"/>
            <a:ext cx="1023356" cy="119073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5" name="Line 115"/>
          <p:cNvSpPr>
            <a:spLocks noChangeShapeType="1"/>
          </p:cNvSpPr>
          <p:nvPr/>
        </p:nvSpPr>
        <p:spPr bwMode="auto">
          <a:xfrm flipV="1">
            <a:off x="5756276" y="2078037"/>
            <a:ext cx="1266922" cy="144462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6" name="Line 115"/>
          <p:cNvSpPr>
            <a:spLocks noChangeShapeType="1"/>
          </p:cNvSpPr>
          <p:nvPr/>
        </p:nvSpPr>
        <p:spPr bwMode="auto">
          <a:xfrm>
            <a:off x="5164107" y="2178049"/>
            <a:ext cx="580750" cy="53976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cxnSp>
        <p:nvCxnSpPr>
          <p:cNvPr id="100" name="Прямая со стрелкой 50"/>
          <p:cNvCxnSpPr>
            <a:cxnSpLocks noChangeShapeType="1"/>
          </p:cNvCxnSpPr>
          <p:nvPr/>
        </p:nvCxnSpPr>
        <p:spPr bwMode="auto">
          <a:xfrm flipV="1">
            <a:off x="4414838" y="1911350"/>
            <a:ext cx="0" cy="833438"/>
          </a:xfrm>
          <a:prstGeom prst="straightConnector1">
            <a:avLst/>
          </a:prstGeom>
          <a:solidFill>
            <a:schemeClr val="accent5">
              <a:lumMod val="40000"/>
              <a:lumOff val="60000"/>
            </a:schemeClr>
          </a:solidFill>
          <a:ln w="19050" algn="ctr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01738" y="276225"/>
            <a:ext cx="6381750" cy="676275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 </a:t>
            </a:r>
            <a:r>
              <a:rPr lang="ru-RU" altLang="ru-RU" sz="1800" b="1" smtClean="0">
                <a:solidFill>
                  <a:schemeClr val="tx1"/>
                </a:solidFill>
              </a:rPr>
              <a:t>Муниципальный долг городского бюджета</a:t>
            </a:r>
            <a:r>
              <a:rPr lang="ru-RU" altLang="ru-RU" sz="2400" smtClean="0"/>
              <a:t>                      </a:t>
            </a:r>
            <a:endParaRPr lang="ru-RU" altLang="ru-RU" sz="800" smtClean="0"/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2877"/>
              </p:ext>
            </p:extLst>
          </p:nvPr>
        </p:nvGraphicFramePr>
        <p:xfrm>
          <a:off x="730250" y="1966913"/>
          <a:ext cx="792956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534843" y="1103313"/>
          <a:ext cx="2865511" cy="184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831082" y="1581150"/>
            <a:ext cx="854075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1015,6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 0 %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58810" y="1570038"/>
            <a:ext cx="766763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975,0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1573213"/>
            <a:ext cx="792163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1098,2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    </a:t>
            </a:r>
            <a:r>
              <a:rPr lang="ru-RU" sz="1200" b="1" dirty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9952" y="1573213"/>
            <a:ext cx="7921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1051,6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 </a:t>
            </a:r>
            <a:r>
              <a:rPr lang="ru-RU" sz="1200" b="1" dirty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20497" name="TextBox 5"/>
          <p:cNvSpPr txBox="1">
            <a:spLocks noChangeArrowheads="1"/>
          </p:cNvSpPr>
          <p:nvPr/>
        </p:nvSpPr>
        <p:spPr bwMode="auto">
          <a:xfrm>
            <a:off x="7451725" y="692150"/>
            <a:ext cx="1258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/>
              <a:t>млн. рублей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68263"/>
            <a:ext cx="82089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  <a:cs typeface="+mn-cs"/>
              </a:rPr>
              <a:t>Структура доходов городского бюджета на </a:t>
            </a:r>
            <a:r>
              <a:rPr lang="ru-RU" b="1" dirty="0" smtClean="0">
                <a:latin typeface="+mj-lt"/>
                <a:cs typeface="+mn-cs"/>
              </a:rPr>
              <a:t>2019 </a:t>
            </a:r>
            <a:r>
              <a:rPr lang="ru-RU" b="1" dirty="0">
                <a:latin typeface="+mj-lt"/>
                <a:cs typeface="+mn-cs"/>
              </a:rPr>
              <a:t>год и на плановый период </a:t>
            </a:r>
            <a:r>
              <a:rPr lang="ru-RU" b="1" dirty="0" smtClean="0">
                <a:latin typeface="+mj-lt"/>
                <a:cs typeface="+mn-cs"/>
              </a:rPr>
              <a:t>2020 </a:t>
            </a:r>
            <a:r>
              <a:rPr lang="ru-RU" b="1" dirty="0">
                <a:latin typeface="+mj-lt"/>
                <a:cs typeface="+mn-cs"/>
              </a:rPr>
              <a:t>и </a:t>
            </a:r>
            <a:r>
              <a:rPr lang="ru-RU" b="1" dirty="0" smtClean="0">
                <a:latin typeface="+mj-lt"/>
                <a:cs typeface="+mn-cs"/>
              </a:rPr>
              <a:t>2021 </a:t>
            </a:r>
            <a:r>
              <a:rPr lang="ru-RU" b="1" dirty="0">
                <a:latin typeface="+mj-lt"/>
                <a:cs typeface="+mn-cs"/>
              </a:rPr>
              <a:t>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500063"/>
            <a:ext cx="1295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  <a:cs typeface="+mn-cs"/>
              </a:rPr>
              <a:t>млн.рублей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23548"/>
              </p:ext>
            </p:extLst>
          </p:nvPr>
        </p:nvGraphicFramePr>
        <p:xfrm>
          <a:off x="388938" y="765175"/>
          <a:ext cx="85090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95363" y="260350"/>
            <a:ext cx="7489825" cy="720725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Структура налоговых доходов  </a:t>
            </a:r>
            <a:b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    городского бюджета на 2019 год и на плановый период 2020 и 2021 годов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554286"/>
              </p:ext>
            </p:extLst>
          </p:nvPr>
        </p:nvGraphicFramePr>
        <p:xfrm>
          <a:off x="539750" y="1268413"/>
          <a:ext cx="8034338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655888" y="2163763"/>
            <a:ext cx="647700" cy="142875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427538" y="2163763"/>
            <a:ext cx="647700" cy="147637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22763" y="3635375"/>
            <a:ext cx="9794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+mn-lt"/>
                <a:cs typeface="+mn-cs"/>
              </a:rPr>
              <a:t>+4,0%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888" y="2946400"/>
            <a:ext cx="727075" cy="49212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 smtClean="0">
                <a:latin typeface="+mn-lt"/>
                <a:cs typeface="+mn-cs"/>
              </a:rPr>
              <a:t>+6,4%</a:t>
            </a:r>
            <a:endParaRPr lang="ru-RU" sz="1200" b="1" dirty="0">
              <a:latin typeface="+mn-lt"/>
              <a:cs typeface="+mn-cs"/>
            </a:endParaRPr>
          </a:p>
          <a:p>
            <a:pPr>
              <a:defRPr/>
            </a:pPr>
            <a:endParaRPr lang="ru-RU" sz="1400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7438" y="554038"/>
            <a:ext cx="13319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  <a:cs typeface="+mn-cs"/>
              </a:rPr>
              <a:t>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http://previews.123rf.com/images/fkdkondmi/fkdkondmi1309/fkdkondmi130900006/22026139-Pianificare-di-crescita-del-fatturato-Archivio-Fotograf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4078288"/>
            <a:ext cx="3895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825500" y="325438"/>
            <a:ext cx="81375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ru-RU" altLang="ru-RU" b="1" kern="0" dirty="0">
                <a:latin typeface="+mj-lt"/>
                <a:ea typeface="+mj-ea"/>
                <a:cs typeface="Times New Roman" pitchFamily="18" charset="0"/>
              </a:rPr>
              <a:t>Структура неналоговых доходов городского бюджета на </a:t>
            </a:r>
            <a:r>
              <a:rPr lang="ru-RU" altLang="ru-RU" b="1" kern="0" dirty="0" smtClean="0">
                <a:latin typeface="+mj-lt"/>
                <a:ea typeface="+mj-ea"/>
                <a:cs typeface="Times New Roman" pitchFamily="18" charset="0"/>
              </a:rPr>
              <a:t>2019 </a:t>
            </a:r>
            <a:r>
              <a:rPr lang="ru-RU" altLang="ru-RU" b="1" kern="0" dirty="0">
                <a:latin typeface="+mj-lt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23137"/>
              </p:ext>
            </p:extLst>
          </p:nvPr>
        </p:nvGraphicFramePr>
        <p:xfrm>
          <a:off x="446088" y="738188"/>
          <a:ext cx="7794625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81850" y="825500"/>
            <a:ext cx="1069268" cy="29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млн. рублей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5810250" cy="6731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Структура и динамика поступлений межбюджетных трансфертов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602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885113" y="476250"/>
            <a:ext cx="1258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>
                <a:solidFill>
                  <a:schemeClr val="bg1"/>
                </a:solidFill>
              </a:rPr>
              <a:t>млн.рублей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827584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987824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436096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884368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61470978"/>
              </p:ext>
            </p:extLst>
          </p:nvPr>
        </p:nvGraphicFramePr>
        <p:xfrm>
          <a:off x="251520" y="4005064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26471778"/>
              </p:ext>
            </p:extLst>
          </p:nvPr>
        </p:nvGraphicFramePr>
        <p:xfrm>
          <a:off x="2411760" y="4077072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86820273"/>
              </p:ext>
            </p:extLst>
          </p:nvPr>
        </p:nvGraphicFramePr>
        <p:xfrm>
          <a:off x="6983760" y="4221088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60959254"/>
              </p:ext>
            </p:extLst>
          </p:nvPr>
        </p:nvGraphicFramePr>
        <p:xfrm>
          <a:off x="4644008" y="4149080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650" y="6237288"/>
            <a:ext cx="1368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2018 </a:t>
            </a:r>
            <a:r>
              <a:rPr lang="ru-RU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6238" y="6237288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2019 </a:t>
            </a:r>
            <a:r>
              <a:rPr lang="ru-RU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700" y="6308725"/>
            <a:ext cx="12969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2020 </a:t>
            </a:r>
            <a:r>
              <a:rPr lang="ru-RU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1725" y="6308725"/>
            <a:ext cx="12969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2021 год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smtClean="0"/>
              <a:t>Как гражданин учувствует в бюджетном процессе?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72" name="Группа 11"/>
          <p:cNvGrpSpPr>
            <a:grpSpLocks/>
          </p:cNvGrpSpPr>
          <p:nvPr/>
        </p:nvGrpSpPr>
        <p:grpSpPr bwMode="auto">
          <a:xfrm>
            <a:off x="2411413" y="3152775"/>
            <a:ext cx="6569075" cy="1992313"/>
            <a:chOff x="1306479" y="2006355"/>
            <a:chExt cx="6722948" cy="199265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06479" y="2006355"/>
              <a:ext cx="4627104" cy="5525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971781" y="3135259"/>
              <a:ext cx="5057646" cy="863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b="1" dirty="0"/>
                <a:t>Получает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</a:t>
              </a:r>
              <a:r>
                <a:rPr lang="ru-RU" sz="1200" dirty="0"/>
                <a:t>) 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73" name="Picture 7" descr="http://periferiya.info/sites/default/files/images/news/11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0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611188" y="190500"/>
            <a:ext cx="7777162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Как гражданин участвует в бюджетном процессе?</a:t>
            </a:r>
          </a:p>
        </p:txBody>
      </p:sp>
      <p:pic>
        <p:nvPicPr>
          <p:cNvPr id="7175" name="Picture 12" descr="http://nkosh.ru/resources/i6068-image-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11750"/>
            <a:ext cx="22320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45088"/>
            <a:ext cx="2160587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http://www.vkpress.ru/upload/iblock/551/551fed06493bb31d76073b27ea7c13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138738"/>
            <a:ext cx="244792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z="2400" dirty="0" smtClean="0"/>
          </a:p>
        </p:txBody>
      </p:sp>
      <p:sp>
        <p:nvSpPr>
          <p:cNvPr id="22531" name="TextBox 5"/>
          <p:cNvSpPr>
            <a:spLocks noGrp="1" noChangeArrowheads="1"/>
          </p:cNvSpPr>
          <p:nvPr>
            <p:ph idx="1"/>
          </p:nvPr>
        </p:nvSpPr>
        <p:spPr>
          <a:xfrm>
            <a:off x="457200" y="554038"/>
            <a:ext cx="8229600" cy="400050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          </a:t>
            </a:r>
            <a:r>
              <a:rPr lang="ru-RU" altLang="ru-RU" sz="1800" b="1" dirty="0" smtClean="0">
                <a:latin typeface="+mj-lt"/>
              </a:rPr>
              <a:t>Муниципальный Дорожный фонд на 2019 год 45 695,5 тыс. руб.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885113" y="476250"/>
            <a:ext cx="1258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>
                <a:solidFill>
                  <a:schemeClr val="bg1"/>
                </a:solidFill>
              </a:rPr>
              <a:t>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928688" y="1143000"/>
            <a:ext cx="1857375" cy="10001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Акцизы на нефтепродукты </a:t>
            </a:r>
            <a:r>
              <a:rPr lang="ru-RU" sz="1050" b="1" dirty="0" smtClean="0">
                <a:solidFill>
                  <a:schemeClr val="tx1"/>
                </a:solidFill>
              </a:rPr>
              <a:t>5 563,3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00125" y="2214563"/>
            <a:ext cx="1857375" cy="10715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Доходы от арендной платы </a:t>
            </a:r>
            <a:r>
              <a:rPr lang="ru-RU" sz="1050" b="1" dirty="0" smtClean="0">
                <a:solidFill>
                  <a:schemeClr val="tx1"/>
                </a:solidFill>
              </a:rPr>
              <a:t>17 377,3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928688" y="3357563"/>
            <a:ext cx="1928812" cy="10715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050" b="1" dirty="0" smtClean="0">
                <a:solidFill>
                  <a:schemeClr val="tx1"/>
                </a:solidFill>
              </a:rPr>
              <a:t>51,9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64405" y="5643563"/>
            <a:ext cx="1928813" cy="1143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Остатки средств дорожного фонда </a:t>
            </a:r>
            <a:r>
              <a:rPr lang="ru-RU" sz="1050" dirty="0" smtClean="0">
                <a:solidFill>
                  <a:schemeClr val="tx1"/>
                </a:solidFill>
              </a:rPr>
              <a:t>2018 </a:t>
            </a:r>
            <a:r>
              <a:rPr lang="ru-RU" sz="1050" dirty="0">
                <a:solidFill>
                  <a:schemeClr val="tx1"/>
                </a:solidFill>
              </a:rPr>
              <a:t>года </a:t>
            </a:r>
            <a:r>
              <a:rPr lang="ru-RU" sz="1050" b="1" dirty="0" smtClean="0">
                <a:solidFill>
                  <a:schemeClr val="tx1"/>
                </a:solidFill>
              </a:rPr>
              <a:t>22 703,0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000125" y="4500563"/>
            <a:ext cx="1928813" cy="1143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Штрафы, санкции, возмещение ущерба </a:t>
            </a:r>
            <a:r>
              <a:rPr lang="ru-RU" sz="105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1431" y="2974182"/>
            <a:ext cx="2143125" cy="16787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Ремонт асфальтобетонного покрытия проезжей части автомобильных </a:t>
            </a:r>
          </a:p>
          <a:p>
            <a:pPr algn="ctr">
              <a:defRPr/>
            </a:pPr>
            <a:r>
              <a:rPr lang="ru-RU" sz="1050" dirty="0"/>
              <a:t>дорог и межквартальных проездов </a:t>
            </a:r>
          </a:p>
          <a:p>
            <a:pPr algn="ctr">
              <a:defRPr/>
            </a:pPr>
            <a:r>
              <a:rPr lang="ru-RU" sz="1100" b="1" dirty="0" smtClean="0"/>
              <a:t>45 695,5</a:t>
            </a:r>
          </a:p>
        </p:txBody>
      </p:sp>
      <p:pic>
        <p:nvPicPr>
          <p:cNvPr id="25629" name="Picture 2" descr="http://www.hibiny.com/images/news/2014/60052/240/a064c79342ae2d72f04cea2f3dab3e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2428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2" descr="O:\Трифонова\От Кислицыной\Фото\Дороги\IMG_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40075"/>
            <a:ext cx="23574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63" y="1268413"/>
            <a:ext cx="2357437" cy="158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chemeClr val="tx1"/>
                </a:solidFill>
                <a:cs typeface="Times New Roman" pitchFamily="18" charset="0"/>
              </a:rPr>
              <a:t>Источники финансирования дефицита городского бюджета</a:t>
            </a:r>
            <a:br>
              <a:rPr lang="ru-RU" altLang="ru-RU" sz="1800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altLang="ru-RU" sz="18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933546"/>
              </p:ext>
            </p:extLst>
          </p:nvPr>
        </p:nvGraphicFramePr>
        <p:xfrm>
          <a:off x="413023" y="1412776"/>
          <a:ext cx="8204745" cy="498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latin typeface="+mj-lt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258888" y="193675"/>
            <a:ext cx="7024687" cy="604838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Структура расходов городского бюджета в 2019 году</a:t>
            </a:r>
            <a:r>
              <a:rPr lang="ru-RU" altLang="ru-RU" sz="1800" b="1" dirty="0" smtClean="0"/>
              <a:t>         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843987"/>
              </p:ext>
            </p:extLst>
          </p:nvPr>
        </p:nvGraphicFramePr>
        <p:xfrm>
          <a:off x="471488" y="892175"/>
          <a:ext cx="8455025" cy="52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740650" y="549275"/>
            <a:ext cx="1258888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latin typeface="+mj-lt"/>
              </a:rPr>
              <a:t>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3058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Расходы городского бюджета по разделам и подразделам классификации расходов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10707"/>
              </p:ext>
            </p:extLst>
          </p:nvPr>
        </p:nvGraphicFramePr>
        <p:xfrm>
          <a:off x="250825" y="966788"/>
          <a:ext cx="8713789" cy="66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857"/>
                <a:gridCol w="576118"/>
                <a:gridCol w="720148"/>
                <a:gridCol w="720148"/>
                <a:gridCol w="360074"/>
                <a:gridCol w="648133"/>
                <a:gridCol w="432089"/>
                <a:gridCol w="720148"/>
                <a:gridCol w="360074"/>
              </a:tblGrid>
              <a:tr h="3877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91014"/>
              </p:ext>
            </p:extLst>
          </p:nvPr>
        </p:nvGraphicFramePr>
        <p:xfrm>
          <a:off x="251520" y="1628800"/>
          <a:ext cx="8712967" cy="4463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  <a:gridCol w="576064"/>
                <a:gridCol w="720080"/>
                <a:gridCol w="720080"/>
                <a:gridCol w="360040"/>
                <a:gridCol w="648072"/>
                <a:gridCol w="432048"/>
                <a:gridCol w="720080"/>
                <a:gridCol w="360039"/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169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633,90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170 100,50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174 261,90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178 607,60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</a:tr>
              <a:tr h="2360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2 311,70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2 253,80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2 338,10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2 403,20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540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5 751,60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6 492,50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6 699,60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6 937,30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80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85 153,10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85 906,30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89 109,10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92 303,00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Судебная система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42,90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2681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4 789,20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4 854,80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5 031,60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5 104,90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Обеспечение проведения выборов и референдумов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762,80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1 246,50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140,70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69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576,10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67 577,70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68 067,50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68 842,40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0200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4 396,90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221,40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221,40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221,40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0203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4 396,90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5 221,40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5 221,40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5 221,40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2360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379,20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723,70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395,10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1,30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651,20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Органы юстиции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4 392,20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4 196,70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3 926,80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2 525,40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540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318,60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19 820,10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19 761,40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20 418,90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409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668,40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706,90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706,90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706,90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225,80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120,20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- 13,70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719,10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21,10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94 967,70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1 853,60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1 644,90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11,30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1 645,60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1 646,10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1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Транспорт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9 795,50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12 094,10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23,50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11 690,30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11 690,30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106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820,00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105 635,40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80 632,00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23,70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80 875,60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</a:tr>
              <a:tr h="1428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Связь и информатика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14,30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60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742,40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736,40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740,90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07593"/>
              </p:ext>
            </p:extLst>
          </p:nvPr>
        </p:nvGraphicFramePr>
        <p:xfrm>
          <a:off x="179512" y="620688"/>
          <a:ext cx="8856984" cy="82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840"/>
                <a:gridCol w="583151"/>
                <a:gridCol w="728938"/>
                <a:gridCol w="728938"/>
                <a:gridCol w="364469"/>
                <a:gridCol w="656044"/>
                <a:gridCol w="487484"/>
                <a:gridCol w="678817"/>
                <a:gridCol w="401303"/>
              </a:tblGrid>
              <a:tr h="542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</a:tr>
              <a:tr h="282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88696"/>
              </p:ext>
            </p:extLst>
          </p:nvPr>
        </p:nvGraphicFramePr>
        <p:xfrm>
          <a:off x="179512" y="1484784"/>
          <a:ext cx="8856984" cy="448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576064"/>
                <a:gridCol w="720080"/>
                <a:gridCol w="720080"/>
                <a:gridCol w="360040"/>
                <a:gridCol w="648072"/>
                <a:gridCol w="504056"/>
                <a:gridCol w="648072"/>
                <a:gridCol w="432048"/>
              </a:tblGrid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0500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151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346,90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137 233,10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9,30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128 302,00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119 125,40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Жилищное хозяйство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824,20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12 852,70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-7,0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12 852,70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12 852,70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6 225,60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4 555,10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-26,8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4 555,00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4 555,10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27 097,70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23 610,20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24 907,30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13 780,30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847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жилищно-коммунального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104 199,40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96 215,10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85 987,00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87 937,30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0600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5 184,20 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685,50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3 110,80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охраны окружающей среды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0605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5 184,20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3 685,50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3 110,80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3 110,80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1 441 605,10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1 485 428,60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1 536 925,20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1 549 964,50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624 952,00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659 952,00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693 956,00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691 560,30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Общее 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584 357,20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610 952,30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632 042,50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638 755,50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Дополнительное образование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104 288,10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113 473,70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118 821,40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125 285,50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23 479,60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24 172,00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24 788,60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25 492,90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104 528,20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76 878,60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-26,50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67 316,70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68 870,30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0800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117 701,30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100 157,60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-14,90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105 962,20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110 994,10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97 948,50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77 204,00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80 742,20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85 244,40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культуры, кинематографии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0804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19 752,80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22 953,60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25 220,00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25 749,70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117 496,40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122 816,90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119 426,00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121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136,40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Пенсионное обеспечение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4 569,40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4 615,40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4 800,00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4 958,90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8 554,20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9 422,10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7 158,80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-24,00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7 291,90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103 219,60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107 737,70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107 467,20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108 885,60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социальной политики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1 153,20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1 041,70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-9,7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150 998,90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129 075,50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128 516,10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128 516,10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Физическая культура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24 075,70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31 050,60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34 025,40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34 668,60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Массовый спорт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3 250,00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Спорт высших достижений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82 057,70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88 244,90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84 762,40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83 958,40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41 615,50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6 530,00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84,30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6 478,30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6 639,10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2275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4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749,60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4 749,60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-100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2275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Обслуживание государственного внутреннего и муниципального долга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4 749,60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4 749,60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-100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4637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802,80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913,70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319 968,60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2 303 312,6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- 0,70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2 356 392,2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2,30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399 208,90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49266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Публично-нормативные обязательства на 2019 год и на плановый период 2020 и 2021 годов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17432"/>
              </p:ext>
            </p:extLst>
          </p:nvPr>
        </p:nvGraphicFramePr>
        <p:xfrm>
          <a:off x="395288" y="1052513"/>
          <a:ext cx="8426450" cy="5713055"/>
        </p:xfrm>
        <a:graphic>
          <a:graphicData uri="http://schemas.openxmlformats.org/drawingml/2006/table">
            <a:tbl>
              <a:tblPr/>
              <a:tblGrid>
                <a:gridCol w="2628617"/>
                <a:gridCol w="2358807"/>
                <a:gridCol w="629448"/>
                <a:gridCol w="450310"/>
                <a:gridCol w="337039"/>
                <a:gridCol w="444891"/>
                <a:gridCol w="525779"/>
                <a:gridCol w="525780"/>
                <a:gridCol w="525779"/>
              </a:tblGrid>
              <a:tr h="247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Категория получателей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Количественный показатель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Сумма,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01">
                <a:tc gridSpan="2">
                  <a:txBody>
                    <a:bodyPr/>
                    <a:lstStyle/>
                    <a:p>
                      <a:pPr algn="ctr" fontAlgn="t"/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Единица измерения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2020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2021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2020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2021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792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Пособия, компенсации, меры социальной поддержки по публичным нормативным обязательствам, в том числе</a:t>
                      </a: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46 362,8</a:t>
                      </a:r>
                      <a:endParaRPr lang="ru-RU" sz="10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46 018,0</a:t>
                      </a:r>
                      <a:endParaRPr lang="ru-RU" sz="10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46 407,9</a:t>
                      </a:r>
                      <a:endParaRPr lang="ru-RU" sz="10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94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Социальное</a:t>
                      </a:r>
                      <a:r>
                        <a:rPr lang="ru-RU" sz="9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обеспечение населения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4 149,8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4 149,8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4 149,8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5715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Выплата  лицам, удостоенным звания "Почётный гражданин города Апатиты"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Лица, удостоенные звания "Почетный гражданин города Апатиты"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283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Возмещение расходов по проезду в государственные областные медицинские организации Мурманской области, находящиеся за пределами муниципального образования город Апатиты с подведомственной территорией Мурманской области, и обратно отдельным категориям граждан, проживающих на территории муниципального образования город Апатиты с подведомственной территорией, направленных врачами ГОБУЗ "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Апатитско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-Кировская центральная городская больница", ФГБУЗ больница КНЦ РАН, ГОАУЗ "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Апатитская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стоматологическая поликлиника" в указанные медицинские организации на лечение (обследование)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-больные, страдающие хронической почечной недостаточностью,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онкологическими заболеваниями, направленные на лечение (обследование),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консультацию по основному заболеванию, а также один из сопровождающих его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 в случае, если гражданину установлена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группа инвалидности;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-ребенок -инвалид, а также один из сопровождающих его лиц.</a:t>
                      </a:r>
                    </a:p>
                    <a:p>
                      <a:pPr algn="ctr"/>
                      <a:endParaRPr lang="ru-RU" sz="7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кол-во поездок</a:t>
                      </a:r>
                      <a:endParaRPr lang="ru-RU" sz="8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1429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1429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1429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222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Расходы на предоставление мер социальной поддержки по оплате жилого помещения и коммунальных услуг детям-сиротам и детям, оставшимся без попечения родителей, лицам из числа детей-сирот и детей, оставшихся без попечения родителей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Дети-сироты и дети, оставшиеся без попечения родителей, лица из числа детей-сирот и детей, оставшихся без попечения родителей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2750,8</a:t>
                      </a:r>
                      <a:endParaRPr lang="ru-RU" sz="10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2750,8</a:t>
                      </a:r>
                      <a:endParaRPr lang="ru-RU" sz="10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2750,8</a:t>
                      </a:r>
                      <a:endParaRPr lang="ru-RU" sz="10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</a:tr>
              <a:tr h="28951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42213,0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41868,2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42258,1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7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Выплата на содержание ребенка в семье опекуна (попечителя) и приёмной семье, а также вознаграждение, причитающееся приёмному родителю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Приёмные родители (лица, заключившие договор на возмездной основе о приёмной семье)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15 538,2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15 777,8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15 777,8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7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Опекуны (попечители)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26 674,8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26 090,4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26 480,3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19672" y="188641"/>
            <a:ext cx="6553200" cy="28803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Общественно значимые проекты в 2019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79154"/>
              </p:ext>
            </p:extLst>
          </p:nvPr>
        </p:nvGraphicFramePr>
        <p:xfrm>
          <a:off x="251520" y="476672"/>
          <a:ext cx="8712967" cy="5373739"/>
        </p:xfrm>
        <a:graphic>
          <a:graphicData uri="http://schemas.openxmlformats.org/drawingml/2006/table">
            <a:tbl>
              <a:tblPr/>
              <a:tblGrid>
                <a:gridCol w="230655"/>
                <a:gridCol w="1542347"/>
                <a:gridCol w="3123542"/>
                <a:gridCol w="792088"/>
                <a:gridCol w="576064"/>
                <a:gridCol w="1872208"/>
                <a:gridCol w="576063"/>
              </a:tblGrid>
              <a:tr h="531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Объем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финансирования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Срок реализации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целевого показателя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 "Развитие образования"»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Реализация проектов по улучшению социальной сферы (образование) и повышению качества жизни населения в рамках реализации соглашений между Правительством Мурманской области и градообразующими предприятиями</a:t>
                      </a:r>
                      <a:endParaRPr lang="ru-RU" sz="10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8 383,9</a:t>
                      </a:r>
                      <a:endParaRPr lang="ru-RU" sz="10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образовательных организаций, в которых осуществлены ремонтные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работы, от числа образовательных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организаций, которым предусмотрена субсидия на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ремонтных работ в общем объеме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перечисленной субсидии на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указанные цели, %;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отремонтированных площадей от общего объема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площадей, запланированных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проведению ремонтных работ в рамках проектов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улучшению социальной сферы (образование) и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повышению качества жизни населения, %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100/100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виртуального концертного зала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240,6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Количество, ед. 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 программа "Охрана окружающей среды"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Озеленение городских территорий с последующим уходом за декоративными растениями и травянистой растительностью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517,3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территории, на которой проведена работа по озеленению городских территорий, м</a:t>
                      </a:r>
                      <a:r>
                        <a:rPr kumimoji="0" lang="ru-RU" sz="9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Сдерживание роста и дальнейшего распространения травянистых растений рода борщевик на городских территориях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1 200,0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территории, на которой проведены мероприятия по борьбе с сорняком «Борщевик Сосновского», м</a:t>
                      </a:r>
                      <a:r>
                        <a:rPr kumimoji="0" lang="ru-RU" sz="9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ИТОГО: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10 341,8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Программно-целевой метод планирования бюджета г. Апатиты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5" y="1646238"/>
            <a:ext cx="5087938" cy="3455987"/>
          </a:xfrm>
        </p:spPr>
      </p:pic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95288" y="836613"/>
            <a:ext cx="8281987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+mn-lt"/>
              </a:rPr>
              <a:t>Программно-целевой метод планирования расходов способствует соблюдению единого подхода к рациональному использованию средств для решения наиболее острых проблем муниципального образования.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246063" y="2060575"/>
            <a:ext cx="3455987" cy="2678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+mn-lt"/>
              </a:rPr>
              <a:t>Муниципальные программы являются основным инструментом планирования бюджета. Подобно тому, как дом строится из кирпичей, бюджет складывается из программ.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+mn-lt"/>
              </a:rPr>
              <a:t>Целевые программы содержат набор разделов, включая цели и задачи, ожидаемые от реализации результаты, заказчика программы, исполнителей, мероприятия, меры реализации и объемы финансирования в целом и по годам</a:t>
            </a:r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684213" y="5084763"/>
            <a:ext cx="7704137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latin typeface="+mn-lt"/>
              </a:rPr>
              <a:t>Благодаря муниципальным программам каждый бюджетный рубль нацелен на конечный результат!</a:t>
            </a:r>
            <a:endParaRPr lang="ru-RU" altLang="ru-RU" sz="18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osirf.ru/upload/tiny_mce/images/0d852ccece0624b8b2464985f8e6c6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484313"/>
            <a:ext cx="86518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404664"/>
            <a:ext cx="8305800" cy="36004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Программно-целевой Совет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7637" y="764704"/>
            <a:ext cx="842493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Главными распорядителями бюджетных средств на рассмотрение в Управление финансов и отдел экономического развития представлены</a:t>
            </a:r>
          </a:p>
          <a:p>
            <a:pPr algn="ctr">
              <a:defRPr/>
            </a:pPr>
            <a:r>
              <a:rPr lang="ru-RU" sz="1400" b="1" dirty="0" smtClean="0"/>
              <a:t>481 инициативных </a:t>
            </a:r>
            <a:r>
              <a:rPr lang="ru-RU" sz="1400" b="1" dirty="0"/>
              <a:t>предложений на сумму </a:t>
            </a:r>
            <a:r>
              <a:rPr lang="ru-RU" sz="1400" b="1" dirty="0" smtClean="0"/>
              <a:t>565 795,8тыс</a:t>
            </a:r>
            <a:r>
              <a:rPr lang="ru-RU" sz="1400" b="1" dirty="0"/>
              <a:t>. рублей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453336"/>
            <a:ext cx="8352928" cy="335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протоколами Тендерного комитета и Программно-целевого Совета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http://apatity.gov-murman.ru/useful/strat_plan/programs/prog-tsel-sovet/protokols/2016.php</a:t>
            </a:r>
            <a:endParaRPr lang="ru-RU" sz="9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675" y="1916113"/>
            <a:ext cx="5708650" cy="39687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 заседаниях Тендерного комитета рассмотрено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95736" y="2514228"/>
            <a:ext cx="2160240" cy="7166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481 </a:t>
            </a:r>
            <a:r>
              <a:rPr lang="ru-RU" sz="1200" dirty="0" smtClean="0"/>
              <a:t>мероприятие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5148263" y="2514600"/>
            <a:ext cx="2079625" cy="695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 сумму     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565 795,7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2411760" y="4005064"/>
            <a:ext cx="1656184" cy="7166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415</a:t>
            </a:r>
            <a:endParaRPr lang="ru-RU" sz="1200" b="1" dirty="0"/>
          </a:p>
          <a:p>
            <a:pPr algn="ctr">
              <a:defRPr/>
            </a:pPr>
            <a:r>
              <a:rPr lang="ru-RU" sz="1200" dirty="0" smtClean="0"/>
              <a:t>мероприятий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5338763" y="3994150"/>
            <a:ext cx="1655762" cy="695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 сумму     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411 073,5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6" name="Овал 25"/>
          <p:cNvSpPr/>
          <p:nvPr/>
        </p:nvSpPr>
        <p:spPr>
          <a:xfrm>
            <a:off x="3067075" y="5674516"/>
            <a:ext cx="1432917" cy="7166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5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/>
              <a:t>мероприятий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4681538" y="5664200"/>
            <a:ext cx="1509712" cy="695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на сумму     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15 086,9</a:t>
            </a:r>
            <a:endParaRPr lang="ru-RU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тыс. руб.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630738" y="170021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76600" y="2312988"/>
            <a:ext cx="0" cy="20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188075" y="2325688"/>
            <a:ext cx="0" cy="20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098675" y="3357563"/>
            <a:ext cx="4946650" cy="3952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Вынесено на рассмотрение Программно-целевого Совета города Апатиты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067050" y="3803650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188075" y="3803650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630738" y="2311400"/>
            <a:ext cx="0" cy="104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630738" y="3803650"/>
            <a:ext cx="0" cy="104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987675" y="4864100"/>
            <a:ext cx="3338513" cy="576263"/>
          </a:xfrm>
          <a:prstGeom prst="round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Включено в городской </a:t>
            </a:r>
            <a:r>
              <a:rPr lang="ru-RU" sz="1100" b="1" dirty="0" smtClean="0">
                <a:solidFill>
                  <a:schemeClr val="tx1"/>
                </a:solidFill>
              </a:rPr>
              <a:t>бюджет (по протоколу Тендерного комитета)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783013" y="5473700"/>
            <a:ext cx="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508625" y="5464175"/>
            <a:ext cx="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249579" y="825500"/>
            <a:ext cx="4572000" cy="5904656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8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1038" y="225425"/>
            <a:ext cx="8280400" cy="600075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Расходы по направлениям системы целеполагания ОМСУ города Апатиты  на 2019 год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547245" y="1006934"/>
            <a:ext cx="2088232" cy="2088232"/>
          </a:xfrm>
          <a:prstGeom prst="ellipse">
            <a:avLst/>
          </a:prstGeom>
          <a:solidFill>
            <a:srgbClr val="99FF99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43137" y="1156832"/>
            <a:ext cx="1692011" cy="1483179"/>
          </a:xfrm>
          <a:prstGeom prst="ellipse">
            <a:avLst/>
          </a:prstGeom>
          <a:solidFill>
            <a:srgbClr val="F2A4A7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562023" y="2114680"/>
            <a:ext cx="1512168" cy="1368152"/>
          </a:xfrm>
          <a:prstGeom prst="ellipse">
            <a:avLst/>
          </a:prstGeom>
          <a:solidFill>
            <a:srgbClr val="A79FD5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7446" y="3218154"/>
            <a:ext cx="1296144" cy="1152128"/>
          </a:xfrm>
          <a:prstGeom prst="ellipse">
            <a:avLst/>
          </a:prstGeom>
          <a:solidFill>
            <a:srgbClr val="A6DDEA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867446" y="4561341"/>
            <a:ext cx="1224136" cy="1080120"/>
          </a:xfrm>
          <a:prstGeom prst="ellipse">
            <a:avLst/>
          </a:prstGeom>
          <a:solidFill>
            <a:srgbClr val="7DA0D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70261" y="5189700"/>
            <a:ext cx="1112838" cy="903522"/>
          </a:xfrm>
          <a:prstGeom prst="ellipse">
            <a:avLst/>
          </a:prstGeom>
          <a:solidFill>
            <a:srgbClr val="FFC00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68" name="Прямоугольник 12"/>
          <p:cNvSpPr>
            <a:spLocks noChangeArrowheads="1"/>
          </p:cNvSpPr>
          <p:nvPr/>
        </p:nvSpPr>
        <p:spPr bwMode="auto">
          <a:xfrm>
            <a:off x="1016000" y="1606550"/>
            <a:ext cx="1150938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1 735,1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75,9 %</a:t>
            </a:r>
          </a:p>
        </p:txBody>
      </p:sp>
      <p:sp>
        <p:nvSpPr>
          <p:cNvPr id="31769" name="Прямоугольник 14"/>
          <p:cNvSpPr>
            <a:spLocks noChangeArrowheads="1"/>
          </p:cNvSpPr>
          <p:nvPr/>
        </p:nvSpPr>
        <p:spPr bwMode="auto">
          <a:xfrm>
            <a:off x="933450" y="6040438"/>
            <a:ext cx="3214688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Обеспечение экономического роста, развитие и модернизация экономики</a:t>
            </a:r>
          </a:p>
        </p:txBody>
      </p:sp>
      <p:sp>
        <p:nvSpPr>
          <p:cNvPr id="31770" name="Прямоугольник 15"/>
          <p:cNvSpPr>
            <a:spLocks noChangeArrowheads="1"/>
          </p:cNvSpPr>
          <p:nvPr/>
        </p:nvSpPr>
        <p:spPr bwMode="auto">
          <a:xfrm>
            <a:off x="6073775" y="2117725"/>
            <a:ext cx="2386013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Обеспечение эффективного функционирования городского хозяйства</a:t>
            </a:r>
          </a:p>
        </p:txBody>
      </p:sp>
      <p:sp>
        <p:nvSpPr>
          <p:cNvPr id="31771" name="Прямоугольник 17"/>
          <p:cNvSpPr>
            <a:spLocks noChangeArrowheads="1"/>
          </p:cNvSpPr>
          <p:nvPr/>
        </p:nvSpPr>
        <p:spPr bwMode="auto">
          <a:xfrm>
            <a:off x="7167563" y="4587875"/>
            <a:ext cx="1785937" cy="738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Повышение социальной стабильности</a:t>
            </a:r>
          </a:p>
        </p:txBody>
      </p:sp>
      <p:sp>
        <p:nvSpPr>
          <p:cNvPr id="31772" name="Прямоугольник 18"/>
          <p:cNvSpPr>
            <a:spLocks noChangeArrowheads="1"/>
          </p:cNvSpPr>
          <p:nvPr/>
        </p:nvSpPr>
        <p:spPr bwMode="auto">
          <a:xfrm>
            <a:off x="7340600" y="3287713"/>
            <a:ext cx="1785938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Повышение безопасности населения города</a:t>
            </a:r>
          </a:p>
        </p:txBody>
      </p:sp>
      <p:sp>
        <p:nvSpPr>
          <p:cNvPr id="31773" name="Прямоугольник 19"/>
          <p:cNvSpPr>
            <a:spLocks noChangeArrowheads="1"/>
          </p:cNvSpPr>
          <p:nvPr/>
        </p:nvSpPr>
        <p:spPr bwMode="auto">
          <a:xfrm>
            <a:off x="5178425" y="5862638"/>
            <a:ext cx="3200400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Обеспечение комфортных условий проживания и благоприятной окружающей среды</a:t>
            </a:r>
          </a:p>
        </p:txBody>
      </p:sp>
      <p:sp>
        <p:nvSpPr>
          <p:cNvPr id="31774" name="Прямоугольник 22"/>
          <p:cNvSpPr>
            <a:spLocks noChangeArrowheads="1"/>
          </p:cNvSpPr>
          <p:nvPr/>
        </p:nvSpPr>
        <p:spPr bwMode="auto">
          <a:xfrm>
            <a:off x="2254250" y="852488"/>
            <a:ext cx="60483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Развитие и повышение уровня человеческого потенциала</a:t>
            </a:r>
          </a:p>
        </p:txBody>
      </p:sp>
      <p:sp>
        <p:nvSpPr>
          <p:cNvPr id="31775" name="Прямоугольник 23"/>
          <p:cNvSpPr>
            <a:spLocks noChangeArrowheads="1"/>
          </p:cNvSpPr>
          <p:nvPr/>
        </p:nvSpPr>
        <p:spPr bwMode="auto">
          <a:xfrm>
            <a:off x="3208338" y="1565275"/>
            <a:ext cx="1008062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303,6</a:t>
            </a:r>
            <a:endParaRPr lang="ru-RU" altLang="ru-RU" sz="2000" b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 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13,3 %</a:t>
            </a:r>
          </a:p>
        </p:txBody>
      </p:sp>
      <p:sp>
        <p:nvSpPr>
          <p:cNvPr id="30752" name="Прямоугольник 25"/>
          <p:cNvSpPr>
            <a:spLocks noChangeArrowheads="1"/>
          </p:cNvSpPr>
          <p:nvPr/>
        </p:nvSpPr>
        <p:spPr bwMode="auto">
          <a:xfrm>
            <a:off x="4397375" y="5340350"/>
            <a:ext cx="849313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 0,5 %</a:t>
            </a:r>
          </a:p>
        </p:txBody>
      </p:sp>
      <p:sp>
        <p:nvSpPr>
          <p:cNvPr id="30753" name="Прямоугольник 26"/>
          <p:cNvSpPr>
            <a:spLocks noChangeArrowheads="1"/>
          </p:cNvSpPr>
          <p:nvPr/>
        </p:nvSpPr>
        <p:spPr bwMode="auto">
          <a:xfrm>
            <a:off x="6048375" y="4759325"/>
            <a:ext cx="1008063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15,8</a:t>
            </a:r>
            <a:endParaRPr lang="ru-RU" altLang="ru-RU" sz="1400" b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  0,7 %</a:t>
            </a:r>
          </a:p>
        </p:txBody>
      </p:sp>
      <p:sp>
        <p:nvSpPr>
          <p:cNvPr id="31778" name="Прямоугольник 27"/>
          <p:cNvSpPr>
            <a:spLocks noChangeArrowheads="1"/>
          </p:cNvSpPr>
          <p:nvPr/>
        </p:nvSpPr>
        <p:spPr bwMode="auto">
          <a:xfrm>
            <a:off x="4787900" y="2505075"/>
            <a:ext cx="12239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   199,1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8,7 %</a:t>
            </a:r>
          </a:p>
        </p:txBody>
      </p:sp>
      <p:sp>
        <p:nvSpPr>
          <p:cNvPr id="31779" name="Прямоугольник 28"/>
          <p:cNvSpPr>
            <a:spLocks noChangeArrowheads="1"/>
          </p:cNvSpPr>
          <p:nvPr/>
        </p:nvSpPr>
        <p:spPr bwMode="auto">
          <a:xfrm>
            <a:off x="5938838" y="3505200"/>
            <a:ext cx="115252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20,6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0,9 %</a:t>
            </a:r>
          </a:p>
        </p:txBody>
      </p:sp>
      <p:sp>
        <p:nvSpPr>
          <p:cNvPr id="31780" name="TextBox 40"/>
          <p:cNvSpPr txBox="1">
            <a:spLocks noChangeArrowheads="1"/>
          </p:cNvSpPr>
          <p:nvPr/>
        </p:nvSpPr>
        <p:spPr bwMode="auto">
          <a:xfrm>
            <a:off x="1084263" y="3521571"/>
            <a:ext cx="4248150" cy="1108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39639D"/>
                </a:solidFill>
                <a:latin typeface="+mn-lt"/>
                <a:cs typeface="Times New Roman" pitchFamily="18" charset="0"/>
              </a:rPr>
              <a:t>Основная цель системы целеполагания ОМСУ города Апатиты: обеспечение высокого уровня качества жизни населения 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altLang="ru-RU" sz="1400" dirty="0" smtClean="0">
              <a:latin typeface="+mn-lt"/>
            </a:endParaRPr>
          </a:p>
        </p:txBody>
      </p:sp>
      <p:sp>
        <p:nvSpPr>
          <p:cNvPr id="34853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2" name="Овал 43"/>
          <p:cNvSpPr/>
          <p:nvPr/>
        </p:nvSpPr>
        <p:spPr>
          <a:xfrm>
            <a:off x="2811965" y="5312869"/>
            <a:ext cx="1140785" cy="726948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0,8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0,0 </a:t>
            </a:r>
            <a:r>
              <a:rPr lang="ru-RU" sz="10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1785" name="Прямоугольник 20"/>
          <p:cNvSpPr>
            <a:spLocks noChangeArrowheads="1"/>
          </p:cNvSpPr>
          <p:nvPr/>
        </p:nvSpPr>
        <p:spPr bwMode="auto">
          <a:xfrm>
            <a:off x="4546600" y="1300163"/>
            <a:ext cx="3735388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Повышение эффективности и муниципального управления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66750" y="831850"/>
            <a:ext cx="8229600" cy="431641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1400" smtClean="0"/>
              <a:t>Бюджет –форма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6654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14866" y="1304801"/>
            <a:ext cx="2735262" cy="19081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Доходы бюджета –это поступающие в бюджет денежные средства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160237" y="1304801"/>
            <a:ext cx="2595562" cy="19081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Расходы бюджета –это выплачиваемые из бюджета денежные средства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214438" y="3890963"/>
            <a:ext cx="2955925" cy="1066800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ДЕФИЦИТ</a:t>
            </a:r>
            <a:endParaRPr lang="ru-RU" sz="1400" dirty="0"/>
          </a:p>
          <a:p>
            <a:pPr algn="ctr">
              <a:defRPr/>
            </a:pPr>
            <a:r>
              <a:rPr lang="ru-RU" sz="1400" b="1" dirty="0"/>
              <a:t>Расходы превышают Доходы</a:t>
            </a:r>
            <a:endParaRPr lang="ru-RU" sz="1400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364163" y="3873500"/>
            <a:ext cx="2743200" cy="1101725"/>
          </a:xfrm>
          <a:prstGeom prst="downArrowCallou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ПРОФИЦИТ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Доходы превышают Расходы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83285" y="4941168"/>
            <a:ext cx="4168895" cy="1512168"/>
          </a:xfrm>
          <a:prstGeom prst="round2Same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  </a:r>
            <a:endParaRPr lang="ru-RU" sz="1400" b="1" dirty="0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932040" y="4974256"/>
            <a:ext cx="3919674" cy="147908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 превышении доходов над расходами принимается решение как их использовать, например, накапливать резервы или погашать кредит</a:t>
            </a:r>
            <a:endParaRPr lang="ru-RU" sz="1400" b="1" dirty="0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311027" y="593781"/>
            <a:ext cx="4440238" cy="5750669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51637" y="4660577"/>
            <a:ext cx="928694" cy="6229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23,6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1,0%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6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387350"/>
            <a:ext cx="7235825" cy="323850"/>
          </a:xfr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Муниципальные программы города Апатиты на 2019 год </a:t>
            </a:r>
          </a:p>
        </p:txBody>
      </p:sp>
      <p:sp>
        <p:nvSpPr>
          <p:cNvPr id="5" name="Овал 4"/>
          <p:cNvSpPr/>
          <p:nvPr/>
        </p:nvSpPr>
        <p:spPr>
          <a:xfrm>
            <a:off x="285825" y="736375"/>
            <a:ext cx="1584176" cy="1512788"/>
          </a:xfrm>
          <a:prstGeom prst="ellipse">
            <a:avLst/>
          </a:prstGeom>
          <a:solidFill>
            <a:srgbClr val="99FF99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07063" y="1985248"/>
            <a:ext cx="1176337" cy="999333"/>
          </a:xfrm>
          <a:prstGeom prst="ellipse">
            <a:avLst/>
          </a:prstGeom>
          <a:solidFill>
            <a:srgbClr val="F2A4A7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06369" y="996297"/>
            <a:ext cx="1384848" cy="1171493"/>
          </a:xfrm>
          <a:prstGeom prst="ellipse">
            <a:avLst/>
          </a:prstGeom>
          <a:solidFill>
            <a:srgbClr val="A79FD5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88411" y="1248509"/>
            <a:ext cx="1296144" cy="1152128"/>
          </a:xfrm>
          <a:prstGeom prst="ellipse">
            <a:avLst/>
          </a:prstGeom>
          <a:solidFill>
            <a:srgbClr val="A6DDEA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44650" y="1513082"/>
            <a:ext cx="1224136" cy="1080120"/>
          </a:xfrm>
          <a:prstGeom prst="ellipse">
            <a:avLst/>
          </a:prstGeom>
          <a:solidFill>
            <a:srgbClr val="7DA0D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814434" y="5298623"/>
            <a:ext cx="776128" cy="634181"/>
          </a:xfrm>
          <a:prstGeom prst="ellipse">
            <a:avLst/>
          </a:prstGeom>
          <a:solidFill>
            <a:srgbClr val="92D05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4,9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0150" y="2954881"/>
            <a:ext cx="1051505" cy="90352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74" name="Прямоугольник 12"/>
          <p:cNvSpPr>
            <a:spLocks noChangeArrowheads="1"/>
          </p:cNvSpPr>
          <p:nvPr/>
        </p:nvSpPr>
        <p:spPr bwMode="auto">
          <a:xfrm>
            <a:off x="665163" y="1444625"/>
            <a:ext cx="105251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1 423,4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62,3 %</a:t>
            </a:r>
          </a:p>
        </p:txBody>
      </p:sp>
      <p:sp>
        <p:nvSpPr>
          <p:cNvPr id="31775" name="Прямоугольник 14"/>
          <p:cNvSpPr>
            <a:spLocks noChangeArrowheads="1"/>
          </p:cNvSpPr>
          <p:nvPr/>
        </p:nvSpPr>
        <p:spPr bwMode="auto">
          <a:xfrm>
            <a:off x="7571939" y="5113345"/>
            <a:ext cx="1551782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Обеспечение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общественного порядка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 и безопасности населения города</a:t>
            </a:r>
          </a:p>
        </p:txBody>
      </p:sp>
      <p:sp>
        <p:nvSpPr>
          <p:cNvPr id="31776" name="Прямоугольник 15"/>
          <p:cNvSpPr>
            <a:spLocks noChangeArrowheads="1"/>
          </p:cNvSpPr>
          <p:nvPr/>
        </p:nvSpPr>
        <p:spPr bwMode="auto">
          <a:xfrm>
            <a:off x="2893808" y="930276"/>
            <a:ext cx="240665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Муниципальное управлени</a:t>
            </a:r>
            <a:r>
              <a:rPr lang="ru-RU" altLang="ru-RU" sz="105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1777" name="Прямоугольник 16"/>
          <p:cNvSpPr>
            <a:spLocks noChangeArrowheads="1"/>
          </p:cNvSpPr>
          <p:nvPr/>
        </p:nvSpPr>
        <p:spPr bwMode="auto">
          <a:xfrm>
            <a:off x="4370106" y="1057276"/>
            <a:ext cx="26638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Развитие культуры и молодежной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политики, сохранение культурного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наследия города</a:t>
            </a:r>
          </a:p>
        </p:txBody>
      </p:sp>
      <p:sp>
        <p:nvSpPr>
          <p:cNvPr id="31778" name="Прямоугольник 17"/>
          <p:cNvSpPr>
            <a:spLocks noChangeArrowheads="1"/>
          </p:cNvSpPr>
          <p:nvPr/>
        </p:nvSpPr>
        <p:spPr bwMode="auto">
          <a:xfrm>
            <a:off x="5808984" y="1444045"/>
            <a:ext cx="3363913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физической культуры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 и спорта</a:t>
            </a:r>
          </a:p>
        </p:txBody>
      </p:sp>
      <p:sp>
        <p:nvSpPr>
          <p:cNvPr id="31779" name="Прямоугольник 18"/>
          <p:cNvSpPr>
            <a:spLocks noChangeArrowheads="1"/>
          </p:cNvSpPr>
          <p:nvPr/>
        </p:nvSpPr>
        <p:spPr bwMode="auto">
          <a:xfrm>
            <a:off x="6883400" y="1906645"/>
            <a:ext cx="2043113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31780" name="Прямоугольник 19"/>
          <p:cNvSpPr>
            <a:spLocks noChangeArrowheads="1"/>
          </p:cNvSpPr>
          <p:nvPr/>
        </p:nvSpPr>
        <p:spPr bwMode="auto">
          <a:xfrm>
            <a:off x="7307263" y="3588281"/>
            <a:ext cx="18732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Обеспечение комфортной среды проживания населения города</a:t>
            </a:r>
          </a:p>
        </p:txBody>
      </p:sp>
      <p:sp>
        <p:nvSpPr>
          <p:cNvPr id="31782" name="Прямоугольник 22"/>
          <p:cNvSpPr>
            <a:spLocks noChangeArrowheads="1"/>
          </p:cNvSpPr>
          <p:nvPr/>
        </p:nvSpPr>
        <p:spPr bwMode="auto">
          <a:xfrm>
            <a:off x="1524000" y="671513"/>
            <a:ext cx="27527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образования</a:t>
            </a:r>
          </a:p>
        </p:txBody>
      </p:sp>
      <p:sp>
        <p:nvSpPr>
          <p:cNvPr id="31783" name="Прямоугольник 23"/>
          <p:cNvSpPr>
            <a:spLocks noChangeArrowheads="1"/>
          </p:cNvSpPr>
          <p:nvPr/>
        </p:nvSpPr>
        <p:spPr bwMode="auto">
          <a:xfrm>
            <a:off x="1946275" y="1593850"/>
            <a:ext cx="1144588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227,9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10,0%</a:t>
            </a:r>
          </a:p>
        </p:txBody>
      </p:sp>
      <p:sp>
        <p:nvSpPr>
          <p:cNvPr id="31784" name="Прямоугольник 25"/>
          <p:cNvSpPr>
            <a:spLocks noChangeArrowheads="1"/>
          </p:cNvSpPr>
          <p:nvPr/>
        </p:nvSpPr>
        <p:spPr bwMode="auto">
          <a:xfrm>
            <a:off x="4708652" y="2040794"/>
            <a:ext cx="9366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128,8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5,6%</a:t>
            </a:r>
          </a:p>
        </p:txBody>
      </p:sp>
      <p:sp>
        <p:nvSpPr>
          <p:cNvPr id="31785" name="Прямоугольник 26"/>
          <p:cNvSpPr>
            <a:spLocks noChangeArrowheads="1"/>
          </p:cNvSpPr>
          <p:nvPr/>
        </p:nvSpPr>
        <p:spPr bwMode="auto">
          <a:xfrm>
            <a:off x="3567113" y="1874838"/>
            <a:ext cx="738187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+mn-lt"/>
                <a:cs typeface="Times New Roman" pitchFamily="18" charset="0"/>
              </a:rPr>
              <a:t>182,9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+mn-lt"/>
                <a:cs typeface="Times New Roman" pitchFamily="18" charset="0"/>
              </a:rPr>
              <a:t>  8,0%</a:t>
            </a:r>
          </a:p>
        </p:txBody>
      </p:sp>
      <p:sp>
        <p:nvSpPr>
          <p:cNvPr id="31786" name="Прямоугольник 27"/>
          <p:cNvSpPr>
            <a:spLocks noChangeArrowheads="1"/>
          </p:cNvSpPr>
          <p:nvPr/>
        </p:nvSpPr>
        <p:spPr bwMode="auto">
          <a:xfrm>
            <a:off x="5676900" y="2496464"/>
            <a:ext cx="12065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118,6</a:t>
            </a:r>
            <a:endParaRPr lang="ru-RU" altLang="ru-RU" sz="11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>
                <a:latin typeface="+mn-lt"/>
                <a:cs typeface="Times New Roman" pitchFamily="18" charset="0"/>
              </a:rPr>
              <a:t>      5,2 %</a:t>
            </a:r>
          </a:p>
        </p:txBody>
      </p:sp>
      <p:pic>
        <p:nvPicPr>
          <p:cNvPr id="3588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50" y="5312879"/>
            <a:ext cx="3667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983038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0" name="TextBox 40"/>
          <p:cNvSpPr txBox="1">
            <a:spLocks noChangeArrowheads="1"/>
          </p:cNvSpPr>
          <p:nvPr/>
        </p:nvSpPr>
        <p:spPr bwMode="auto">
          <a:xfrm>
            <a:off x="3055938" y="3668713"/>
            <a:ext cx="3495675" cy="10763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39639D"/>
                </a:solidFill>
                <a:latin typeface="+mn-lt"/>
                <a:cs typeface="Times New Roman" pitchFamily="18" charset="0"/>
              </a:rPr>
              <a:t>Расходы бюджета на реализацию муниципальных программ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39639D"/>
                </a:solidFill>
                <a:latin typeface="+mn-lt"/>
                <a:cs typeface="Times New Roman" pitchFamily="18" charset="0"/>
              </a:rPr>
              <a:t>в 2019 году  составили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2 285,7 млн. рублей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dirty="0" smtClean="0">
              <a:latin typeface="Arial" charset="0"/>
            </a:endParaRPr>
          </a:p>
        </p:txBody>
      </p:sp>
      <p:sp>
        <p:nvSpPr>
          <p:cNvPr id="35885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м7н. рублей</a:t>
            </a:r>
          </a:p>
        </p:txBody>
      </p:sp>
      <p:sp>
        <p:nvSpPr>
          <p:cNvPr id="38" name="Овал 37"/>
          <p:cNvSpPr/>
          <p:nvPr/>
        </p:nvSpPr>
        <p:spPr>
          <a:xfrm>
            <a:off x="4427538" y="5674184"/>
            <a:ext cx="806210" cy="58215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9,7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0,4%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795" name="Прямоугольник 20"/>
          <p:cNvSpPr>
            <a:spLocks noChangeArrowheads="1"/>
          </p:cNvSpPr>
          <p:nvPr/>
        </p:nvSpPr>
        <p:spPr bwMode="auto">
          <a:xfrm>
            <a:off x="3681050" y="6298413"/>
            <a:ext cx="1990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Капитальный ремонт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многоквартирных домов</a:t>
            </a:r>
          </a:p>
        </p:txBody>
      </p:sp>
      <p:sp>
        <p:nvSpPr>
          <p:cNvPr id="42" name="Овал 41"/>
          <p:cNvSpPr/>
          <p:nvPr/>
        </p:nvSpPr>
        <p:spPr>
          <a:xfrm>
            <a:off x="5268537" y="5703994"/>
            <a:ext cx="816726" cy="576064"/>
          </a:xfrm>
          <a:prstGeom prst="ellipse">
            <a:avLst/>
          </a:prstGeom>
          <a:solidFill>
            <a:srgbClr val="F89AE6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14,4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0,6%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799" name="Прямоугольник 20"/>
          <p:cNvSpPr>
            <a:spLocks noChangeArrowheads="1"/>
          </p:cNvSpPr>
          <p:nvPr/>
        </p:nvSpPr>
        <p:spPr bwMode="auto">
          <a:xfrm>
            <a:off x="1219201" y="5463447"/>
            <a:ext cx="1652587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Управление муниципальными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финансами</a:t>
            </a:r>
          </a:p>
        </p:txBody>
      </p:sp>
      <p:sp>
        <p:nvSpPr>
          <p:cNvPr id="45" name="Овал 44"/>
          <p:cNvSpPr/>
          <p:nvPr/>
        </p:nvSpPr>
        <p:spPr>
          <a:xfrm>
            <a:off x="2342342" y="4825313"/>
            <a:ext cx="738995" cy="576063"/>
          </a:xfrm>
          <a:prstGeom prst="ellipse">
            <a:avLst/>
          </a:prstGeom>
          <a:solidFill>
            <a:srgbClr val="00B05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4,5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86272">
            <a:off x="5350883" y="5316095"/>
            <a:ext cx="652034" cy="3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2137235" y="4307754"/>
            <a:ext cx="672436" cy="506267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4,0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01" name="Picture 71" descr="C:\Documents and Settings\podtyagina-on\Мои документы\Мои рисунки\thCAW57S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4" y="5205480"/>
            <a:ext cx="4238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2" name="Picture 73" descr="C:\Documents and Settings\podtyagina-on\Мои документы\Мои рисунки\thCAWUB76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363663"/>
            <a:ext cx="593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3" name="Picture 75" descr="C:\Documents and Settings\podtyagina-on\Мои документы\Мои рисунки\thCA1S5PA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94" y="2159852"/>
            <a:ext cx="654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4" name="Picture 76" descr="C:\Documents and Settings\podtyagina-on\Мои документы\Мои рисунки\thCAHIB2X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25500"/>
            <a:ext cx="7905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5" name="Picture 6" descr="АпатитыГО_герб цве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38238"/>
            <a:ext cx="360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43"/>
          <p:cNvSpPr/>
          <p:nvPr/>
        </p:nvSpPr>
        <p:spPr>
          <a:xfrm>
            <a:off x="6796998" y="5293584"/>
            <a:ext cx="837972" cy="670413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20,5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0,9%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0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247547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0" name="Прямоугольник 20"/>
          <p:cNvSpPr>
            <a:spLocks noChangeArrowheads="1"/>
          </p:cNvSpPr>
          <p:nvPr/>
        </p:nvSpPr>
        <p:spPr bwMode="auto">
          <a:xfrm>
            <a:off x="6707545" y="5990438"/>
            <a:ext cx="172878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Социальная поддержка граждан и социально-ориентированных организаций</a:t>
            </a:r>
          </a:p>
        </p:txBody>
      </p:sp>
      <p:sp>
        <p:nvSpPr>
          <p:cNvPr id="51" name="Овал 50"/>
          <p:cNvSpPr/>
          <p:nvPr/>
        </p:nvSpPr>
        <p:spPr>
          <a:xfrm>
            <a:off x="6091206" y="5613401"/>
            <a:ext cx="776695" cy="6429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15,8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0,7%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84769" y="3790722"/>
            <a:ext cx="673764" cy="50664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0,8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827" name="Прямоугольник 14"/>
          <p:cNvSpPr>
            <a:spLocks noChangeArrowheads="1"/>
          </p:cNvSpPr>
          <p:nvPr/>
        </p:nvSpPr>
        <p:spPr bwMode="auto">
          <a:xfrm>
            <a:off x="311027" y="3850599"/>
            <a:ext cx="1954212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Развитие экономического потенциала</a:t>
            </a:r>
          </a:p>
        </p:txBody>
      </p:sp>
      <p:pic>
        <p:nvPicPr>
          <p:cNvPr id="35918" name="Picture 81" descr="http://pics.bis077.ru.s3.amazonaws.com/ImagesContent/news/news_12_12_13_4_b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90" y="5068405"/>
            <a:ext cx="5318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9" name="Picture 85" descr="http://cs627321.vk.me/v627321402/1a802/W3UToSnjf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295775"/>
            <a:ext cx="3683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28"/>
          <p:cNvSpPr>
            <a:spLocks noChangeArrowheads="1"/>
          </p:cNvSpPr>
          <p:nvPr/>
        </p:nvSpPr>
        <p:spPr bwMode="auto">
          <a:xfrm>
            <a:off x="6354481" y="3148131"/>
            <a:ext cx="7905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56,4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2,5%</a:t>
            </a:r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7037388" y="2336800"/>
            <a:ext cx="2152650" cy="1062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</a:t>
            </a:r>
          </a:p>
        </p:txBody>
      </p:sp>
      <p:sp>
        <p:nvSpPr>
          <p:cNvPr id="54" name="Овал 53"/>
          <p:cNvSpPr/>
          <p:nvPr/>
        </p:nvSpPr>
        <p:spPr>
          <a:xfrm>
            <a:off x="6524984" y="3819964"/>
            <a:ext cx="915987" cy="817915"/>
          </a:xfrm>
          <a:prstGeom prst="ellipse">
            <a:avLst/>
          </a:prstGeom>
          <a:solidFill>
            <a:srgbClr val="FFC00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87" name="Прямоугольник 28"/>
          <p:cNvSpPr>
            <a:spLocks noChangeArrowheads="1"/>
          </p:cNvSpPr>
          <p:nvPr/>
        </p:nvSpPr>
        <p:spPr bwMode="auto">
          <a:xfrm>
            <a:off x="6586896" y="3960489"/>
            <a:ext cx="792162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42,6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i="1" dirty="0" smtClean="0">
                <a:latin typeface="+mn-lt"/>
                <a:cs typeface="Times New Roman" pitchFamily="18" charset="0"/>
              </a:rPr>
              <a:t>1,9</a:t>
            </a:r>
            <a:r>
              <a:rPr lang="ru-RU" altLang="ru-RU" sz="1200" b="1" dirty="0" smtClean="0">
                <a:latin typeface="+mn-lt"/>
                <a:cs typeface="Times New Roman" pitchFamily="18" charset="0"/>
              </a:rPr>
              <a:t>%</a:t>
            </a:r>
          </a:p>
        </p:txBody>
      </p:sp>
      <p:sp>
        <p:nvSpPr>
          <p:cNvPr id="57" name="Прямоугольник 20"/>
          <p:cNvSpPr>
            <a:spLocks noChangeArrowheads="1"/>
          </p:cNvSpPr>
          <p:nvPr/>
        </p:nvSpPr>
        <p:spPr bwMode="auto">
          <a:xfrm>
            <a:off x="5361622" y="6264315"/>
            <a:ext cx="133515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Информационное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общество</a:t>
            </a:r>
          </a:p>
        </p:txBody>
      </p:sp>
      <p:sp>
        <p:nvSpPr>
          <p:cNvPr id="58" name="Овал 57"/>
          <p:cNvSpPr/>
          <p:nvPr/>
        </p:nvSpPr>
        <p:spPr>
          <a:xfrm>
            <a:off x="3590563" y="5548590"/>
            <a:ext cx="821100" cy="556942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6,7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0,3%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20"/>
          <p:cNvSpPr>
            <a:spLocks noChangeArrowheads="1"/>
          </p:cNvSpPr>
          <p:nvPr/>
        </p:nvSpPr>
        <p:spPr bwMode="auto">
          <a:xfrm>
            <a:off x="7447321" y="4159238"/>
            <a:ext cx="173319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Формирование </a:t>
            </a:r>
            <a:r>
              <a:rPr lang="ru-RU" altLang="ru-RU" sz="800" b="1" dirty="0">
                <a:latin typeface="+mn-lt"/>
                <a:cs typeface="Times New Roman" pitchFamily="18" charset="0"/>
              </a:rPr>
              <a:t>современной </a:t>
            </a:r>
            <a:endParaRPr lang="ru-RU" altLang="ru-RU" sz="8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городской </a:t>
            </a:r>
            <a:r>
              <a:rPr lang="ru-RU" altLang="ru-RU" sz="800" b="1" dirty="0">
                <a:latin typeface="+mn-lt"/>
                <a:cs typeface="Times New Roman" pitchFamily="18" charset="0"/>
              </a:rPr>
              <a:t>среды на территории муниципального образования город Апатиты с подведомственной территорией Мурманской области</a:t>
            </a:r>
            <a:r>
              <a:rPr lang="ru-RU" altLang="ru-RU" sz="800" b="1" dirty="0" smtClean="0">
                <a:latin typeface="+mn-lt"/>
                <a:cs typeface="Times New Roman" pitchFamily="18" charset="0"/>
              </a:rPr>
              <a:t>"</a:t>
            </a:r>
          </a:p>
        </p:txBody>
      </p:sp>
      <p:sp>
        <p:nvSpPr>
          <p:cNvPr id="61" name="Прямоугольник 20"/>
          <p:cNvSpPr>
            <a:spLocks noChangeArrowheads="1"/>
          </p:cNvSpPr>
          <p:nvPr/>
        </p:nvSpPr>
        <p:spPr bwMode="auto">
          <a:xfrm>
            <a:off x="535788" y="4292010"/>
            <a:ext cx="16541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Охрана окружающей среды</a:t>
            </a:r>
          </a:p>
        </p:txBody>
      </p:sp>
      <p:sp>
        <p:nvSpPr>
          <p:cNvPr id="62" name="Прямоугольник 20"/>
          <p:cNvSpPr>
            <a:spLocks noChangeArrowheads="1"/>
          </p:cNvSpPr>
          <p:nvPr/>
        </p:nvSpPr>
        <p:spPr bwMode="auto">
          <a:xfrm>
            <a:off x="487724" y="3335338"/>
            <a:ext cx="16541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err="1" smtClean="0">
                <a:latin typeface="+mn-lt"/>
                <a:cs typeface="Times New Roman" pitchFamily="18" charset="0"/>
              </a:rPr>
              <a:t>Энергоэффективность</a:t>
            </a: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и развитие энергетики</a:t>
            </a:r>
          </a:p>
        </p:txBody>
      </p:sp>
      <p:sp>
        <p:nvSpPr>
          <p:cNvPr id="63" name="Прямоугольник 20"/>
          <p:cNvSpPr>
            <a:spLocks noChangeArrowheads="1"/>
          </p:cNvSpPr>
          <p:nvPr/>
        </p:nvSpPr>
        <p:spPr bwMode="auto">
          <a:xfrm>
            <a:off x="2229644" y="6053938"/>
            <a:ext cx="1652588" cy="785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Обеспечение доступным и комфортным жильем и коммунальными услугами населения города </a:t>
            </a:r>
            <a:endParaRPr lang="ru-RU" altLang="ru-RU" sz="900" b="1" dirty="0">
              <a:latin typeface="+mn-lt"/>
              <a:cs typeface="Times New Roman" pitchFamily="18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337705" y="2466975"/>
            <a:ext cx="1954212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Противодействие терроризму и профилактика экстремизма в области межэтнических и </a:t>
            </a:r>
            <a:r>
              <a:rPr lang="ru-RU" altLang="ru-RU" sz="800" b="1" dirty="0" err="1" smtClean="0">
                <a:latin typeface="+mn-lt"/>
                <a:cs typeface="Times New Roman" pitchFamily="18" charset="0"/>
              </a:rPr>
              <a:t>межконфессиальных</a:t>
            </a:r>
            <a:r>
              <a:rPr lang="ru-RU" altLang="ru-RU" sz="800" b="1" dirty="0" smtClean="0">
                <a:latin typeface="+mn-lt"/>
                <a:cs typeface="Times New Roman" pitchFamily="18" charset="0"/>
              </a:rPr>
              <a:t> отношений на территории муниципального образования город Апатиты</a:t>
            </a:r>
          </a:p>
        </p:txBody>
      </p:sp>
      <p:sp>
        <p:nvSpPr>
          <p:cNvPr id="65" name="Овал 64"/>
          <p:cNvSpPr/>
          <p:nvPr/>
        </p:nvSpPr>
        <p:spPr>
          <a:xfrm>
            <a:off x="2188375" y="2867819"/>
            <a:ext cx="659600" cy="3624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0,1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0%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35937" name="Picture 91" descr="http://pue8.ru/images/4/8/8/%D0%AD%D0%BA%D0%BE%D0%BD%D0%BE%D0%BC%D0%B8%D1%8F_%D0%BD%D0%B0_%D1%8D%D0%BB%D0%B5%D0%BA%D1%82%D1%80%D0%B8%D1%87%D0%B5%D1%81%D1%82%D0%B2%D0%B5_%D0%B0%D0%BA%D1%82%D1%83%D0%B0%D0%BB%D1%8C%D0%BD%D1%8B%D0%B9_%D0%B2%D0%BE%D0%BF%D1%80%D0%BE%D1%81_%D0%B8_%D0%BC%D0%B5%D1%82%D0%BE%D0%B4%D1%8B_%D0%B5%D0%B3%D0%BE_%D1%80%D0%B5%D1%88%D0%B5%D0%BD%D0%B8%D1%8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3340439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8" name="Picture 93" descr="http://megamakler.com.ua/storages/articles/%D0%B4%D0%BE%D1%81%D1%82%D1%83%D0%BF%D0%BD%D0%BE%D0%B5%20%D0%B6%D0%B8%D0%BB%D1%8C%D0%B5%20%D0%B2%20%D1%83%D0%BA%D1%80%D0%B0%D0%B8%D0%BD%D0%B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56" y="5237228"/>
            <a:ext cx="4651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9" name="Picture 95" descr="http://zemprivat.com.ua/wp-content/uploads/2012/11/privatizacija-zeml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69" y="3148131"/>
            <a:ext cx="7000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0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59" y="3872444"/>
            <a:ext cx="454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1" name="Picture 99" descr="http://www.ca-portal.ru/uploads/artimage/50c508f213e360bc9040ac29538fc0ed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886075"/>
            <a:ext cx="385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2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01" y="1699419"/>
            <a:ext cx="669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Прямоугольник 14"/>
          <p:cNvSpPr>
            <a:spLocks noChangeArrowheads="1"/>
          </p:cNvSpPr>
          <p:nvPr/>
        </p:nvSpPr>
        <p:spPr bwMode="auto">
          <a:xfrm>
            <a:off x="563962" y="4908616"/>
            <a:ext cx="1954213" cy="50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Создание условий для развития жилищно-коммунального хозяйства</a:t>
            </a:r>
          </a:p>
        </p:txBody>
      </p:sp>
      <p:sp>
        <p:nvSpPr>
          <p:cNvPr id="70" name="Овал 69"/>
          <p:cNvSpPr/>
          <p:nvPr/>
        </p:nvSpPr>
        <p:spPr>
          <a:xfrm>
            <a:off x="2084768" y="3313790"/>
            <a:ext cx="663460" cy="42159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47" name="Picture 104" descr="http://www.pugachjov.ru/wp-content/uploads/zhkh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7" y="4774472"/>
            <a:ext cx="4984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http://starosubhangul.burzyan.ru/wp-content/uploads/2017/09/img-1-768x51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26" y="4636292"/>
            <a:ext cx="490538" cy="2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188" y="754063"/>
            <a:ext cx="8229600" cy="41910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«Развитие образования»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186407"/>
              </p:ext>
            </p:extLst>
          </p:nvPr>
        </p:nvGraphicFramePr>
        <p:xfrm>
          <a:off x="468313" y="2205038"/>
          <a:ext cx="8280400" cy="161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8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18" marB="45718"/>
                </a:tc>
              </a:tr>
              <a:tr h="3708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«Развитие образования»</a:t>
                      </a:r>
                      <a:endParaRPr lang="ru-RU" sz="9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1 296 791,27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1 439 991,29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1 480 335,53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26642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Подпрограмма № 1 «Развитие современной системы образования»</a:t>
                      </a:r>
                      <a:endParaRPr lang="ru-RU" sz="9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47 288,32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45 729,96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20 044,81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60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Ведомственная целевая программа «Развитие дошкольного, общего и дополнительного образования детей» на 2017-2019 годы</a:t>
                      </a:r>
                    </a:p>
                    <a:p>
                      <a:endParaRPr lang="ru-RU" sz="9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1 249 502,95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1 394</a:t>
                      </a:r>
                      <a:r>
                        <a:rPr lang="ru-RU" sz="1100" baseline="0" dirty="0" smtClean="0"/>
                        <a:t> 261,33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1 460 290,72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388170" y="1251744"/>
            <a:ext cx="114650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1 357 506,76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2915816" y="1232193"/>
            <a:ext cx="121345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2 687 324,23</a:t>
            </a: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695188" y="121949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646988" y="1271588"/>
            <a:ext cx="1317500" cy="87471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4 217 118,09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436391" y="15398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140200" y="1528763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288213" y="1549400"/>
            <a:ext cx="360362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3933825"/>
          <a:ext cx="8280400" cy="202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321"/>
                <a:gridCol w="936104"/>
                <a:gridCol w="792088"/>
                <a:gridCol w="648072"/>
                <a:gridCol w="683815"/>
              </a:tblGrid>
              <a:tr h="3705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84" marB="45684"/>
                </a:tc>
              </a:tr>
              <a:tr h="277013">
                <a:tc gridSpan="5"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доступности и качества образования и обеспечение его соответствия запросам населения</a:t>
                      </a:r>
                      <a:endParaRPr lang="ru-RU" sz="1000" dirty="0"/>
                    </a:p>
                  </a:txBody>
                  <a:tcPr marT="45684" marB="456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7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детей в возрасте 3-7 лет, получающих дошкольную образовательную услугу к численности детей в возрасте 3-7 лет, скорректированной на численность детей в возрасте 5-7 лет, обучающихся в школе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684" marB="45684"/>
                </a:tc>
              </a:tr>
              <a:tr h="3705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обучающихся в общеобразовательных организациях в возрасте 7-17 лет, к общей численности детей в возрасте 7-17 лет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90,3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90,3</a:t>
                      </a:r>
                    </a:p>
                  </a:txBody>
                  <a:tcPr marT="45684" marB="45684"/>
                </a:tc>
              </a:tr>
              <a:tr h="50297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обучающихся 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80,5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81,5</a:t>
                      </a:r>
                    </a:p>
                  </a:txBody>
                  <a:tcPr marT="45684" marB="45684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9912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36950" name="Picture 76" descr="C:\Documents and Settings\podtyagina-on\Мои документы\Мои рисунки\thCAHIB2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3025"/>
            <a:ext cx="1136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280151" y="1254125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900" dirty="0" smtClean="0"/>
              <a:t>172 287,10</a:t>
            </a:r>
            <a:endParaRPr lang="ru-RU" sz="9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7" name="Плюс 16"/>
          <p:cNvSpPr/>
          <p:nvPr/>
        </p:nvSpPr>
        <p:spPr>
          <a:xfrm>
            <a:off x="5703888" y="1517650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565150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«Социальная поддержка граждан и социально-ориентированных организаций»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513081"/>
              </p:ext>
            </p:extLst>
          </p:nvPr>
        </p:nvGraphicFramePr>
        <p:xfrm>
          <a:off x="457200" y="2420938"/>
          <a:ext cx="8280400" cy="157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5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80" marB="45680"/>
                </a:tc>
              </a:tr>
              <a:tr h="36567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«Социальная поддержка граждан и социально-ориентированных организаций»</a:t>
                      </a:r>
                      <a:endParaRPr lang="ru-RU" sz="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14 105,5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16 253,4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15 762,2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80" marB="45680"/>
                </a:tc>
              </a:tr>
              <a:tr h="3705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«Социальная поддержка отдельных категорий граждан»</a:t>
                      </a:r>
                      <a:endParaRPr lang="ru-RU" sz="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13 757,5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15 913,4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15 262,2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80" marB="45680"/>
                </a:tc>
              </a:tr>
              <a:tr h="47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№2 «Социальная поддержка социально-ориентированных организаций»</a:t>
                      </a:r>
                      <a:endParaRPr lang="ru-RU" sz="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348,0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340,0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80" marB="4568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979712" y="1349293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23 375,9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863360" y="1356571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22 745,2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40613" y="134937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46 121,1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132138" y="1538288"/>
            <a:ext cx="503237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932363" y="1568450"/>
            <a:ext cx="576262" cy="4397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96100" y="1571625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7086"/>
              </p:ext>
            </p:extLst>
          </p:nvPr>
        </p:nvGraphicFramePr>
        <p:xfrm>
          <a:off x="487363" y="4076700"/>
          <a:ext cx="8280400" cy="139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321"/>
                <a:gridCol w="936104"/>
                <a:gridCol w="792088"/>
                <a:gridCol w="648072"/>
                <a:gridCol w="683815"/>
              </a:tblGrid>
              <a:tr h="3707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13" marB="45713"/>
                </a:tc>
              </a:tr>
              <a:tr h="277193">
                <a:tc gridSpan="5"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усиление адресной направленности мер социальной поддержки населению</a:t>
                      </a:r>
                      <a:endParaRPr lang="ru-RU" sz="10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45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граждан, которым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оказана социальная поддержка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1168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1488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423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713" marB="45713"/>
                </a:tc>
              </a:tr>
              <a:tr h="3816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лиц, на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которых распространяются меры социальной поддержки социально ориентированных некоммерческих организаций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чел.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1346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474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474</a:t>
                      </a: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2251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3796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1125"/>
            <a:ext cx="946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771357" y="1381125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1000" dirty="0" smtClean="0"/>
              <a:t>0</a:t>
            </a:r>
            <a:endParaRPr lang="ru-RU" sz="10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5138" y="565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«Развитие физической культуры и спорта»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148994"/>
              </p:ext>
            </p:extLst>
          </p:nvPr>
        </p:nvGraphicFramePr>
        <p:xfrm>
          <a:off x="487363" y="2133600"/>
          <a:ext cx="8280400" cy="183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6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95" marB="45695"/>
                </a:tc>
              </a:tr>
              <a:tr h="37063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«Развитие физической культуры и спорта»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163 132,5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152 058,6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128 848,1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36571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«Формирование здорового образа жизни населения города и развитие спорта»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365,0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365,0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365,0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365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№2 «Развитие спортивной инфраструктуры»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62 058,1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35 661,7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210,0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365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Ведомственная целевая программа «Обеспечение развития физической культуры и спорта в городе Апатиты через эффективное выполнение муниципальных функций»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100 709,4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116 031,9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128 273,1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051719" y="1111124"/>
            <a:ext cx="1151855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428 790,8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851920" y="1111124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15 248,4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652120" y="1135927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51725" y="1144588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444 039,2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203575" y="1466850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932363" y="1436688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04025" y="1395413"/>
            <a:ext cx="360363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87363" y="3933825"/>
          <a:ext cx="8280400" cy="19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03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60" marB="45660"/>
                </a:tc>
              </a:tr>
              <a:tr h="365640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условий для максимальной вовлеченности населения города Апатиты в систематические занятия физической культурой и спортом</a:t>
                      </a:r>
                      <a:endParaRPr lang="ru-RU" sz="900" dirty="0"/>
                    </a:p>
                  </a:txBody>
                  <a:tcPr marT="45660" marB="456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населения, систематически занимающегося физической культурой и спортом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660" marB="45660"/>
                </a:tc>
              </a:tr>
              <a:tr h="3812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спортсооружений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на 10 тыс. населения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13,2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13,4</a:t>
                      </a:r>
                    </a:p>
                  </a:txBody>
                  <a:tcPr marT="45660" marB="45660"/>
                </a:tc>
              </a:tr>
              <a:tr h="45708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Спортивное мастерство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присвоенных массовых спорт. разрядов</a:t>
                      </a:r>
                      <a:endParaRPr lang="ru-RU" sz="8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603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618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633</a:t>
                      </a:r>
                    </a:p>
                  </a:txBody>
                  <a:tcPr marT="45660" marB="4566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2252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39003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69975"/>
            <a:ext cx="14128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«Развитие культуры и молодежной политики, сохранение культурного наследия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411015"/>
              </p:ext>
            </p:extLst>
          </p:nvPr>
        </p:nvGraphicFramePr>
        <p:xfrm>
          <a:off x="539750" y="2852738"/>
          <a:ext cx="8280400" cy="173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7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169 454,0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197 328,5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182 923,4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25905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«Культура»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15 281,8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27 225,8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575,4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36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Подпрограмма №2  «Вовлечение молодежи в социальную практику»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2 551,0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3 053,8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3 093,7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36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Ведомственная  целевая программа  «Услуги учреждений культуры и молодёжной политики»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151 621,2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167 048,9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179 254,3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051720" y="1682012"/>
            <a:ext cx="108012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500 633,5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823352" y="170550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49 049,2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652120" y="1682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23,2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51725" y="16827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549 705,9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214688" y="1949450"/>
            <a:ext cx="50323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935538" y="1943100"/>
            <a:ext cx="576262" cy="4397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75463" y="1982788"/>
            <a:ext cx="360362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39750" y="4652963"/>
          <a:ext cx="8280400" cy="110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11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59" marB="45759"/>
                </a:tc>
              </a:tr>
              <a:tr h="366076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условий для развития и реализации культурного и духовного потенциала каждой личности и вовлечение молодежи в социальную практику</a:t>
                      </a:r>
                      <a:endParaRPr lang="ru-RU" sz="900" dirty="0"/>
                    </a:p>
                  </a:txBody>
                  <a:tcPr marT="45759" marB="4575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76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населения города качеством оказания муниципальных услуг в сфере культуры и молодежной политики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759" marB="45759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3865" y="6021288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0015" name="Picture 73" descr="C:\Documents and Settings\podtyagina-on\Мои документы\Мои рисунки\thCAWUB7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82750"/>
            <a:ext cx="12969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«Обеспечение комфортной среды проживания населения 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409952"/>
              </p:ext>
            </p:extLst>
          </p:nvPr>
        </p:nvGraphicFramePr>
        <p:xfrm>
          <a:off x="465138" y="2205038"/>
          <a:ext cx="8280400" cy="173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06" marB="45706"/>
                </a:tc>
              </a:tr>
              <a:tr h="3707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«Обеспечение комфортной среды проживания населения  города»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r>
                        <a:rPr lang="ru-RU" sz="1100" baseline="0" dirty="0" smtClean="0"/>
                        <a:t> 494,2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56 113,0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42 594,5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  <a:tr h="2590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 1 «Организация сферы ритуальных услуг»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2 008,7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7 465,0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14 316,7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  <a:tr h="36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 2 «Наружное уличное освещение»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24 313,2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37 441,9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22 853,7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  <a:tr h="36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Подпрограмма № 3 «Внешнее благоустройство городских территорий»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7 172,3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11 206,1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5 424,1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828413" y="1245927"/>
            <a:ext cx="10783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127 169,7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91879" y="124830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5 032,0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20072" y="1248300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89452" y="127000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132  201,7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906713" y="1616075"/>
            <a:ext cx="50323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81525" y="1546225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72225" y="1528763"/>
            <a:ext cx="360363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704928"/>
              </p:ext>
            </p:extLst>
          </p:nvPr>
        </p:nvGraphicFramePr>
        <p:xfrm>
          <a:off x="473075" y="4005263"/>
          <a:ext cx="8280400" cy="25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06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95" marB="45695"/>
                </a:tc>
              </a:tr>
              <a:tr h="27707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комфортной городской среды и улучшение качества предоставления ритуальных услуг</a:t>
                      </a:r>
                      <a:endParaRPr lang="ru-RU" sz="900" dirty="0"/>
                    </a:p>
                  </a:txBody>
                  <a:tcPr marT="45695" marB="456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87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приведенных в надлежащее состояние мест захоронений от общего количества, запланированных к приведению в эстетический вид захоронений (нарастающим итогом)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68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95" marB="45695"/>
                </a:tc>
              </a:tr>
              <a:tr h="50287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площади, подготовленной для размещения 3 очереди городского кладбища, от общей площади, выделенной под размещение 3 очереди городского кладбища (нарастающим итогом)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68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68</a:t>
                      </a:r>
                      <a:endParaRPr lang="ru-RU" sz="900" dirty="0" smtClean="0"/>
                    </a:p>
                  </a:txBody>
                  <a:tcPr marT="45695" marB="45695"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элементов сетей наружного уличного освещения, соответствующих нормативным показателям от общего количества элементов сетей наружного уличного освещения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55,4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69,9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74,5</a:t>
                      </a:r>
                    </a:p>
                  </a:txBody>
                  <a:tcPr marT="45695" marB="45695"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Доля выполненных мероприятий по обеспечению условий для развития благоприятных и безопасных условий для проживания и отдыха граждан от запланированных Программой на текущий год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%</a:t>
                      </a:r>
                      <a:endParaRPr lang="ru-RU" sz="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</a:p>
                  </a:txBody>
                  <a:tcPr marT="45695" marB="45695"/>
                </a:tc>
              </a:tr>
            </a:tbl>
          </a:graphicData>
        </a:graphic>
      </p:graphicFrame>
      <p:pic>
        <p:nvPicPr>
          <p:cNvPr id="4105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52513"/>
            <a:ext cx="13763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«Обеспечение доступным и комфортным жильем и коммунальными  услугами населения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479591"/>
              </p:ext>
            </p:extLst>
          </p:nvPr>
        </p:nvGraphicFramePr>
        <p:xfrm>
          <a:off x="450850" y="2636838"/>
          <a:ext cx="82804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«Обеспечение доступным и комфортным жильем и коммунальными  услугами населения города»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8 589,5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8 514,2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6 732,7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«Поддержка и  стимулирование жилищного строительства в городе Апатиты»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7 926,2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7 125,4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3 121,8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№2 «Обеспечение жильем  молодых семей города Апатиты»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1 388,8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610,9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907704" y="1636870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1 632,9 </a:t>
            </a:r>
          </a:p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</a:rPr>
              <a:t>тыс. руб.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21064" y="1631474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22 203,5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666960" y="1631474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51725" y="1630363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23 836,4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203575" y="1905000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003800" y="1873250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75463" y="1962150"/>
            <a:ext cx="360362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917364"/>
              </p:ext>
            </p:extLst>
          </p:nvPr>
        </p:nvGraphicFramePr>
        <p:xfrm>
          <a:off x="446088" y="4221163"/>
          <a:ext cx="8280400" cy="101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8" marB="45658"/>
                </a:tc>
              </a:tr>
              <a:tr h="276853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доступности жилья и качества жилищного  обеспечения населения города</a:t>
                      </a:r>
                      <a:endParaRPr lang="ru-RU" sz="900" dirty="0"/>
                    </a:p>
                  </a:txBody>
                  <a:tcPr marT="45658" marB="4565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35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семей отдельных категорий граждан (молодых семей, многодетных семей) города Апатиты, улучшивших жилищные условия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 marT="45658" marB="45658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5903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2058" name="Picture 93" descr="http://megamakler.com.ua/storages/articles/%D0%B4%D0%BE%D1%81%D1%82%D1%83%D0%BF%D0%BD%D0%BE%D0%B5%20%D0%B6%D0%B8%D0%BB%D1%8C%D0%B5%20%D0%B2%20%D1%83%D0%BA%D1%80%D0%B0%D0%B8%D0%BD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484313"/>
            <a:ext cx="1317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490538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«Обеспечение общественного порядка и безопасности населения 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158255"/>
              </p:ext>
            </p:extLst>
          </p:nvPr>
        </p:nvGraphicFramePr>
        <p:xfrm>
          <a:off x="395288" y="1773238"/>
          <a:ext cx="8321675" cy="231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456"/>
                <a:gridCol w="868403"/>
                <a:gridCol w="723669"/>
                <a:gridCol w="723147"/>
              </a:tblGrid>
              <a:tr h="2437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</a:tr>
              <a:tr h="2590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«Обеспечение общественного порядка и безопасности населения  города»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17 882,7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18 385,0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20 838,7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2590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Подпрограмма № 1 «Профилактика безнадзорности и правонарушений несовершеннолетних»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386,6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331,4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350,0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Подпрограмма № 2 «Профилактика наркомании, алкоголизма и употребления табака в молодежной среде города Апатиты»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172,0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Подпрограмма № 3 «Обеспечение безопасности и защиты населения в области гражданской обороны и чрезвычайных ситуаций»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3 100,7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1 545,5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1 985,2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Аналитическая ведомственная целевая программа «Обеспечение деятельности Муниципального казенного учреждения «Служба гражданской защиты города Апатиты»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14 111,0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16 212,2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363,5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457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Подпрограмма №5 «О привлечении граждан и их объединений к участию в обеспечении охраны общественного порядка (о добровольных народных дружинах)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112,4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115,9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475656" y="84103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56 038,4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017200" y="841036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725576" y="841036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667625" y="798513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57 106,4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</a:t>
            </a:r>
            <a:r>
              <a:rPr lang="ru-RU" sz="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Плюс 9"/>
          <p:cNvSpPr/>
          <p:nvPr/>
        </p:nvSpPr>
        <p:spPr>
          <a:xfrm>
            <a:off x="2514600" y="1041400"/>
            <a:ext cx="503238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140200" y="104933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308850" y="1100138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395288" y="4149725"/>
          <a:ext cx="8296275" cy="259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112"/>
                <a:gridCol w="914974"/>
                <a:gridCol w="792168"/>
                <a:gridCol w="648137"/>
                <a:gridCol w="683884"/>
              </a:tblGrid>
              <a:tr h="4499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91449" marR="91449" marT="45722" marB="45722"/>
                </a:tc>
              </a:tr>
              <a:tr h="380884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безопасности жизнедеятельности населения на территории муниципального образования город Апатиты с подведомственной территорией Мурманской области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53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несовершеннолетних, состоящих на профилактических учётах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утвердительных ответов молодых людей в анонимных опросах на вопрос о наличии хотя бы однократного эпизода употребления наркотических веществ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34,5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34,5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34,0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совершенствования системы подготовки населения, при переводе гражданской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обороны с мирного на военное положение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освоения денежных средств выделенных на обеспечение деятельности Муниципального казенного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учреждения «Служба гражданской защиты города Апатиты» из городского бюджета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да-1, нет- 0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членов добровольной народной дружины в муниципальном образовании город Апатиты с подведомственной территорией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</a:tbl>
          </a:graphicData>
        </a:graphic>
      </p:graphicFrame>
      <p:pic>
        <p:nvPicPr>
          <p:cNvPr id="43118" name="Picture 71" descr="C:\Documents and Settings\podtyagina-on\Мои документы\Мои рисунки\thCAW57S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4550"/>
            <a:ext cx="1008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люс 14"/>
          <p:cNvSpPr/>
          <p:nvPr/>
        </p:nvSpPr>
        <p:spPr>
          <a:xfrm>
            <a:off x="5732463" y="1092200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00788" y="844550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1100" dirty="0" smtClean="0"/>
              <a:t>1 068,0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«Охрана окружающей среды» на 2018-2020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231281"/>
              </p:ext>
            </p:extLst>
          </p:nvPr>
        </p:nvGraphicFramePr>
        <p:xfrm>
          <a:off x="539750" y="2636838"/>
          <a:ext cx="8280400" cy="102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12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764" marB="45764"/>
                </a:tc>
              </a:tr>
              <a:tr h="3966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 программа «Охрана окружающей среды»</a:t>
                      </a:r>
                      <a:endParaRPr lang="ru-RU" sz="11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5 200,5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3 956,,1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3 381,4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</a:tr>
              <a:tr h="2592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Подпрограмма №1 «Обеспечение  экологической безопасности»</a:t>
                      </a:r>
                      <a:endParaRPr lang="ru-RU" sz="11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5 200,5</a:t>
                      </a:r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3 956,1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3 381,4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52710" y="1245343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12 538,0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164059" y="124830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8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753670" y="126387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8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740650" y="12636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12 538,0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660650" y="1544638"/>
            <a:ext cx="503238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181475" y="151288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380288" y="1555750"/>
            <a:ext cx="360362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34657"/>
              </p:ext>
            </p:extLst>
          </p:nvPr>
        </p:nvGraphicFramePr>
        <p:xfrm>
          <a:off x="473075" y="4076700"/>
          <a:ext cx="8347075" cy="15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94"/>
                <a:gridCol w="1296094"/>
                <a:gridCol w="792057"/>
                <a:gridCol w="648047"/>
                <a:gridCol w="750783"/>
              </a:tblGrid>
              <a:tr h="3705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  <a:endParaRPr lang="ru-RU" sz="1100" dirty="0"/>
                    </a:p>
                  </a:txBody>
                  <a:tcPr marL="91436" marR="91436" marT="45683" marB="45683"/>
                </a:tc>
              </a:tr>
              <a:tr h="27700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благоприятной окружающей среды для населения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683" marB="4568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6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реализованных мероприятий, направленных на охрану окружающей среды, от количества запланированных мероприятий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</a:tr>
              <a:tr h="54856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средств городского бюджета, направленных на реализацию мероприятий в области охраны окружающей среды, в общем объеме средств городского бюджета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0,0006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0,0006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0,0006</a:t>
                      </a:r>
                    </a:p>
                  </a:txBody>
                  <a:tcPr marL="91436" marR="91436" marT="45683" marB="4568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2252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4107" name="Picture 85" descr="http://cs627321.vk.me/v627321402/1a802/W3UToSnjf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90638"/>
            <a:ext cx="10080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люс 15"/>
          <p:cNvSpPr/>
          <p:nvPr/>
        </p:nvSpPr>
        <p:spPr>
          <a:xfrm>
            <a:off x="5761038" y="1543050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29363" y="1311275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1100" dirty="0" smtClean="0"/>
              <a:t>0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4525" y="4762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«Развитие транспортной системы»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767171"/>
              </p:ext>
            </p:extLst>
          </p:nvPr>
        </p:nvGraphicFramePr>
        <p:xfrm>
          <a:off x="487363" y="2139950"/>
          <a:ext cx="8280400" cy="1649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880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«Развитие транспортной системы»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115 137,1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147 324,3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118 592,2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25907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Подпрограмма № 1 «Развитие дорожного хозяйства»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99 141,8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114 536,5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102 235,7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65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Подпрограмма № 2 «Транспортное обслуживание населения»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1 570,1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12 744,6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12 956,8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65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 Подпрограмма № 3 «Безопасность дорожного движения и снижение дорожно-транспортного травматизма на территории  муниципального образования город Апатиты»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14 425,2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20 043,2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3 399,7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91680" y="1081510"/>
            <a:ext cx="118010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00" dirty="0" smtClean="0"/>
              <a:t>369 532,4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64005" y="1089317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/>
              <a:t>11 521,2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830" y="1081510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732588" y="1089025"/>
            <a:ext cx="1079500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381 053,6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1788" y="1325563"/>
            <a:ext cx="503237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29063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276975" y="1349375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87300"/>
              </p:ext>
            </p:extLst>
          </p:nvPr>
        </p:nvGraphicFramePr>
        <p:xfrm>
          <a:off x="479425" y="3778250"/>
          <a:ext cx="8280400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8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34" marB="45734"/>
                </a:tc>
              </a:tr>
              <a:tr h="36587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развития транспортной системы города Апатиты с повышением уровня ее безопасности, доступности и качества транспортного обслуживания населения по социально значимым муниципальным и сезонным маршрутам</a:t>
                      </a:r>
                      <a:endParaRPr lang="ru-RU" sz="900" dirty="0"/>
                    </a:p>
                  </a:txBody>
                  <a:tcPr marT="45734" marB="45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412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автомобильных дорог общего пользования местного значения соответствующих нормативным требованиям к транспортно-эксплуатационному состоянию/ Доля протяженности автомобильных дорог общего пользования местного значения соответствующих нормативным требованиям к транспортно-эксплуатационному состоянию от общей протяженности автомобильных дорог общего пользования местного значения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33,6/90,2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37,7/90,4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33,8/90,6</a:t>
                      </a:r>
                      <a:endParaRPr lang="ru-RU" sz="900" dirty="0"/>
                    </a:p>
                  </a:txBody>
                  <a:tcPr marT="45734" marB="45734"/>
                </a:tc>
              </a:tr>
              <a:tr h="38186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выполненных рейсов по социально значимым муниципальным маршрутам регулярных пассажирских перевозок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Рейсов в год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44640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44640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44640</a:t>
                      </a:r>
                    </a:p>
                  </a:txBody>
                  <a:tcPr marT="45734" marB="45734"/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выполненных рейсов по социально значимым сезонным маршрутам регулярных пассажирских перевозок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Рейсов в год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3024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3024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3024</a:t>
                      </a:r>
                    </a:p>
                  </a:txBody>
                  <a:tcPr marT="45734" marB="45734"/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ДТП на автомобильных дорогах общего пользования местного значения из-за неудовлетворительного состояния дорожных покрытий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ДТП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6403459"/>
            <a:ext cx="8280920" cy="385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5153" name="Picture 75" descr="C:\Documents and Settings\podtyagina-on\Мои документы\Мои рисунки\thCA1S5P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65225"/>
            <a:ext cx="1009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18487" cy="492125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Какие налоги уплачивают в бюджет жители города</a:t>
            </a:r>
            <a:r>
              <a:rPr lang="ru-RU" altLang="ru-RU" sz="1800" b="1" dirty="0" smtClean="0"/>
              <a:t>?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507412" cy="57594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764704"/>
            <a:ext cx="3528392" cy="26642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Налог </a:t>
            </a:r>
            <a:r>
              <a:rPr lang="ru-RU" sz="1200" b="1" dirty="0">
                <a:solidFill>
                  <a:schemeClr val="tx1"/>
                </a:solidFill>
              </a:rPr>
              <a:t>на доходы физических лиц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23 Налогового кодекса Российской Федерации)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b="1" dirty="0">
                <a:solidFill>
                  <a:schemeClr val="tx1"/>
                </a:solidFill>
              </a:rPr>
              <a:t>Основная ставка налога 13%</a:t>
            </a:r>
          </a:p>
          <a:p>
            <a:pPr algn="just">
              <a:defRPr/>
            </a:pPr>
            <a:r>
              <a:rPr lang="ru-RU" sz="900" b="1" dirty="0">
                <a:solidFill>
                  <a:schemeClr val="tx1"/>
                </a:solidFill>
              </a:rPr>
              <a:t>В отдельных случаях: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9% - в отношении доходов от долевого  участия в виде дивидендов;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30% - в отношении доходов, получаемых  физическими лицами – иностранными гражданами;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35% - в отношении стоимости выигрышей и </a:t>
            </a:r>
            <a:r>
              <a:rPr lang="ru-RU" sz="900" dirty="0" smtClean="0">
                <a:solidFill>
                  <a:schemeClr val="tx1"/>
                </a:solidFill>
              </a:rPr>
              <a:t>призов</a:t>
            </a: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Зачисляется по нормативу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- в местный бюджет;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70% - в областной бюджет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764704"/>
            <a:ext cx="4680520" cy="34563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Налог </a:t>
            </a:r>
            <a:r>
              <a:rPr lang="ru-RU" sz="1200" b="1" dirty="0">
                <a:solidFill>
                  <a:schemeClr val="tx1"/>
                </a:solidFill>
              </a:rPr>
              <a:t>на имущество физических лиц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32 Налогового кодекса Российской Федерации)</a:t>
            </a:r>
          </a:p>
          <a:p>
            <a:pPr algn="ctr">
              <a:defRPr/>
            </a:pPr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 Налоговые ставки налога на имущество физических лиц устанавливаются в размерах, не превышающих:</a:t>
            </a:r>
          </a:p>
          <a:p>
            <a:pPr algn="ctr"/>
            <a:endParaRPr lang="ru-RU" sz="9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 0,3 % - </a:t>
            </a:r>
            <a:r>
              <a:rPr lang="ru-RU" sz="900" dirty="0" smtClean="0">
                <a:solidFill>
                  <a:schemeClr val="tx1"/>
                </a:solidFill>
              </a:rPr>
              <a:t>в отношении объектов налогообложения, указанных в подпункте 1 п.2 ст. 406 Налогового кодекса РФ;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2,0 % - </a:t>
            </a:r>
            <a:r>
              <a:rPr lang="ru-RU" sz="900" dirty="0" smtClean="0">
                <a:solidFill>
                  <a:schemeClr val="tx1"/>
                </a:solidFill>
              </a:rPr>
              <a:t>в отношении объектов налогообложения, включенных в перечень, определяемый в соответствии с п. 7 ст. 378.2 Налогового кодекса РФ, в отношении объектов налогообложения, предусмотренных абзацем 2 п. 10 ст. 378.2 Налогового кодекса РФ,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0,5 %  -  </a:t>
            </a:r>
            <a:r>
              <a:rPr lang="ru-RU" sz="1000" dirty="0" smtClean="0">
                <a:solidFill>
                  <a:schemeClr val="tx1"/>
                </a:solidFill>
              </a:rPr>
              <a:t>в отношении </a:t>
            </a:r>
            <a:r>
              <a:rPr lang="ru-RU" sz="900" dirty="0" smtClean="0">
                <a:solidFill>
                  <a:schemeClr val="tx1"/>
                </a:solidFill>
              </a:rPr>
              <a:t>прочих объектов налогообложения.</a:t>
            </a:r>
          </a:p>
          <a:p>
            <a:pPr algn="just">
              <a:buFontTx/>
              <a:buChar char="-"/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       С 01.01.2017  налоговая база по налогу на имущество физических лиц определяется исходя из кадастровой стоимости объектов налогообложения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Зачисляется </a:t>
            </a:r>
            <a:r>
              <a:rPr lang="ru-RU" sz="1000" b="1" dirty="0">
                <a:solidFill>
                  <a:schemeClr val="tx1"/>
                </a:solidFill>
              </a:rPr>
              <a:t>по нормативу 100% - в местный бюджет</a:t>
            </a:r>
          </a:p>
          <a:p>
            <a:pPr marL="228600" indent="-228600" algn="just">
              <a:buFontTx/>
              <a:buAutoNum type="arabicParenR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4437112"/>
            <a:ext cx="4392488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ru-RU" sz="1000" b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Земельный </a:t>
            </a:r>
            <a:r>
              <a:rPr lang="ru-RU" sz="1200" b="1" dirty="0">
                <a:solidFill>
                  <a:schemeClr val="tx1"/>
                </a:solidFill>
              </a:rPr>
              <a:t>налог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31 Налогового кодекса Российской Федерации)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Ставка налога 0,3%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От кадастровой стоимости участка в отношении земельных участков, занятых жилищным фондом –домами индивидуальной жилой застройки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marL="228600" indent="-228600"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Зачисляется по нормативу 100% - в местный бюджет</a:t>
            </a:r>
          </a:p>
          <a:p>
            <a:pPr marL="228600" indent="-228600" algn="just">
              <a:defRPr/>
            </a:pPr>
            <a:endParaRPr lang="ru-RU" sz="1050" b="1" dirty="0">
              <a:solidFill>
                <a:schemeClr val="tx1"/>
              </a:solidFill>
            </a:endParaRPr>
          </a:p>
          <a:p>
            <a:pPr marL="228600" indent="-228600" algn="ctr">
              <a:defRPr/>
            </a:pPr>
            <a:r>
              <a:rPr lang="ru-RU" sz="105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845" y="3573016"/>
            <a:ext cx="3603075" cy="28665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Транспортный </a:t>
            </a:r>
            <a:r>
              <a:rPr lang="ru-RU" sz="1200" b="1" dirty="0">
                <a:solidFill>
                  <a:schemeClr val="tx1"/>
                </a:solidFill>
              </a:rPr>
              <a:t>налог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28 Налогового кодекса Российской Федерации)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Налоговые </a:t>
            </a:r>
            <a:r>
              <a:rPr lang="ru-RU" sz="900" b="1" dirty="0">
                <a:solidFill>
                  <a:schemeClr val="tx1"/>
                </a:solidFill>
              </a:rPr>
              <a:t>ставки установлены</a:t>
            </a:r>
            <a:r>
              <a:rPr lang="ru-RU" sz="900" dirty="0">
                <a:solidFill>
                  <a:schemeClr val="tx1"/>
                </a:solidFill>
              </a:rPr>
              <a:t> в зависимости от мощности двигателя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 тонну транспортного средства или единицу транспортного </a:t>
            </a:r>
            <a:r>
              <a:rPr lang="ru-RU" sz="900" dirty="0" smtClean="0">
                <a:solidFill>
                  <a:schemeClr val="tx1"/>
                </a:solidFill>
              </a:rPr>
              <a:t>средства в размере от </a:t>
            </a:r>
            <a:r>
              <a:rPr lang="ru-RU" sz="900" dirty="0">
                <a:solidFill>
                  <a:schemeClr val="tx1"/>
                </a:solidFill>
              </a:rPr>
              <a:t>10 до 1000 руб. (</a:t>
            </a:r>
            <a:r>
              <a:rPr lang="ru-RU" sz="900" dirty="0" smtClean="0">
                <a:solidFill>
                  <a:schemeClr val="tx1"/>
                </a:solidFill>
              </a:rPr>
              <a:t>ст.5 Закона  Мурманской области от 18.11.2002 № 368-01-ЗМО «О транспортном налоге» )</a:t>
            </a:r>
            <a:endParaRPr lang="ru-RU" sz="9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b="1" dirty="0">
                <a:solidFill>
                  <a:schemeClr val="tx1"/>
                </a:solidFill>
              </a:rPr>
              <a:t>Налоговые льготы ст. 6 </a:t>
            </a:r>
            <a:r>
              <a:rPr lang="ru-RU" sz="900" dirty="0">
                <a:solidFill>
                  <a:schemeClr val="tx1"/>
                </a:solidFill>
              </a:rPr>
              <a:t>Закона Мурманской области от 18.11.2002 № 368-01-ЗМО «О транспортном налоге</a:t>
            </a:r>
            <a:r>
              <a:rPr lang="ru-RU" sz="900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Зачисляется по нормативу 100% -в областной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«Энергоэффективность и развитие энергетики»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920125"/>
              </p:ext>
            </p:extLst>
          </p:nvPr>
        </p:nvGraphicFramePr>
        <p:xfrm>
          <a:off x="474663" y="2636838"/>
          <a:ext cx="8280400" cy="105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876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8" marB="45658"/>
                </a:tc>
              </a:tr>
              <a:tr h="3703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 программа «Энергоэффективность и развитие энергетики»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96,4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  <a:tr h="3961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Подпрограмма № 1 "Энергосбережение и  повышение энергетической эффективности"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96,4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783361" y="1546517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/>
              <a:t>288,4 </a:t>
            </a: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330631" y="1577252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830" y="157725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57797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288 ,4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790825" y="18446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27538" y="1814513"/>
            <a:ext cx="576262" cy="4397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11900" y="1916113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76263" y="4221163"/>
          <a:ext cx="8280400" cy="105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08" marB="45708"/>
                </a:tc>
              </a:tr>
              <a:tr h="277164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стимулирование ресурсосбережения и повышения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энергоэффективности</a:t>
                      </a:r>
                      <a:endParaRPr lang="ru-RU" sz="10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объема потребления тепловой энергии(по сравнению с базовым 2016 годом)</a:t>
                      </a:r>
                      <a:endParaRPr lang="ru-RU" sz="1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3387" y="6021288"/>
            <a:ext cx="511256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6149" name="Picture 91" descr="http://pue8.ru/images/4/8/8/%D0%AD%D0%BA%D0%BE%D0%BD%D0%BE%D0%BC%D0%B8%D1%8F_%D0%BD%D0%B0_%D1%8D%D0%BB%D0%B5%D0%BA%D1%82%D1%80%D0%B8%D1%87%D0%B5%D1%81%D1%82%D0%B2%D0%B5_%D0%B0%D0%BA%D1%82%D1%83%D0%B0%D0%BB%D1%8C%D0%BD%D1%8B%D0%B9_%D0%B2%D0%BE%D0%BF%D1%80%D0%BE%D1%81_%D0%B8_%D0%BC%D0%B5%D1%82%D0%BE%D0%B4%D1%8B_%D0%B5%D0%B3%D0%BE_%D1%80%D0%B5%D1%88%D0%B5%D0%BD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84313"/>
            <a:ext cx="12382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«Развитие экономического потенциала»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82774"/>
              </p:ext>
            </p:extLst>
          </p:nvPr>
        </p:nvGraphicFramePr>
        <p:xfrm>
          <a:off x="468313" y="2133600"/>
          <a:ext cx="8280400" cy="159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8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81" marB="45681"/>
                </a:tc>
              </a:tr>
              <a:tr h="33967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«Развитие экономического потенциала»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160,4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604,9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800,7</a:t>
                      </a:r>
                      <a:endParaRPr lang="ru-RU" sz="1100" dirty="0"/>
                    </a:p>
                  </a:txBody>
                  <a:tcPr marT="45681" marB="45681"/>
                </a:tc>
              </a:tr>
              <a:tr h="25900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 Подпрограмма 1 «Поддержка малого и среднего предпринимательства»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160,4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604,9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700,7</a:t>
                      </a:r>
                      <a:endParaRPr lang="ru-RU" sz="1100" dirty="0"/>
                    </a:p>
                  </a:txBody>
                  <a:tcPr marT="45681" marB="45681"/>
                </a:tc>
              </a:tr>
              <a:tr h="36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 Подпрограмма 2 «Формирование благоприятной инвестиционной среды»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T="45681" marB="45681"/>
                </a:tc>
              </a:tr>
              <a:tr h="36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 Подпрограмма 3 «Развитие туризма»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28026" y="1081510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1 407,0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05216" y="1128903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159,0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830" y="113191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745288" y="1141413"/>
            <a:ext cx="1079500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1 566,0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1788" y="1325563"/>
            <a:ext cx="503237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29063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276975" y="1349375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68752"/>
              </p:ext>
            </p:extLst>
          </p:nvPr>
        </p:nvGraphicFramePr>
        <p:xfrm>
          <a:off x="468313" y="3860800"/>
          <a:ext cx="8280400" cy="212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7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16" marB="45716"/>
                </a:tc>
              </a:tr>
              <a:tr h="36575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предпринимательской и инвестиционной активности, в том числе в сфере туризма, в муниципальном образовании город Апатиты</a:t>
                      </a:r>
                      <a:endParaRPr lang="ru-RU" sz="9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населения, занятого в сфере малого и среднего предпринимательства (включая численность индивидуальных предпринимателей, среднесписочную численность работников, занятых на микро-, малых и средних предприятиях и у индивидуальных предпринимателей), в общей численности занятого населения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29,3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29,4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29,6</a:t>
                      </a:r>
                      <a:endParaRPr lang="ru-RU" sz="900" dirty="0"/>
                    </a:p>
                  </a:txBody>
                  <a:tcPr marT="45716" marB="45716"/>
                </a:tc>
              </a:tr>
              <a:tr h="38170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оборота розничной торговли на душу населения  к предыдущему году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</a:p>
                  </a:txBody>
                  <a:tcPr marT="45716" marB="45716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объема туристского потока на территории муниципального образования (в КСР и в частном секторе) к предыдущему году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2,5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6237312"/>
            <a:ext cx="8280920" cy="551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7195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96963"/>
            <a:ext cx="12652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25488" y="765175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«Управление муниципальными финансами»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35039"/>
              </p:ext>
            </p:extLst>
          </p:nvPr>
        </p:nvGraphicFramePr>
        <p:xfrm>
          <a:off x="468313" y="2565400"/>
          <a:ext cx="82804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6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8" marB="45658"/>
                </a:tc>
              </a:tr>
              <a:tr h="42664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 программа «Управление муниципальными финансами»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2010,6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4 943,7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  <a:tr h="25898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Подпрограмма № 1  «Повышение  эффективности бюджетных расходов»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2010,6</a:t>
                      </a:r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4 943,7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34567" y="1451864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800" dirty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7 148,3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62358" y="148067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54472" y="1506488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52717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7 148,3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3375" y="1719263"/>
            <a:ext cx="504825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636713"/>
            <a:ext cx="576263" cy="4397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84925" y="1644650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81019"/>
              </p:ext>
            </p:extLst>
          </p:nvPr>
        </p:nvGraphicFramePr>
        <p:xfrm>
          <a:off x="430213" y="3933825"/>
          <a:ext cx="8280400" cy="147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5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06" marB="45606"/>
                </a:tc>
              </a:tr>
              <a:tr h="36553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эффективности, прозрачности и подотчетности бюджетных средств при реализации приоритетов и целей социально - экономического развития города Апатиты</a:t>
                      </a:r>
                      <a:endParaRPr lang="ru-RU" sz="900" dirty="0"/>
                    </a:p>
                  </a:txBody>
                  <a:tcPr marT="45606" marB="456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14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налоговых и неналоговых доходов городского бюджета города Апатиты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987 912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942 914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984 950</a:t>
                      </a:r>
                      <a:endParaRPr lang="ru-RU" sz="900" dirty="0"/>
                    </a:p>
                  </a:txBody>
                  <a:tcPr marT="45606" marB="45606"/>
                </a:tc>
              </a:tr>
              <a:tr h="39601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качества управления муниципальными финансами, присвоенная городу Апатиты Министерством финансов Мурманской области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8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</a:t>
                      </a:r>
                      <a:endParaRPr lang="ru-RU" sz="900" dirty="0" smtClean="0"/>
                    </a:p>
                  </a:txBody>
                  <a:tcPr marT="45606" marB="45606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8203" name="Picture 81" descr="http://pics.bis077.ru.s3.amazonaws.com/ImagesContent/news/news_12_12_13_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4950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655638" y="10160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«Муниципальное управление»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10256"/>
              </p:ext>
            </p:extLst>
          </p:nvPr>
        </p:nvGraphicFramePr>
        <p:xfrm>
          <a:off x="454025" y="1538288"/>
          <a:ext cx="8280400" cy="22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880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17" marB="45717"/>
                </a:tc>
              </a:tr>
              <a:tr h="25907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«Муниципальное управление»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210 224,0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226 887,7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227 859,4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9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Аналитическая ведомственная целевая программа «Развитие архивного дела на территории муниципального образования город Апатиты с подведомственной территорией Мурманской области 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2 729,8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3 371,6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3 547,9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Аналитическая ведомственная целевая программа «Обеспечение деятельности Администрации муниципального образования город Апатиты с подведомственной территорией Мурманской области»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166 930,8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179 237,4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180 202,7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  Аналитическая ведомственная целевая программа «Обеспечение деятельности муниципального казенного учреждения города Апатиты «Управление материально- технического обеспечения деятельности органов местного самоуправления города Апатиты»»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29 683,5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32 438,0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32 233,2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65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Ведомственная целевая программа «Обеспечение деятельности муниципального бюджетного учреждения «Централизованная бухгалтерия Администрации города Апатиты"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10 879,9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11 840,7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11 875,6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91680" y="568325"/>
            <a:ext cx="114445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404 140,0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370746" y="590513"/>
            <a:ext cx="108936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235 900,6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057775" y="581571"/>
            <a:ext cx="1079878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24 930,5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748463" y="603250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664 971,1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36863" y="806450"/>
            <a:ext cx="50323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81513" y="804863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276975" y="806450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9900" y="3860800"/>
          <a:ext cx="8278813" cy="246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458"/>
                <a:gridCol w="980447"/>
                <a:gridCol w="799098"/>
                <a:gridCol w="653807"/>
                <a:gridCol w="615003"/>
              </a:tblGrid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</a:tr>
              <a:tr h="365707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системы эффективного функционирования Администрации города Апатиты с подведомственной территорией Мурманской области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0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удовлетворенности пользователей услугами по предоставлению архивной информации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</a:tr>
              <a:tr h="50286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муниципальных служащих Администрации города Апатиты, прошедших обучение на курсах повышения квалификации по соответствующим направлениям, от общей численности муниципальных служащих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</a:t>
                      </a:r>
                      <a:endParaRPr lang="ru-RU" sz="900" dirty="0" smtClean="0"/>
                    </a:p>
                  </a:txBody>
                  <a:tcPr marL="91448" marR="91448" marT="45695" marB="45695"/>
                </a:tc>
              </a:tr>
              <a:tr h="50286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материально-технического оснащения органов местного самоуправления муниципального образования город Апатиты с подведомственной территорией Мурманской области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</a:p>
                  </a:txBody>
                  <a:tcPr marL="91448" marR="91448" marT="45695" marB="45695"/>
                </a:tc>
              </a:tr>
              <a:tr h="36570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сдачи бюджетной, бухгалтерской,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налоговой отчетности в обслуживаемых муниципальных учреждениях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r>
                        <a:rPr lang="ru-RU" sz="900" dirty="0" smtClean="0"/>
                        <a:t>00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r>
                        <a:rPr lang="ru-RU" sz="900" dirty="0" smtClean="0"/>
                        <a:t>00</a:t>
                      </a:r>
                    </a:p>
                  </a:txBody>
                  <a:tcPr marL="91448" marR="91448" marT="45695" marB="45695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4800" y="6381328"/>
            <a:ext cx="8280920" cy="385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9254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3250"/>
            <a:ext cx="71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736600" y="549275"/>
            <a:ext cx="8229600" cy="490538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«Информационное общество»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41532"/>
              </p:ext>
            </p:extLst>
          </p:nvPr>
        </p:nvGraphicFramePr>
        <p:xfrm>
          <a:off x="468313" y="2133600"/>
          <a:ext cx="8280400" cy="18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5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1" marB="45631"/>
                </a:tc>
              </a:tr>
              <a:tr h="33929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Информационное общество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12 485,0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13 201,2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14 439,6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  <a:tr h="3655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1 «Развитие современной информационной и телекоммуникационной инфраструктуры органов местного самоуправления» 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734,7</a:t>
                      </a:r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577,6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1 245,0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  <a:tr h="3655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2 «Развитие системы предоставления государственных и муниципальных услуг по принципу «одного окна»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237,1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236,5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  <a:tr h="50274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Аналитическая ведомственная целевая программа «Обеспечение деятельности МКУ «Многофункциональный центр предоставления государственных и муниципальных города Апатиты»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11 513,2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12 623,6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12 958,1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47047" y="1035819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40 125,8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75202" y="1047813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1042820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679332" y="11112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40 125,8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35275" y="1309688"/>
            <a:ext cx="503238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279525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1312863"/>
            <a:ext cx="358775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39750" y="4149725"/>
          <a:ext cx="8280400" cy="146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8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27" marB="45727"/>
                </a:tc>
              </a:tr>
              <a:tr h="365816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предоставления гражданам и организациям государственных и муниципальных услуг, в том числе с использованием современных информационных и телекоммуникационных технологий</a:t>
                      </a:r>
                      <a:endParaRPr lang="ru-RU" sz="900" dirty="0"/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5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защищенности муниципальных информационных систем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40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T="45727" marB="45727"/>
                </a:tc>
              </a:tr>
              <a:tr h="381802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86272">
            <a:off x="686067" y="1027343"/>
            <a:ext cx="1029735" cy="9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27088" y="7048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«Создание условий для развития жилищно-коммунального  хозяйства»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670800"/>
              </p:ext>
            </p:extLst>
          </p:nvPr>
        </p:nvGraphicFramePr>
        <p:xfrm>
          <a:off x="468313" y="2276475"/>
          <a:ext cx="8280400" cy="136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42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48" marB="45748"/>
                </a:tc>
              </a:tr>
              <a:tr h="3659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Создание условий для развития жилищно-коммунального  хозяйства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10,1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4 360,5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4 481,5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  <a:tr h="3659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 № 1 «Поддержка  развития товариществ собственников недвижимости в многоквартирных домах» </a:t>
                      </a:r>
                      <a:endParaRPr lang="ru-RU" sz="9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10,1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26,5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26,5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  <a:tr h="3659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 № 2 «Подготовка объектов и систем жизнеобеспечения к работе в отопительный период» </a:t>
                      </a:r>
                      <a:endParaRPr lang="ru-RU" sz="9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4 334,0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4 455,0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47047" y="1232448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502,5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75201" y="1250935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8 349,6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127382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27317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8 852,1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67025" y="1530350"/>
            <a:ext cx="503238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503363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16129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39750" y="4005263"/>
          <a:ext cx="8280400" cy="147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9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38" marB="45738"/>
                </a:tc>
              </a:tr>
              <a:tr h="36590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развитие самоуправления в жилищной сфере и вовлечение граждан в процесс управления многоквартирными домами посредством создания товариществ собственников недвижимости в многоквартирных домах</a:t>
                      </a:r>
                      <a:endParaRPr lang="ru-RU" sz="900" dirty="0"/>
                    </a:p>
                  </a:txBody>
                  <a:tcPr marT="45738" marB="4573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59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многоквартирных домов, находящихся в управлении товариществ собственников недвижимости в многоквартирных домах, от общего количества многоквартирных домов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 marT="45738" marB="45738"/>
                </a:tc>
              </a:tr>
              <a:tr h="38189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аварий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(аварий)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</a:p>
                  </a:txBody>
                  <a:tcPr marT="45738" marB="45738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1280" name="Picture 104" descr="http://www.pugachjov.ru/wp-content/uploads/zhk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2239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827088" y="7048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«Капитальный ремонт многоквартирных домов» на 2014-2043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34226"/>
              </p:ext>
            </p:extLst>
          </p:nvPr>
        </p:nvGraphicFramePr>
        <p:xfrm>
          <a:off x="468313" y="2276475"/>
          <a:ext cx="8280396" cy="125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742"/>
                <a:gridCol w="769247"/>
                <a:gridCol w="769247"/>
                <a:gridCol w="769247"/>
                <a:gridCol w="769247"/>
                <a:gridCol w="769247"/>
                <a:gridCol w="723998"/>
                <a:gridCol w="678421"/>
              </a:tblGrid>
              <a:tr h="264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2016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 marT="45727" marB="45727"/>
                </a:tc>
              </a:tr>
              <a:tr h="3400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52 088,4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101 756,1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105 009,2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10 296,1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9 730,9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</a:tr>
              <a:tr h="25912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Подпрограмма № 1 "Проведение  капитального ремонта многоквартирных домов"</a:t>
                      </a:r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52 088,4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101 756,1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105 009,2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10 296,1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9 730,9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</a:tr>
              <a:tr h="259121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533525" y="121840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48 417,6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059832" y="1245464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19 597,4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623967" y="1258008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667625" y="125412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298 342,5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555875" y="1485900"/>
            <a:ext cx="503238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048125" y="1454150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235825" y="1516063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71178"/>
              </p:ext>
            </p:extLst>
          </p:nvPr>
        </p:nvGraphicFramePr>
        <p:xfrm>
          <a:off x="485775" y="4005263"/>
          <a:ext cx="8280400" cy="100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6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653" marB="45653"/>
                </a:tc>
              </a:tr>
              <a:tr h="27681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безопасных и благоприятных условий проживания граждан</a:t>
                      </a:r>
                      <a:endParaRPr lang="ru-RU" sz="900" dirty="0"/>
                    </a:p>
                  </a:txBody>
                  <a:tcPr marT="45653" marB="4565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26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отремонтированных многоквартирных домов от общего количества многоквартирных домов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3,3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6,6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6,6</a:t>
                      </a:r>
                      <a:endParaRPr lang="ru-RU" sz="900" dirty="0"/>
                    </a:p>
                  </a:txBody>
                  <a:tcPr marT="45653" marB="4565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sp>
        <p:nvSpPr>
          <p:cNvPr id="16" name="Плюс 15"/>
          <p:cNvSpPr/>
          <p:nvPr/>
        </p:nvSpPr>
        <p:spPr>
          <a:xfrm>
            <a:off x="5629275" y="151288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05304" y="1285472"/>
            <a:ext cx="100811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ВБС</a:t>
            </a:r>
          </a:p>
          <a:p>
            <a:pPr algn="ctr">
              <a:defRPr/>
            </a:pPr>
            <a:r>
              <a:rPr lang="ru-RU" sz="1000" dirty="0" smtClean="0"/>
              <a:t>230 327,5</a:t>
            </a:r>
            <a:endParaRPr lang="ru-RU" sz="10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pic>
        <p:nvPicPr>
          <p:cNvPr id="5230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065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646113" y="7651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956743"/>
              </p:ext>
            </p:extLst>
          </p:nvPr>
        </p:nvGraphicFramePr>
        <p:xfrm>
          <a:off x="468313" y="2781300"/>
          <a:ext cx="8280400" cy="177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4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23" marB="45623"/>
                </a:tc>
              </a:tr>
              <a:tr h="5027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46 320,3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56 877,8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56 410,7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23" marB="45623"/>
                </a:tc>
              </a:tr>
              <a:tr h="5027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Подпрограмма № 1 «Владение, пользование и распоряжение имуществом и земельными ресурсами, находящимися в собственности муниципального образования город Апатиты с подведомственной территорией Мурманской области»</a:t>
                      </a:r>
                      <a:endParaRPr lang="ru-RU" sz="9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17 486,8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r>
                        <a:rPr lang="ru-RU" sz="1100" baseline="0" dirty="0" smtClean="0"/>
                        <a:t> 727,2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17 956,3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23" marB="45623"/>
                </a:tc>
              </a:tr>
              <a:tr h="5027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Аналитическая ведомственная целевая программа «Обеспечение деятельности Муниципального казенного учреждения города Апатиты «Управление городского хозяйства»</a:t>
                      </a:r>
                      <a:endParaRPr lang="ru-RU" sz="9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28 833,5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35 150,6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38 454,4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23" marB="45623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763688" y="1735320"/>
            <a:ext cx="1102805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159 608,8</a:t>
            </a:r>
            <a:endParaRPr lang="ru-RU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51450" y="1734189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0958" y="1761901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7716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159 608,8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1944688"/>
            <a:ext cx="504825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73575" y="2009775"/>
            <a:ext cx="576263" cy="4397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054225"/>
            <a:ext cx="358775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4652963"/>
          <a:ext cx="8280400" cy="137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7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76" marB="45676"/>
                </a:tc>
              </a:tr>
              <a:tr h="275833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управления муниципальным имуществом</a:t>
                      </a:r>
                      <a:endParaRPr lang="ru-RU" sz="900" b="0" dirty="0"/>
                    </a:p>
                  </a:txBody>
                  <a:tcPr marT="45676" marB="4567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85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Прирост доходов, поступивших в городской бюджет от использования имущества, находящегося в муниципальной собственности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4,07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4,59</a:t>
                      </a:r>
                      <a:endParaRPr lang="ru-RU" sz="900" dirty="0"/>
                    </a:p>
                  </a:txBody>
                  <a:tcPr marT="45676" marB="45676"/>
                </a:tc>
              </a:tr>
              <a:tr h="36578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Наличие своевременного и качественного материально-технического оснащения МКУ г. Апатиты «УГХ»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r>
                        <a:rPr lang="ru-RU" sz="900" baseline="0" dirty="0" smtClean="0"/>
                        <a:t> – 1,</a:t>
                      </a:r>
                    </a:p>
                    <a:p>
                      <a:pPr algn="ctr"/>
                      <a:r>
                        <a:rPr lang="ru-RU" sz="900" baseline="0" dirty="0" smtClean="0"/>
                        <a:t>нет - 0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T="45676" marB="45676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3328" name="Picture 95" descr="http://zemprivat.com.ua/wp-content/uploads/2012/11/privatizacija-zem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2954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77863" y="908050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 территорией Мурманской области»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056264"/>
              </p:ext>
            </p:extLst>
          </p:nvPr>
        </p:nvGraphicFramePr>
        <p:xfrm>
          <a:off x="468313" y="2997200"/>
          <a:ext cx="8280400" cy="97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5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4" marB="45634"/>
                </a:tc>
              </a:tr>
              <a:tr h="45702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 территорией Мурманской области</a:t>
                      </a:r>
                      <a:r>
                        <a:rPr lang="ru-RU" sz="800" dirty="0" smtClean="0"/>
                        <a:t>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368,1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</a:tr>
              <a:tr h="2589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Подпрограмма № 1 «Обеспечение градостроительной деятельности»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368,1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84242" y="2000250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800" dirty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468,1 </a:t>
            </a:r>
            <a:r>
              <a:rPr lang="ru-RU" sz="800" dirty="0" smtClean="0">
                <a:solidFill>
                  <a:schemeClr val="tx1"/>
                </a:solidFill>
              </a:rPr>
              <a:t>ты</a:t>
            </a:r>
            <a:r>
              <a:rPr lang="ru-RU" sz="800" dirty="0" smtClean="0"/>
              <a:t>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75202" y="1991012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966" y="1991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18313" y="199072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468,1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22764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03738" y="2276475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2987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4437063"/>
          <a:ext cx="8351837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306"/>
                <a:gridCol w="980232"/>
                <a:gridCol w="798921"/>
                <a:gridCol w="653663"/>
                <a:gridCol w="689715"/>
              </a:tblGrid>
              <a:tr h="3658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</a:tr>
              <a:tr h="36585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условий для устойчивого развития территории муниципального образования город Апатиты с подведомственной территорией Мурманской области</a:t>
                      </a:r>
                      <a:endParaRPr lang="ru-RU" sz="900" b="0" dirty="0"/>
                    </a:p>
                  </a:txBody>
                  <a:tcPr marL="91434" marR="91434" marT="45702" marB="4570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3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реализованных мероприятий, направленных на обеспечение градостроительной деятельности, от количества запланированных  мероприятий о общего количества на период действия программы 2017-2019 годы</a:t>
                      </a:r>
                      <a:endParaRPr lang="ru-RU" sz="8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9643" y="59855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4341" name="Picture 87" descr="http://kartoman.ru/wp-content/uploads/2011/05/karta_goroda_apatity_s_ulizam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09775"/>
            <a:ext cx="1295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52369"/>
              </p:ext>
            </p:extLst>
          </p:nvPr>
        </p:nvGraphicFramePr>
        <p:xfrm>
          <a:off x="468313" y="2997200"/>
          <a:ext cx="8280400" cy="105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4" marB="45634"/>
                </a:tc>
              </a:tr>
              <a:tr h="4570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«П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</a:t>
                      </a:r>
                      <a:r>
                        <a:rPr lang="ru-RU" sz="800" dirty="0" smtClean="0"/>
                        <a:t>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32,4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66,5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58,3</a:t>
                      </a:r>
                      <a:endParaRPr lang="ru-RU" sz="1100" dirty="0"/>
                    </a:p>
                  </a:txBody>
                  <a:tcPr marT="45634" marB="45634"/>
                </a:tc>
              </a:tr>
              <a:tr h="3351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Подпрограмма № 1 «Профилактика терроризма и экстремизма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32,4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66,5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58,3</a:t>
                      </a:r>
                      <a:endParaRPr lang="ru-RU" sz="1100" dirty="0"/>
                    </a:p>
                  </a:txBody>
                  <a:tcPr marT="45634" marB="45634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58381" y="200901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/>
              <a:t>157,2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56102" y="2009975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966" y="1991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18313" y="199072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157,2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22764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03738" y="2276475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2987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4437063"/>
          <a:ext cx="8351837" cy="130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306"/>
                <a:gridCol w="980232"/>
                <a:gridCol w="798921"/>
                <a:gridCol w="653663"/>
                <a:gridCol w="689715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</a:tr>
              <a:tr h="594254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государственной политики Российской Федерации в области профилактики терроризма и экстремизма на территории муниципального образования город Апатиты с подведомственной территорией Мурманской области путем совершенствования системы профилактических мер антитеррористической,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противоэкстремистской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направленности, формирования толерантной среды на основе ценностей многонационального российского общества, принципов соблюдения прав и свобод человека</a:t>
                      </a:r>
                      <a:endParaRPr lang="ru-RU" sz="800" b="0" dirty="0"/>
                    </a:p>
                  </a:txBody>
                  <a:tcPr marL="91434" marR="91434" marT="45667" marB="4566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93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зарегистрированных нарушений общественного порядка экстремистского и террористического характера</a:t>
                      </a:r>
                      <a:endParaRPr lang="ru-RU" sz="8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случаев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9643" y="59855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5365" name="Picture 99" descr="http://www.ca-portal.ru/uploads/artimage/50c508f213e360bc9040ac29538fc0e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12239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Участники бюджетного процесса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57188" y="1341438"/>
            <a:ext cx="9326562" cy="6345237"/>
          </a:xfrm>
        </p:spPr>
        <p:txBody>
          <a:bodyPr/>
          <a:lstStyle/>
          <a:p>
            <a:pPr eaLnBrk="1" hangingPunct="1"/>
            <a:endParaRPr lang="ru-RU" altLang="ru-RU" sz="140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270" y="1020011"/>
            <a:ext cx="8286808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Глава города Апатиты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628800"/>
            <a:ext cx="8286808" cy="5857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Совет депутатов города Апатиты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214554"/>
            <a:ext cx="8286808" cy="5103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Администрация города Апатиты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047" y="2764572"/>
            <a:ext cx="8286808" cy="497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Управление финансов Администрации города Апатиты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861048"/>
            <a:ext cx="8286808" cy="6475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Главные распорядители средств городского бюджета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581128"/>
            <a:ext cx="8280920" cy="5754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Главные администраторы доходов городского бюджета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988" y="5229200"/>
            <a:ext cx="828680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Главные администраторы источников финансирования дефицита городского бюджета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5877272"/>
            <a:ext cx="828092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Получатели средств городского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6306" y="3276410"/>
            <a:ext cx="8286808" cy="5754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Органы муниципального финансового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«Формирование </a:t>
            </a:r>
            <a:r>
              <a:rPr lang="ru-RU" altLang="ru-RU" sz="1600" b="1" dirty="0">
                <a:solidFill>
                  <a:schemeClr val="tx1"/>
                </a:solidFill>
              </a:rPr>
              <a:t>современной городской среды на территории муниципального образования город Апатиты с подведомственной территорией Мурманской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области» на 2018-2022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61040"/>
              </p:ext>
            </p:extLst>
          </p:nvPr>
        </p:nvGraphicFramePr>
        <p:xfrm>
          <a:off x="464590" y="3284984"/>
          <a:ext cx="8280398" cy="72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434"/>
                <a:gridCol w="864096"/>
                <a:gridCol w="792088"/>
                <a:gridCol w="720080"/>
                <a:gridCol w="720080"/>
                <a:gridCol w="860620"/>
              </a:tblGrid>
              <a:tr h="263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 marT="45634" marB="45634"/>
                </a:tc>
              </a:tr>
              <a:tr h="4570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«Формирование современной городской среды на территории муниципального образования город Апатиты с подведомственной территорией Мурманской области»»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27 097,7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23 610,2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24 907,3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13 780,3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858381" y="200901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/>
              <a:t>4 469,8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56102" y="2009975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/>
              <a:t>73 425,5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966" y="1991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 smtClean="0"/>
              <a:t>11 500,2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18313" y="199072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89 395,5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22764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03738" y="2276475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2987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9546"/>
              </p:ext>
            </p:extLst>
          </p:nvPr>
        </p:nvGraphicFramePr>
        <p:xfrm>
          <a:off x="468313" y="4437063"/>
          <a:ext cx="8366581" cy="141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054"/>
                <a:gridCol w="810344"/>
                <a:gridCol w="740176"/>
                <a:gridCol w="720080"/>
                <a:gridCol w="720080"/>
                <a:gridCol w="720080"/>
                <a:gridCol w="791767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</a:tr>
              <a:tr h="594254">
                <a:tc gridSpan="7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благоустройства территории муниципального образования город  Апатиты с  подведомственной территорией Мурманской области, развитие благоприятных, комфортных и безопасных условий для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проживания</a:t>
                      </a:r>
                      <a:endParaRPr lang="ru-RU" sz="800" b="0" dirty="0"/>
                    </a:p>
                  </a:txBody>
                  <a:tcPr marL="91434" marR="91434" marT="45667" marB="4566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93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выполненных Программных мероприятий по повышению уровня благоустройства территорий муниципального  образования, от числа запланированных Программой</a:t>
                      </a:r>
                      <a:endParaRPr lang="ru-RU" sz="8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%.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4590" y="5877272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98306" name="Picture 2" descr="http://starosubhangul.burzyan.ru/wp-content/uploads/2017/09/img-1-768x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0" y="1933775"/>
            <a:ext cx="1360702" cy="9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iramida-da.ru/assets/images/bud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Заголовок 1"/>
          <p:cNvSpPr>
            <a:spLocks noGrp="1"/>
          </p:cNvSpPr>
          <p:nvPr>
            <p:ph type="title"/>
          </p:nvPr>
        </p:nvSpPr>
        <p:spPr>
          <a:xfrm>
            <a:off x="492919" y="476672"/>
            <a:ext cx="8229600" cy="563563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</a:rPr>
              <a:t>Непрограммные мероприятия на 2019-2021 годы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778585"/>
              </p:ext>
            </p:extLst>
          </p:nvPr>
        </p:nvGraphicFramePr>
        <p:xfrm>
          <a:off x="492919" y="1196752"/>
          <a:ext cx="8229600" cy="38258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72608"/>
                <a:gridCol w="936104"/>
                <a:gridCol w="936104"/>
                <a:gridCol w="884784"/>
              </a:tblGrid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</a:tr>
              <a:tr h="5182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2 253,8</a:t>
                      </a:r>
                    </a:p>
                    <a:p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2 338,1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2 403,2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6 493,3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6 699,7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6 937,4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4572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4 854,8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5 031,6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5 104,9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4572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Резервный фонд муниципального образования  город Апатиты с подведомственной территорией Мурманской области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Компенсация расходов, связанных с проездом и провозом багажа, работникам организаций, расположенных в районах Крайнего Севера, финансируемых из средств местного бюджета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240,3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240,2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240,2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Исполнение судебных актов по искам к  муниципальному образованию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745,8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745,8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745,8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17 588,0</a:t>
                      </a:r>
                      <a:endParaRPr lang="ru-RU" sz="14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18 055,4</a:t>
                      </a:r>
                      <a:endParaRPr lang="ru-RU" sz="14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18 431,5</a:t>
                      </a:r>
                      <a:endParaRPr lang="ru-RU" sz="1400" b="1" dirty="0"/>
                    </a:p>
                  </a:txBody>
                  <a:tcPr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3"/>
          <p:cNvSpPr>
            <a:spLocks noChangeArrowheads="1"/>
          </p:cNvSpPr>
          <p:nvPr/>
        </p:nvSpPr>
        <p:spPr bwMode="auto">
          <a:xfrm>
            <a:off x="395288" y="4181475"/>
            <a:ext cx="39608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КОНТАКТНАЯ ИНФОРМАЦИЯ</a:t>
            </a:r>
            <a:endParaRPr lang="ru-RU" altLang="ru-RU" sz="1000"/>
          </a:p>
          <a:p>
            <a:r>
              <a:rPr lang="ru-RU" altLang="ru-RU" sz="1000" b="1"/>
              <a:t>Управление финансов </a:t>
            </a:r>
          </a:p>
          <a:p>
            <a:r>
              <a:rPr lang="ru-RU" altLang="ru-RU" sz="1000" b="1"/>
              <a:t>Администрации города Апатиты Мурманской области</a:t>
            </a:r>
            <a:endParaRPr lang="ru-RU" altLang="ru-RU" sz="1000"/>
          </a:p>
          <a:p>
            <a:r>
              <a:rPr lang="ru-RU" altLang="ru-RU" sz="1000"/>
              <a:t>пл. Ленина, д. 1, г. Апатиты, Мурманская область, 184209,</a:t>
            </a:r>
          </a:p>
          <a:p>
            <a:r>
              <a:rPr lang="ru-RU" altLang="ru-RU" sz="1000"/>
              <a:t>кабинет 402,</a:t>
            </a:r>
          </a:p>
          <a:p>
            <a:r>
              <a:rPr lang="ru-RU" altLang="ru-RU" sz="1000"/>
              <a:t>тел. (81555) 6-02-16, факс (81555) 6-02-23,</a:t>
            </a:r>
          </a:p>
          <a:p>
            <a:r>
              <a:rPr lang="ru-RU" altLang="ru-RU" sz="1000"/>
              <a:t>Е-</a:t>
            </a:r>
            <a:r>
              <a:rPr lang="en-US" altLang="ru-RU" sz="1000"/>
              <a:t>mail:</a:t>
            </a:r>
            <a:r>
              <a:rPr lang="en-US" altLang="ru-RU" sz="1000" u="sng">
                <a:hlinkClick r:id="rId2"/>
              </a:rPr>
              <a:t>aptfindpt@yandex.ru</a:t>
            </a:r>
            <a:r>
              <a:rPr lang="en-US" altLang="ru-RU" sz="1000"/>
              <a:t>,</a:t>
            </a:r>
          </a:p>
          <a:p>
            <a:r>
              <a:rPr lang="ru-RU" altLang="ru-RU" sz="1000"/>
              <a:t>Сайт ОМСУ: </a:t>
            </a:r>
            <a:r>
              <a:rPr lang="en-US" altLang="ru-RU" sz="1000">
                <a:hlinkClick r:id="rId3"/>
              </a:rPr>
              <a:t>http://apatity.gov-murman.ru/</a:t>
            </a:r>
            <a:endParaRPr lang="ru-RU" altLang="ru-RU" sz="1000"/>
          </a:p>
          <a:p>
            <a:r>
              <a:rPr lang="ru-RU" altLang="ru-RU" sz="1000" b="1"/>
              <a:t>Режим работы: </a:t>
            </a:r>
            <a:endParaRPr lang="ru-RU" altLang="ru-RU" sz="1000"/>
          </a:p>
          <a:p>
            <a:r>
              <a:rPr lang="ru-RU" altLang="ru-RU" sz="1000"/>
              <a:t>понедельник-четверг с 08:30  до 17:00 часов, </a:t>
            </a:r>
          </a:p>
          <a:p>
            <a:r>
              <a:rPr lang="ru-RU" altLang="ru-RU" sz="1000"/>
              <a:t>пятница с 08:30 до 16:45 часов, </a:t>
            </a:r>
          </a:p>
          <a:p>
            <a:r>
              <a:rPr lang="ru-RU" altLang="ru-RU" sz="1000"/>
              <a:t>перерыв на обед с 12.45 до 14.00 часов</a:t>
            </a:r>
          </a:p>
          <a:p>
            <a:r>
              <a:rPr lang="ru-RU" altLang="ru-RU" sz="1000"/>
              <a:t>суббота-воскресенье выходной </a:t>
            </a:r>
          </a:p>
        </p:txBody>
      </p:sp>
      <p:sp>
        <p:nvSpPr>
          <p:cNvPr id="57347" name="Rectangle 5"/>
          <p:cNvSpPr txBox="1">
            <a:spLocks noChangeArrowheads="1"/>
          </p:cNvSpPr>
          <p:nvPr/>
        </p:nvSpPr>
        <p:spPr bwMode="auto">
          <a:xfrm>
            <a:off x="1154113" y="188913"/>
            <a:ext cx="742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Открытые информационные ресурсы</a:t>
            </a:r>
            <a:endParaRPr lang="en-US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Прямоугольник 2"/>
          <p:cNvSpPr>
            <a:spLocks noChangeArrowheads="1"/>
          </p:cNvSpPr>
          <p:nvPr/>
        </p:nvSpPr>
        <p:spPr bwMode="auto">
          <a:xfrm>
            <a:off x="1835150" y="722313"/>
            <a:ext cx="287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/>
              <a:t>Администрация города Апатиты</a:t>
            </a:r>
          </a:p>
        </p:txBody>
      </p:sp>
      <p:sp>
        <p:nvSpPr>
          <p:cNvPr id="57349" name="Прямоугольник 3"/>
          <p:cNvSpPr>
            <a:spLocks noChangeArrowheads="1"/>
          </p:cNvSpPr>
          <p:nvPr/>
        </p:nvSpPr>
        <p:spPr bwMode="auto">
          <a:xfrm>
            <a:off x="5492750" y="1196975"/>
            <a:ext cx="2935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http://apatity.gov-murman.ru/sovet/</a:t>
            </a:r>
            <a:endParaRPr lang="ru-RU" altLang="ru-RU" sz="1400"/>
          </a:p>
        </p:txBody>
      </p:sp>
      <p:sp>
        <p:nvSpPr>
          <p:cNvPr id="57350" name="Прямоугольник 5"/>
          <p:cNvSpPr>
            <a:spLocks noChangeArrowheads="1"/>
          </p:cNvSpPr>
          <p:nvPr/>
        </p:nvSpPr>
        <p:spPr bwMode="auto">
          <a:xfrm>
            <a:off x="4787900" y="722313"/>
            <a:ext cx="245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http://apatity.gov-murman.ru/</a:t>
            </a:r>
            <a:endParaRPr lang="ru-RU" altLang="ru-RU" sz="1400"/>
          </a:p>
        </p:txBody>
      </p:sp>
      <p:sp>
        <p:nvSpPr>
          <p:cNvPr id="57351" name="Прямоугольник 20"/>
          <p:cNvSpPr>
            <a:spLocks noChangeArrowheads="1"/>
          </p:cNvSpPr>
          <p:nvPr/>
        </p:nvSpPr>
        <p:spPr bwMode="auto">
          <a:xfrm>
            <a:off x="1824038" y="1195388"/>
            <a:ext cx="3668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Представительный орган города Апатиты</a:t>
            </a:r>
          </a:p>
        </p:txBody>
      </p:sp>
      <p:pic>
        <p:nvPicPr>
          <p:cNvPr id="57352" name="Picture 10" descr="&amp;Bcy;&amp;acy;&amp;ncy;&amp;ncy;&amp;iecy;&amp;rcy; &amp;IEcy;&amp;dcy;&amp;icy;&amp;ncy;&amp;ocy;&amp;gcy;&amp;ocy; &amp;pcy;&amp;ocy;&amp;rcy;&amp;tcy;&amp;acy;&amp;lcy;&amp;acy; &amp;gcy;&amp;ocy;&amp;scy;&amp;ucy;&amp;dcy;&amp;acy;&amp;rcy;&amp;scy;&amp;tcy;&amp;vcy;&amp;iecy;&amp;ncy;&amp;ncy;&amp;ycy;&amp;khcy; &amp;icy; &amp;mcy;&amp;ucy;&amp;ncy;&amp;icy;&amp;tscy;&amp;icy;&amp;pcy;&amp;acy;&amp;lcy;&amp;softcy;&amp;ncy;&amp;ycy;&amp;khcy; &amp;ucy;&amp;scy;&amp;lcy;&amp;ucy;&amp;gcy; (&amp;fcy;&amp;ucy;&amp;ncy;&amp;kcy;&amp;tscy;&amp;icy;&amp;jcy;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02013"/>
            <a:ext cx="15128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Прямоугольник 15"/>
          <p:cNvSpPr>
            <a:spLocks noChangeArrowheads="1"/>
          </p:cNvSpPr>
          <p:nvPr/>
        </p:nvSpPr>
        <p:spPr bwMode="auto">
          <a:xfrm>
            <a:off x="2239963" y="3478213"/>
            <a:ext cx="5256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Электронный портал государственных услуг для физических и юридических лиц </a:t>
            </a:r>
            <a:r>
              <a:rPr lang="en-US" altLang="ru-RU" sz="1400"/>
              <a:t>www.gosuslugi.ru</a:t>
            </a:r>
            <a:endParaRPr lang="ru-RU" altLang="ru-RU" sz="1400"/>
          </a:p>
        </p:txBody>
      </p:sp>
      <p:pic>
        <p:nvPicPr>
          <p:cNvPr id="57354" name="Picture 12" descr="http://www.citymurmansk.ru/img/all/143_torgi_269x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40000"/>
            <a:ext cx="15128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Прямоугольник 24"/>
          <p:cNvSpPr>
            <a:spLocks noChangeArrowheads="1"/>
          </p:cNvSpPr>
          <p:nvPr/>
        </p:nvSpPr>
        <p:spPr bwMode="auto">
          <a:xfrm>
            <a:off x="2239963" y="2625725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Официальный сайт Российской Федерации для размещения информации о проведении торгов </a:t>
            </a:r>
            <a:r>
              <a:rPr lang="en-US" altLang="ru-RU" sz="1400"/>
              <a:t>www.torgi.gov.ru</a:t>
            </a:r>
            <a:endParaRPr lang="ru-RU" altLang="ru-RU" sz="1400"/>
          </a:p>
        </p:txBody>
      </p:sp>
      <p:pic>
        <p:nvPicPr>
          <p:cNvPr id="57356" name="Picture 6" descr="АпатитыГО_герб цв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6913"/>
            <a:ext cx="7572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http://www.lic39.ru/wp-content/uploads/2015/02/busgov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0213"/>
            <a:ext cx="1511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Прямоугольник 28"/>
          <p:cNvSpPr>
            <a:spLocks noChangeArrowheads="1"/>
          </p:cNvSpPr>
          <p:nvPr/>
        </p:nvSpPr>
        <p:spPr bwMode="auto">
          <a:xfrm>
            <a:off x="2324100" y="1824038"/>
            <a:ext cx="6064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Официальный сайт о размещении информации о государственных (муниципальных) учреждениях </a:t>
            </a:r>
            <a:r>
              <a:rPr lang="en-US" altLang="ru-RU" sz="1400"/>
              <a:t>www.bus.gov.ru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O:\Трифонова\от меня\gtwoPTANy-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58373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11398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 txBox="1">
            <a:spLocks noChangeArrowheads="1"/>
          </p:cNvSpPr>
          <p:nvPr/>
        </p:nvSpPr>
        <p:spPr bwMode="auto">
          <a:xfrm>
            <a:off x="1331913" y="80963"/>
            <a:ext cx="742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altLang="ru-RU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Какие возможности влияния гражданина на состав  городского бюджета 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309" y="1340768"/>
            <a:ext cx="6120680" cy="9361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1. Публичные слушания по проекту городского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420888"/>
            <a:ext cx="4968552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2. Публичные слушания по отчету об исполнении городского бюджета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933056"/>
            <a:ext cx="5976664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3. Публичные обсуждения целевых программ города Апатиты в сети Интернет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6222" y="5337212"/>
            <a:ext cx="532859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4. Обращения граждан</a:t>
            </a:r>
          </a:p>
        </p:txBody>
      </p:sp>
      <p:pic>
        <p:nvPicPr>
          <p:cNvPr id="11279" name="Picture 7" descr="C:\Users\Князёк-АВ\Desktop\картин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1764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8" descr="C:\Users\Князёк-АВ\Desktop\ка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14725"/>
            <a:ext cx="19446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" descr="C:\Users\Князёк-АВ\Desktop\кар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26638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Объект 1"/>
          <p:cNvSpPr>
            <a:spLocks noGrp="1"/>
          </p:cNvSpPr>
          <p:nvPr>
            <p:ph idx="1"/>
          </p:nvPr>
        </p:nvSpPr>
        <p:spPr>
          <a:xfrm>
            <a:off x="250825" y="811213"/>
            <a:ext cx="8734425" cy="5911850"/>
          </a:xfrm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  <p:pic>
        <p:nvPicPr>
          <p:cNvPr id="11283" name="Picture 22" descr="http://sakirs.ru/images/docs/rs/Publslushaniya/publslusha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6613"/>
            <a:ext cx="21605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/>
              <a:t>Основы бюджетного процесса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84213" y="836613"/>
            <a:ext cx="7848600" cy="5472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1800" b="1" dirty="0" smtClean="0">
                <a:latin typeface="+mj-lt"/>
              </a:rPr>
              <a:t>Этапы бюджетного процесса города Апатиты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1341438"/>
            <a:ext cx="7848600" cy="5032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Составление проекта городского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2349500"/>
            <a:ext cx="7848600" cy="574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Рассмотрение и утверждение городского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13" y="3357563"/>
            <a:ext cx="7848600" cy="5032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Исполнение  городского бюджета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71550" y="1916113"/>
            <a:ext cx="576263" cy="43338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71550" y="2924175"/>
            <a:ext cx="576263" cy="4333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00113" y="3860800"/>
            <a:ext cx="647700" cy="504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4213" y="4365625"/>
            <a:ext cx="7848600" cy="5032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Контроль за исполнением городского бюджета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213" y="5300663"/>
            <a:ext cx="7848600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Утверждение бюджетной отчетности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00113" y="4868863"/>
            <a:ext cx="647700" cy="431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93" y="1340768"/>
            <a:ext cx="8003875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100" dirty="0" smtClean="0">
                <a:solidFill>
                  <a:srgbClr val="000099"/>
                </a:solidFill>
                <a:latin typeface="Book Antiqua" pitchFamily="18" charset="0"/>
              </a:rPr>
              <a:t/>
            </a:r>
            <a:br>
              <a:rPr lang="ru-RU" altLang="ru-RU" sz="2100" dirty="0" smtClean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Демографические показатели г. Апатиты в 2016-2021 гг. </a:t>
            </a:r>
            <a:endParaRPr lang="ru-RU" alt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5"/>
          <p:cNvSpPr txBox="1">
            <a:spLocks noChangeArrowheads="1"/>
          </p:cNvSpPr>
          <p:nvPr/>
        </p:nvSpPr>
        <p:spPr bwMode="auto">
          <a:xfrm>
            <a:off x="251520" y="2204864"/>
            <a:ext cx="45799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Среднегодовая численность населения, тыс.чел.</a:t>
            </a:r>
          </a:p>
        </p:txBody>
      </p:sp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4572000" y="2852936"/>
            <a:ext cx="443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Рождаемость и смертность, чел.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73550" y="3351213"/>
          <a:ext cx="596900" cy="155575"/>
        </p:xfrm>
        <a:graphic>
          <a:graphicData uri="http://schemas.openxmlformats.org/drawingml/2006/table">
            <a:tbl>
              <a:tblPr/>
              <a:tblGrid>
                <a:gridCol w="596900"/>
              </a:tblGrid>
              <a:tr h="15557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73550" y="3351213"/>
          <a:ext cx="596900" cy="155575"/>
        </p:xfrm>
        <a:graphic>
          <a:graphicData uri="http://schemas.openxmlformats.org/drawingml/2006/table">
            <a:tbl>
              <a:tblPr/>
              <a:tblGrid>
                <a:gridCol w="596900"/>
              </a:tblGrid>
              <a:tr h="15557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324" name="Rectangle 2"/>
          <p:cNvSpPr txBox="1">
            <a:spLocks noChangeArrowheads="1"/>
          </p:cNvSpPr>
          <p:nvPr/>
        </p:nvSpPr>
        <p:spPr bwMode="auto">
          <a:xfrm>
            <a:off x="387350" y="476250"/>
            <a:ext cx="86153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  <a:t/>
            </a:r>
            <a:b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Отдельные показатели </a:t>
            </a:r>
            <a:r>
              <a:rPr lang="ru-RU" altLang="ru-RU" sz="1600" b="1" dirty="0">
                <a:latin typeface="Calibri" pitchFamily="34" charset="0"/>
              </a:rPr>
              <a:t>прогноза социально - экономического развития муниципального образования город Апатиты с подведомственной территорией Мурманской области на </a:t>
            </a:r>
            <a:r>
              <a:rPr lang="ru-RU" altLang="ru-RU" sz="1600" b="1" dirty="0" smtClean="0">
                <a:latin typeface="Calibri" pitchFamily="34" charset="0"/>
              </a:rPr>
              <a:t>2019 </a:t>
            </a:r>
            <a:r>
              <a:rPr lang="ru-RU" altLang="ru-RU" sz="1600" b="1" dirty="0">
                <a:latin typeface="Calibri" pitchFamily="34" charset="0"/>
              </a:rPr>
              <a:t>год и на период до </a:t>
            </a:r>
            <a:r>
              <a:rPr lang="ru-RU" altLang="ru-RU" sz="1600" b="1" dirty="0" smtClean="0">
                <a:latin typeface="Calibri" pitchFamily="34" charset="0"/>
              </a:rPr>
              <a:t>2021 </a:t>
            </a:r>
            <a:r>
              <a:rPr lang="ru-RU" altLang="ru-RU" sz="1600" b="1" dirty="0">
                <a:latin typeface="Calibri" pitchFamily="34" charset="0"/>
              </a:rPr>
              <a:t>года </a:t>
            </a:r>
            <a:endParaRPr lang="ru-RU" altLang="ru-RU" sz="1600" b="1" i="1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427984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8438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663575" y="1350963"/>
            <a:ext cx="837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Times New Roman" pitchFamily="18" charset="0"/>
              </a:rPr>
              <a:t>Численность населения и занятость по городу Апатиты </a:t>
            </a:r>
            <a:r>
              <a:rPr lang="ru-RU">
                <a:latin typeface="+mj-lt"/>
                <a:ea typeface="+mj-ea"/>
                <a:cs typeface="Times New Roman" pitchFamily="18" charset="0"/>
              </a:rPr>
              <a:t>в </a:t>
            </a:r>
            <a:r>
              <a:rPr lang="ru-RU" smtClean="0">
                <a:latin typeface="+mj-lt"/>
                <a:ea typeface="+mj-ea"/>
                <a:cs typeface="Times New Roman" pitchFamily="18" charset="0"/>
              </a:rPr>
              <a:t>2016-2021 </a:t>
            </a:r>
            <a:r>
              <a:rPr lang="ru-RU" dirty="0">
                <a:latin typeface="+mj-lt"/>
                <a:ea typeface="+mj-ea"/>
                <a:cs typeface="Times New Roman" pitchFamily="18" charset="0"/>
              </a:rPr>
              <a:t>гг., тыс.человек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50" y="1620838"/>
            <a:ext cx="6559550" cy="304800"/>
          </a:xfrm>
          <a:prstGeom prst="rect">
            <a:avLst/>
          </a:prstGeom>
          <a:noFill/>
        </p:spPr>
        <p:txBody>
          <a:bodyPr lIns="88340" tIns="44170" rIns="88340" bIns="441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Структура занятости населения, тыс.чел.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387350" y="476250"/>
            <a:ext cx="86153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  <a:t/>
            </a:r>
            <a:b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cs typeface="Times New Roman" pitchFamily="18" charset="0"/>
              </a:rPr>
              <a:t>Отдельные показатели </a:t>
            </a:r>
            <a:r>
              <a:rPr lang="ru-RU" altLang="ru-RU" sz="1600" b="1" dirty="0"/>
              <a:t>прогноза социально - экономического развития муниципального образования город Апатиты с подведомственной территорией Мурманской области на </a:t>
            </a:r>
            <a:r>
              <a:rPr lang="ru-RU" altLang="ru-RU" sz="1600" b="1" dirty="0" smtClean="0"/>
              <a:t>2019 </a:t>
            </a:r>
            <a:r>
              <a:rPr lang="ru-RU" altLang="ru-RU" sz="1600" b="1" dirty="0"/>
              <a:t>год и на период до </a:t>
            </a:r>
            <a:r>
              <a:rPr lang="ru-RU" altLang="ru-RU" sz="1600" b="1" dirty="0" smtClean="0"/>
              <a:t>2021 </a:t>
            </a:r>
            <a:r>
              <a:rPr lang="ru-RU" altLang="ru-RU" sz="1600" b="1" dirty="0"/>
              <a:t>года </a:t>
            </a:r>
            <a:endParaRPr lang="ru-RU" altLang="ru-RU" sz="1600" b="1" i="1" dirty="0">
              <a:cs typeface="Times New Roman" pitchFamily="18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1403648" y="2060848"/>
          <a:ext cx="6768752" cy="40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207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12849</TotalTime>
  <Words>7970</Words>
  <Application>Microsoft Office PowerPoint</Application>
  <PresentationFormat>Экран (4:3)</PresentationFormat>
  <Paragraphs>2187</Paragraphs>
  <Slides>53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Поток</vt:lpstr>
      <vt:lpstr>Image</vt:lpstr>
      <vt:lpstr>Презентация PowerPoint</vt:lpstr>
      <vt:lpstr>Как гражданин учувствует в бюджетном процессе?</vt:lpstr>
      <vt:lpstr>Основные понятия</vt:lpstr>
      <vt:lpstr>Какие налоги уплачивают в бюджет жители города?</vt:lpstr>
      <vt:lpstr>Участники бюджетного процесса</vt:lpstr>
      <vt:lpstr>Какие возможности влияния гражданина на состав  городского бюджета ?</vt:lpstr>
      <vt:lpstr>Основы бюджетного процесса</vt:lpstr>
      <vt:lpstr>  Демографические показатели г. Апатиты в 2016-2021 гг. </vt:lpstr>
      <vt:lpstr>Презентация PowerPoint</vt:lpstr>
      <vt:lpstr>Численность работников бюджетной сферы </vt:lpstr>
      <vt:lpstr>Презентация PowerPoint</vt:lpstr>
      <vt:lpstr>Основные направления бюджетной и налоговой политики города Апатиты на 2019 год и на плановый период 2020 и 2021 годов</vt:lpstr>
      <vt:lpstr>Основные направления бюджетной и налоговой политики города Апатиты на 2019 год и на плановый период 2020 и 2021 годов</vt:lpstr>
      <vt:lpstr>Основные параметры городского бюджета на 2019 год и на плановый период 2020 и 2021 годов</vt:lpstr>
      <vt:lpstr> Муниципальный долг городского бюджета                      </vt:lpstr>
      <vt:lpstr>Презентация PowerPoint</vt:lpstr>
      <vt:lpstr>Структура налоговых доходов        городского бюджета на 2019 год и на плановый период 2020 и 2021 годов</vt:lpstr>
      <vt:lpstr>Презентация PowerPoint</vt:lpstr>
      <vt:lpstr>Структура и динамика поступлений межбюджетных трансфертов</vt:lpstr>
      <vt:lpstr>Презентация PowerPoint</vt:lpstr>
      <vt:lpstr> Источники финансирования дефицита городского бюджета </vt:lpstr>
      <vt:lpstr>Структура расходов городского бюджета в 2019 году         </vt:lpstr>
      <vt:lpstr>Расходы городского бюджета по разделам и подразделам классификации расходов бюджета</vt:lpstr>
      <vt:lpstr>Презентация PowerPoint</vt:lpstr>
      <vt:lpstr>Публично-нормативные обязательства на 2019 год и на плановый период 2020 и 2021 годов</vt:lpstr>
      <vt:lpstr>Общественно значимые проекты в 2019 году</vt:lpstr>
      <vt:lpstr>Программно-целевой метод планирования бюджета г. Апатиты</vt:lpstr>
      <vt:lpstr>Программно-целевой Совет</vt:lpstr>
      <vt:lpstr>Расходы по направлениям системы целеполагания ОМСУ города Апатиты  на 2019 год</vt:lpstr>
      <vt:lpstr>Муниципальные программы города Апатиты на 2019 год </vt:lpstr>
      <vt:lpstr>Ресурсное обеспечение муниципальной программы  «Развитие образования» на 2017-2019 годы</vt:lpstr>
      <vt:lpstr>Ресурсное обеспечение муниципальной программы  «Социальная поддержка граждан и социально-ориентированных организаций» на 2017-2019 годы</vt:lpstr>
      <vt:lpstr>Ресурсное обеспечение муниципальной программы  «Развитие физической культуры и спорта» на 2017-2019 годы</vt:lpstr>
      <vt:lpstr>Ресурсное обеспечение муниципальной программы  «Развитие культуры и молодежной политики, сохранение культурного наследия города» на 2017-2019 годы</vt:lpstr>
      <vt:lpstr>Ресурсное обеспечение муниципальной программы  «Обеспечение комфортной среды проживания населения  города» на 2017-2019 годы</vt:lpstr>
      <vt:lpstr>Ресурсное обеспечение муниципальной программы  «Обеспечение доступным и комфортным жильем и коммунальными  услугами населения города» на 2017-2019 годы</vt:lpstr>
      <vt:lpstr>Ресурсное обеспечение муниципальной программы  «Обеспечение общественного порядка и безопасности населения  города» на 2017-2019 годы</vt:lpstr>
      <vt:lpstr>Ресурсное обеспечение муниципальной программы  «Охрана окружающей среды» на 2018-2020 годы</vt:lpstr>
      <vt:lpstr>Ресурсное обеспечение муниципальной программы  «Развитие транспортной системы» на 2017-2019 годы</vt:lpstr>
      <vt:lpstr>Ресурсное обеспечение муниципальной программы  «Энергоэффективность и развитие энергетики» на 2017-2019 годы</vt:lpstr>
      <vt:lpstr>Ресурсное обеспечение муниципальной программы  «Развитие экономического потенциала» на 2017-2019 годы</vt:lpstr>
      <vt:lpstr>Ресурсное обеспечение муниципальной программы  «Управление муниципальными финансами» на 2017-2019 годы</vt:lpstr>
      <vt:lpstr>Ресурсное обеспечение муниципальной программы  «Муниципальное управление» на 2017-2019 годы</vt:lpstr>
      <vt:lpstr>Ресурсное обеспечение муниципальной программы  «Информационное общество» на 2017-2019 годы</vt:lpstr>
      <vt:lpstr>Ресурсное обеспечение муниципальной программы  «Создание условий для развития жилищно-коммунального  хозяйства» на 2017-2019 годы</vt:lpstr>
      <vt:lpstr>Ресурсное обеспечение муниципальной программы  «Капитальный ремонт многоквартирных домов» на 2014-2043 годы</vt:lpstr>
      <vt:lpstr>Ресурсное обеспечение муниципальной программы  «Управление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области» на 2017-2019 годы</vt:lpstr>
      <vt:lpstr>Ресурсное обеспечение муниципальной программы  «Территориальное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 территорией Мурманской области» на 2017-2019 годы</vt:lpstr>
      <vt:lpstr>Ресурсное обеспечение муниципальной программы  «Противодействие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Апатиты» на 2017-2019 годы</vt:lpstr>
      <vt:lpstr>Ресурсное обеспечение муниципальной программы  «Формирование современной городской среды на территории муниципального образования город Апатиты с подведомственной территорией Мурманской области» на 2018-2022 годы</vt:lpstr>
      <vt:lpstr>Непрограммные мероприятия на 2019-2021 годы </vt:lpstr>
      <vt:lpstr>Презентация PowerPoint</vt:lpstr>
      <vt:lpstr>Презентация PowerPoint</vt:lpstr>
    </vt:vector>
  </TitlesOfParts>
  <Manager>savinalv@apatity-city.ru</Manager>
  <Company>Администрация города Апатиты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Трифонова Ольга Анатольевна</dc:creator>
  <cp:lastModifiedBy>Трифонова Ольга Анатольевна</cp:lastModifiedBy>
  <cp:revision>846</cp:revision>
  <cp:lastPrinted>2018-11-14T06:06:04Z</cp:lastPrinted>
  <dcterms:created xsi:type="dcterms:W3CDTF">2013-06-27T09:24:07Z</dcterms:created>
  <dcterms:modified xsi:type="dcterms:W3CDTF">2018-12-24T13:20:02Z</dcterms:modified>
</cp:coreProperties>
</file>