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drawings/drawing3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4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drawings/drawing5.xml" ContentType="application/vnd.openxmlformats-officedocument.drawingml.chartshapes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drawings/drawing6.xml" ContentType="application/vnd.openxmlformats-officedocument.drawingml.chartshapes+xml"/>
  <Override PartName="/ppt/charts/chart31.xml" ContentType="application/vnd.openxmlformats-officedocument.drawingml.chart+xml"/>
  <Override PartName="/ppt/drawings/drawing7.xml" ContentType="application/vnd.openxmlformats-officedocument.drawingml.chartshapes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drawings/drawing8.xml" ContentType="application/vnd.openxmlformats-officedocument.drawingml.chartshapes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drawings/drawing9.xml" ContentType="application/vnd.openxmlformats-officedocument.drawingml.chartshapes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notesSlides/notesSlide5.xml" ContentType="application/vnd.openxmlformats-officedocument.presentationml.notesSlide+xml"/>
  <Override PartName="/ppt/charts/chart39.xml" ContentType="application/vnd.openxmlformats-officedocument.drawingml.chart+xml"/>
  <Override PartName="/ppt/drawings/drawing10.xml" ContentType="application/vnd.openxmlformats-officedocument.drawingml.chartshapes+xml"/>
  <Override PartName="/ppt/charts/chart40.xml" ContentType="application/vnd.openxmlformats-officedocument.drawingml.chart+xml"/>
  <Override PartName="/ppt/drawings/drawing1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4" r:id="rId1"/>
  </p:sldMasterIdLst>
  <p:notesMasterIdLst>
    <p:notesMasterId r:id="rId48"/>
  </p:notesMasterIdLst>
  <p:sldIdLst>
    <p:sldId id="332" r:id="rId2"/>
    <p:sldId id="317" r:id="rId3"/>
    <p:sldId id="350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53" r:id="rId18"/>
    <p:sldId id="262" r:id="rId19"/>
    <p:sldId id="265" r:id="rId20"/>
    <p:sldId id="279" r:id="rId21"/>
    <p:sldId id="266" r:id="rId22"/>
    <p:sldId id="280" r:id="rId23"/>
    <p:sldId id="267" r:id="rId24"/>
    <p:sldId id="282" r:id="rId25"/>
    <p:sldId id="306" r:id="rId26"/>
    <p:sldId id="295" r:id="rId27"/>
    <p:sldId id="288" r:id="rId28"/>
    <p:sldId id="297" r:id="rId29"/>
    <p:sldId id="296" r:id="rId30"/>
    <p:sldId id="298" r:id="rId31"/>
    <p:sldId id="290" r:id="rId32"/>
    <p:sldId id="291" r:id="rId33"/>
    <p:sldId id="292" r:id="rId34"/>
    <p:sldId id="351" r:id="rId35"/>
    <p:sldId id="308" r:id="rId36"/>
    <p:sldId id="352" r:id="rId37"/>
    <p:sldId id="336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33" r:id="rId4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7371" autoAdjust="0"/>
  </p:normalViewPr>
  <p:slideViewPr>
    <p:cSldViewPr>
      <p:cViewPr>
        <p:scale>
          <a:sx n="125" d="100"/>
          <a:sy n="125" d="100"/>
        </p:scale>
        <p:origin x="-1140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40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800" baseline="0"/>
          </a:pPr>
          <a:endParaRPr lang="ru-RU"/>
        </a:p>
      </c:txPr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260320121557834E-3"/>
          <c:y val="0.21037942821510186"/>
          <c:w val="0.66392623041885157"/>
          <c:h val="0.648015596898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2.8529518044571951E-2"/>
                  <c:y val="-0.23807038756506751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751580913007423E-2"/>
                  <c:y val="0.1089644145839752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6735452514255768E-2"/>
                  <c:y val="-5.319894220934541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Налоги на прибыль, доходы</c:v>
                </c:pt>
                <c:pt idx="1">
                  <c:v>Налоги на товары (работы, услуги), реализуемые на территории Российской Федерации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53.5</c:v>
                </c:pt>
                <c:pt idx="1">
                  <c:v>0.8</c:v>
                </c:pt>
                <c:pt idx="2">
                  <c:v>19.8</c:v>
                </c:pt>
                <c:pt idx="3">
                  <c:v>24.5</c:v>
                </c:pt>
                <c:pt idx="4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770207911803594"/>
          <c:y val="0.10363411165737012"/>
          <c:w val="0.28982736486069816"/>
          <c:h val="0.853514815533025"/>
        </c:manualLayout>
      </c:layout>
      <c:overlay val="0"/>
      <c:txPr>
        <a:bodyPr/>
        <a:lstStyle/>
        <a:p>
          <a:pPr>
            <a:defRPr sz="800" b="1" kern="0" spc="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56078336974927"/>
          <c:y val="6.7779739693800772E-2"/>
          <c:w val="0.75381037909368165"/>
          <c:h val="0.7778486450499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6372.7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4645347445994005E-3"/>
                  <c:y val="9.04066214865009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7477.2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090560"/>
        <c:axId val="49092096"/>
      </c:barChart>
      <c:catAx>
        <c:axId val="49090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49092096"/>
        <c:crosses val="autoZero"/>
        <c:auto val="1"/>
        <c:lblAlgn val="ctr"/>
        <c:lblOffset val="100"/>
        <c:noMultiLvlLbl val="0"/>
      </c:catAx>
      <c:valAx>
        <c:axId val="49092096"/>
        <c:scaling>
          <c:orientation val="minMax"/>
          <c:max val="15000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49090560"/>
        <c:crosses val="autoZero"/>
        <c:crossBetween val="between"/>
        <c:majorUnit val="5000"/>
        <c:minorUnit val="5000"/>
      </c:valAx>
    </c:plotArea>
    <c:legend>
      <c:legendPos val="r"/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851925125979361"/>
          <c:y val="6.7779739693800772E-2"/>
          <c:w val="0.52257067658894762"/>
          <c:h val="0.7778486450499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22787.9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14814676819555003"/>
                  <c:y val="0.567826754881641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23648.9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114112"/>
        <c:axId val="49115904"/>
      </c:barChart>
      <c:catAx>
        <c:axId val="49114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49115904"/>
        <c:crosses val="autoZero"/>
        <c:auto val="1"/>
        <c:lblAlgn val="ctr"/>
        <c:lblOffset val="100"/>
        <c:noMultiLvlLbl val="0"/>
      </c:catAx>
      <c:valAx>
        <c:axId val="49115904"/>
        <c:scaling>
          <c:orientation val="minMax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49114112"/>
        <c:crosses val="autoZero"/>
        <c:crossBetween val="between"/>
        <c:majorUnit val="10000"/>
        <c:minorUnit val="10000"/>
      </c:valAx>
    </c:plotArea>
    <c:legend>
      <c:legendPos val="r"/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851925125979361"/>
          <c:y val="6.7779739693800772E-2"/>
          <c:w val="0.52257067658894762"/>
          <c:h val="0.7778486450499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2242833705804393E-2"/>
                  <c:y val="-1.4469603578435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10810.5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8421671338698914E-2"/>
                  <c:y val="4.7401054116317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9068.7999999999811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239936"/>
        <c:axId val="49241472"/>
      </c:barChart>
      <c:catAx>
        <c:axId val="49239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49241472"/>
        <c:crosses val="autoZero"/>
        <c:auto val="1"/>
        <c:lblAlgn val="ctr"/>
        <c:lblOffset val="100"/>
        <c:noMultiLvlLbl val="0"/>
      </c:catAx>
      <c:valAx>
        <c:axId val="49241472"/>
        <c:scaling>
          <c:orientation val="minMax"/>
          <c:max val="12000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49239936"/>
        <c:crosses val="autoZero"/>
        <c:crossBetween val="between"/>
        <c:majorUnit val="2000"/>
        <c:minorUnit val="2000"/>
      </c:valAx>
    </c:plotArea>
    <c:legend>
      <c:legendPos val="r"/>
      <c:layout>
        <c:manualLayout>
          <c:xMode val="edge"/>
          <c:yMode val="edge"/>
          <c:x val="0.80786386947591426"/>
          <c:y val="0.70720472324319905"/>
          <c:w val="0.17573019338336998"/>
          <c:h val="0.28013152527851126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29228844297165"/>
          <c:y val="5.3159198440205287E-2"/>
          <c:w val="0.52257067658894762"/>
          <c:h val="0.7778486450499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-40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152768"/>
        <c:axId val="49154688"/>
      </c:barChart>
      <c:catAx>
        <c:axId val="49152768"/>
        <c:scaling>
          <c:orientation val="minMax"/>
        </c:scaling>
        <c:delete val="1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050" b="0" dirty="0" smtClean="0"/>
                  <a:t>2018 год</a:t>
                </a:r>
                <a:endParaRPr lang="ru-RU" sz="1050" b="0" dirty="0"/>
              </a:p>
            </c:rich>
          </c:tx>
          <c:overlay val="0"/>
        </c:title>
        <c:majorTickMark val="out"/>
        <c:minorTickMark val="none"/>
        <c:tickLblPos val="none"/>
        <c:crossAx val="49154688"/>
        <c:crosses val="autoZero"/>
        <c:auto val="1"/>
        <c:lblAlgn val="ctr"/>
        <c:lblOffset val="100"/>
        <c:noMultiLvlLbl val="0"/>
      </c:catAx>
      <c:valAx>
        <c:axId val="49154688"/>
        <c:scaling>
          <c:orientation val="minMax"/>
          <c:max val="100"/>
          <c:min val="-10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49152768"/>
        <c:crosses val="autoZero"/>
        <c:crossBetween val="between"/>
        <c:majorUnit val="50"/>
        <c:minorUnit val="50"/>
      </c:valAx>
    </c:plotArea>
    <c:legend>
      <c:legendPos val="r"/>
      <c:layout>
        <c:manualLayout>
          <c:xMode val="edge"/>
          <c:yMode val="edge"/>
          <c:x val="0.8372000970567931"/>
          <c:y val="0.35535267526754089"/>
          <c:w val="0.16279990294320831"/>
          <c:h val="0.30505078451892581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485541585722043"/>
          <c:y val="7.6977350775286946E-2"/>
          <c:w val="0.75316696379529957"/>
          <c:h val="0.82896581941097758"/>
        </c:manualLayout>
      </c:layout>
      <c:bar3D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415013274387233E-4"/>
                  <c:y val="-1.0617322253000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781096161729212E-2"/>
                  <c:y val="-7.49237303785784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735522140052101E-2"/>
                  <c:y val="-2.3724858888462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_-* #,##0.0_р_._-;\-* #,##0.0_р_._-;_-* "-"??_р_._-;_-@_-</c:formatCode>
                <c:ptCount val="4"/>
                <c:pt idx="0">
                  <c:v>137594</c:v>
                </c:pt>
                <c:pt idx="1">
                  <c:v>114504.3</c:v>
                </c:pt>
                <c:pt idx="2">
                  <c:v>988630.4</c:v>
                </c:pt>
                <c:pt idx="3">
                  <c:v>4755.6000000000004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Поступило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9583333333333331E-2"/>
                  <c:y val="-2.8124999999999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833169291338592E-2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004690300111583E-2"/>
                  <c:y val="-2.1352372999616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"-"??_р_._-;_-@_-</c:formatCode>
                <c:ptCount val="4"/>
                <c:pt idx="0">
                  <c:v>137594</c:v>
                </c:pt>
                <c:pt idx="1">
                  <c:v>110082.5</c:v>
                </c:pt>
                <c:pt idx="2">
                  <c:v>983355</c:v>
                </c:pt>
                <c:pt idx="3">
                  <c:v>4489.1000000000004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7618816"/>
        <c:axId val="57620352"/>
        <c:axId val="0"/>
      </c:bar3DChart>
      <c:catAx>
        <c:axId val="57618816"/>
        <c:scaling>
          <c:orientation val="minMax"/>
        </c:scaling>
        <c:delete val="0"/>
        <c:axPos val="b"/>
        <c:numFmt formatCode="General" sourceLinked="1"/>
        <c:majorTickMark val="in"/>
        <c:minorTickMark val="out"/>
        <c:tickLblPos val="low"/>
        <c:txPr>
          <a:bodyPr rot="0"/>
          <a:lstStyle/>
          <a:p>
            <a:pPr>
              <a:defRPr sz="1200" baseline="0"/>
            </a:pPr>
            <a:endParaRPr lang="ru-RU"/>
          </a:p>
        </c:txPr>
        <c:crossAx val="57620352"/>
        <c:crosses val="autoZero"/>
        <c:auto val="1"/>
        <c:lblAlgn val="ctr"/>
        <c:lblOffset val="0"/>
        <c:tickLblSkip val="1"/>
        <c:noMultiLvlLbl val="0"/>
      </c:catAx>
      <c:valAx>
        <c:axId val="57620352"/>
        <c:scaling>
          <c:orientation val="minMax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none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57618816"/>
        <c:crosses val="autoZero"/>
        <c:crossBetween val="between"/>
        <c:majorUnit val="100000"/>
        <c:minorUnit val="50000"/>
      </c:valAx>
      <c:spPr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230138450225438"/>
          <c:y val="0"/>
        </c:manualLayout>
      </c:layout>
      <c:overlay val="0"/>
      <c:txPr>
        <a:bodyPr/>
        <a:lstStyle/>
        <a:p>
          <a:pPr>
            <a:defRPr sz="1500" baseline="0"/>
          </a:pPr>
          <a:endParaRPr lang="ru-RU"/>
        </a:p>
      </c:txPr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193057520697877E-3"/>
          <c:y val="0.12292405220968768"/>
          <c:w val="0.47680181999980159"/>
          <c:h val="0.877075947790312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</c:v>
                </c:pt>
              </c:strCache>
            </c:strRef>
          </c:tx>
          <c:explosion val="25"/>
          <c:dPt>
            <c:idx val="5"/>
            <c:bubble3D val="1"/>
            <c:explosion val="20"/>
          </c:dPt>
          <c:dLbls>
            <c:dLbl>
              <c:idx val="3"/>
              <c:layout>
                <c:manualLayout>
                  <c:x val="2.9372884188258236E-3"/>
                  <c:y val="-1.771267838926988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7.3</c:v>
                </c:pt>
                <c:pt idx="1">
                  <c:v>0.2</c:v>
                </c:pt>
                <c:pt idx="2">
                  <c:v>1</c:v>
                </c:pt>
                <c:pt idx="3">
                  <c:v>5.4</c:v>
                </c:pt>
                <c:pt idx="4">
                  <c:v>6.3</c:v>
                </c:pt>
                <c:pt idx="5">
                  <c:v>0.2</c:v>
                </c:pt>
                <c:pt idx="6">
                  <c:v>63</c:v>
                </c:pt>
                <c:pt idx="7">
                  <c:v>5.0999999999999996</c:v>
                </c:pt>
                <c:pt idx="8">
                  <c:v>4.9000000000000004</c:v>
                </c:pt>
                <c:pt idx="9">
                  <c:v>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218250882177057"/>
          <c:y val="3.2067144054701006E-2"/>
          <c:w val="0.43781749117823193"/>
          <c:h val="0.96793285594529899"/>
        </c:manualLayout>
      </c:layout>
      <c:overlay val="0"/>
      <c:txPr>
        <a:bodyPr/>
        <a:lstStyle/>
        <a:p>
          <a:pPr>
            <a:defRPr sz="800" b="1" i="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64046872471018"/>
          <c:y val="4.5106388642002726E-2"/>
        </c:manualLayout>
      </c:layout>
      <c:overlay val="0"/>
      <c:txPr>
        <a:bodyPr/>
        <a:lstStyle/>
        <a:p>
          <a:pPr>
            <a:defRPr sz="1500"/>
          </a:pPr>
          <a:endParaRPr lang="ru-RU"/>
        </a:p>
      </c:txPr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23463424017953E-2"/>
          <c:y val="0.27063428137614337"/>
          <c:w val="0.46988697772211696"/>
          <c:h val="0.619134910935822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Направление расходов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2.6686932603053787E-2"/>
                  <c:y val="3.711019732651275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053708307945755E-2"/>
                  <c:y val="9.810633039177837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8.432587639609477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840256849023033E-2"/>
                  <c:y val="-0.10723159910394711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1613405781693507"/>
                  <c:y val="-2.712147070011759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 и оздоровление детей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_-* #,##0.0_р_._-;\-* #,##0.0_р_._-;_-* "-"??_р_._-;_-@_-</c:formatCode>
                <c:ptCount val="5"/>
                <c:pt idx="0">
                  <c:v>623322</c:v>
                </c:pt>
                <c:pt idx="1">
                  <c:v>582072.30000000005</c:v>
                </c:pt>
                <c:pt idx="2">
                  <c:v>105112.9</c:v>
                </c:pt>
                <c:pt idx="3">
                  <c:v>23527.3</c:v>
                </c:pt>
                <c:pt idx="4">
                  <c:v>105659.2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9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9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9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900" baseline="0"/>
            </a:pPr>
            <a:endParaRPr lang="ru-RU"/>
          </a:p>
        </c:txPr>
      </c:legendEntry>
      <c:layout>
        <c:manualLayout>
          <c:xMode val="edge"/>
          <c:yMode val="edge"/>
          <c:x val="0.6734587839844618"/>
          <c:y val="0.15310246588373491"/>
          <c:w val="0.30914562778326582"/>
          <c:h val="0.7877735944292846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151804388884563"/>
          <c:y val="6.5179814535973546E-2"/>
          <c:w val="0.78890352762736449"/>
          <c:h val="0.833356680175632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4.6009380600223167E-3"/>
                  <c:y val="-1.5970447728030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35401380522943E-2"/>
                  <c:y val="-8.2337145037908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269168160059457E-2"/>
                  <c:y val="-3.232352261039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269288919588645E-2"/>
                  <c:y val="-1.0447294596196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004690300111583E-2"/>
                  <c:y val="-2.9433713885760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 и оздоровление детей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_-* #,##0.0_р_._-;\-* #,##0.0_р_._-;_-* "-"??_р_._-;_-@_-</c:formatCode>
                <c:ptCount val="5"/>
                <c:pt idx="0">
                  <c:v>623548.30000000005</c:v>
                </c:pt>
                <c:pt idx="1">
                  <c:v>584038</c:v>
                </c:pt>
                <c:pt idx="2">
                  <c:v>105214.6</c:v>
                </c:pt>
                <c:pt idx="3">
                  <c:v>23527.3</c:v>
                </c:pt>
                <c:pt idx="4">
                  <c:v>105659.2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8341150500185966E-2"/>
                  <c:y val="8.1778342245852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543026620230633E-2"/>
                  <c:y val="1.8574913823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336460200074387E-3"/>
                  <c:y val="-5.59423657418678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020276706843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071982340126695E-2"/>
                  <c:y val="-3.270412653973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 и оздоровление детей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Лист1!$C$2:$C$6</c:f>
              <c:numCache>
                <c:formatCode>_-* #,##0.0_р_._-;\-* #,##0.0_р_._-;_-* "-"??_р_._-;_-@_-</c:formatCode>
                <c:ptCount val="5"/>
                <c:pt idx="0">
                  <c:v>623322</c:v>
                </c:pt>
                <c:pt idx="1">
                  <c:v>582072.30000000005</c:v>
                </c:pt>
                <c:pt idx="2">
                  <c:v>105112.9</c:v>
                </c:pt>
                <c:pt idx="3">
                  <c:v>23527.3</c:v>
                </c:pt>
                <c:pt idx="4">
                  <c:v>105659.2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8062592"/>
        <c:axId val="108064128"/>
        <c:axId val="0"/>
      </c:bar3DChart>
      <c:catAx>
        <c:axId val="108062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08064128"/>
        <c:crosses val="autoZero"/>
        <c:auto val="1"/>
        <c:lblAlgn val="ctr"/>
        <c:lblOffset val="100"/>
        <c:noMultiLvlLbl val="0"/>
      </c:catAx>
      <c:valAx>
        <c:axId val="108064128"/>
        <c:scaling>
          <c:orientation val="minMax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108062592"/>
        <c:crosses val="autoZero"/>
        <c:crossBetween val="between"/>
        <c:majorUnit val="100000"/>
        <c:minorUnit val="10000"/>
      </c:valAx>
    </c:plotArea>
    <c:legend>
      <c:legendPos val="r"/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530479863238641"/>
          <c:y val="8.4872888567045793E-2"/>
          <c:w val="0.66497911508621765"/>
          <c:h val="0.8302825219695995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1.1957240155990196E-2"/>
                  <c:y val="-7.30425110289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935860233985416E-2"/>
                  <c:y val="-3.2869129963044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</c:v>
                </c:pt>
              </c:strCache>
            </c:strRef>
          </c:cat>
          <c:val>
            <c:numRef>
              <c:f>Лист1!$B$2:$B$3</c:f>
              <c:numCache>
                <c:formatCode>_-* #,##0.0_р_._-;\-* #,##0.0_р_._-;_-* "-"??_р_._-;_-@_-</c:formatCode>
                <c:ptCount val="2"/>
                <c:pt idx="0">
                  <c:v>97911.6</c:v>
                </c:pt>
                <c:pt idx="1">
                  <c:v>19749.7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5.9786200779951134E-3"/>
                  <c:y val="-2.5564878860145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</c:v>
                </c:pt>
              </c:strCache>
            </c:strRef>
          </c:cat>
          <c:val>
            <c:numRef>
              <c:f>Лист1!$C$2:$C$3</c:f>
              <c:numCache>
                <c:formatCode>_-* #,##0.0_р_._-;\-* #,##0.0_р_._-;_-* "-"??_р_._-;_-@_-</c:formatCode>
                <c:ptCount val="2"/>
                <c:pt idx="0">
                  <c:v>97881.600000000006</c:v>
                </c:pt>
                <c:pt idx="1">
                  <c:v>19749.7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6730752"/>
        <c:axId val="56756480"/>
        <c:axId val="128919744"/>
      </c:bar3DChart>
      <c:catAx>
        <c:axId val="56730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56756480"/>
        <c:crosses val="autoZero"/>
        <c:auto val="1"/>
        <c:lblAlgn val="ctr"/>
        <c:lblOffset val="100"/>
        <c:noMultiLvlLbl val="0"/>
      </c:catAx>
      <c:valAx>
        <c:axId val="56756480"/>
        <c:scaling>
          <c:orientation val="minMax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56730752"/>
        <c:crosses val="autoZero"/>
        <c:crossBetween val="between"/>
        <c:majorUnit val="100000"/>
      </c:valAx>
      <c:serAx>
        <c:axId val="128919744"/>
        <c:scaling>
          <c:orientation val="minMax"/>
        </c:scaling>
        <c:delete val="1"/>
        <c:axPos val="b"/>
        <c:majorTickMark val="out"/>
        <c:minorTickMark val="none"/>
        <c:tickLblPos val="none"/>
        <c:crossAx val="56756480"/>
        <c:crosses val="autoZero"/>
      </c:serAx>
    </c:plotArea>
    <c:legend>
      <c:legendPos val="r"/>
      <c:layout>
        <c:manualLayout>
          <c:xMode val="edge"/>
          <c:yMode val="edge"/>
          <c:x val="0.87497198992955572"/>
          <c:y val="7.7090739917787518E-2"/>
          <c:w val="0.11277772337913509"/>
          <c:h val="0.11780031615329355"/>
        </c:manualLayout>
      </c:layout>
      <c:overlay val="0"/>
      <c:txPr>
        <a:bodyPr/>
        <a:lstStyle/>
        <a:p>
          <a:pPr>
            <a:defRPr sz="9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589444832840839"/>
          <c:y val="8.8779024552827726E-2"/>
          <c:w val="0.66497911508621765"/>
          <c:h val="0.8302825219695995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2.204616153760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8786803021563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воросы в области социальной политики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"-"??_р_._-;_-@_-</c:formatCode>
                <c:ptCount val="4"/>
                <c:pt idx="0">
                  <c:v>4607.3</c:v>
                </c:pt>
                <c:pt idx="1">
                  <c:v>7651.7</c:v>
                </c:pt>
                <c:pt idx="2">
                  <c:v>102011.6</c:v>
                </c:pt>
                <c:pt idx="3">
                  <c:v>1116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1.6468251101372181E-2"/>
                  <c:y val="-1.3227696922564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воросы в области социальной политики</c:v>
                </c:pt>
              </c:strCache>
            </c:strRef>
          </c:cat>
          <c:val>
            <c:numRef>
              <c:f>Лист1!$C$2:$C$5</c:f>
              <c:numCache>
                <c:formatCode>_-* #,##0.0_р_._-;\-* #,##0.0_р_._-;_-* "-"??_р_._-;_-@_-</c:formatCode>
                <c:ptCount val="4"/>
                <c:pt idx="0">
                  <c:v>4596</c:v>
                </c:pt>
                <c:pt idx="1">
                  <c:v>7261.4</c:v>
                </c:pt>
                <c:pt idx="2">
                  <c:v>99555</c:v>
                </c:pt>
                <c:pt idx="3">
                  <c:v>1116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762432"/>
        <c:axId val="107765120"/>
        <c:axId val="116295424"/>
      </c:bar3DChart>
      <c:catAx>
        <c:axId val="107762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107765120"/>
        <c:crosses val="autoZero"/>
        <c:auto val="1"/>
        <c:lblAlgn val="ctr"/>
        <c:lblOffset val="100"/>
        <c:noMultiLvlLbl val="0"/>
      </c:catAx>
      <c:valAx>
        <c:axId val="107765120"/>
        <c:scaling>
          <c:orientation val="minMax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07762432"/>
        <c:crosses val="autoZero"/>
        <c:crossBetween val="between"/>
        <c:majorUnit val="20000"/>
      </c:valAx>
      <c:serAx>
        <c:axId val="116295424"/>
        <c:scaling>
          <c:orientation val="minMax"/>
        </c:scaling>
        <c:delete val="1"/>
        <c:axPos val="b"/>
        <c:majorTickMark val="out"/>
        <c:minorTickMark val="none"/>
        <c:tickLblPos val="none"/>
        <c:crossAx val="107765120"/>
        <c:crosses val="autoZero"/>
      </c:serAx>
    </c:plotArea>
    <c:legend>
      <c:legendPos val="r"/>
      <c:layout>
        <c:manualLayout>
          <c:xMode val="edge"/>
          <c:yMode val="edge"/>
          <c:x val="3.7710442575449338E-2"/>
          <c:y val="0.74516025997111435"/>
          <c:w val="8.8756834138963625E-2"/>
          <c:h val="0.14222100322186421"/>
        </c:manualLayout>
      </c:layout>
      <c:overlay val="0"/>
      <c:txPr>
        <a:bodyPr/>
        <a:lstStyle/>
        <a:p>
          <a:pPr>
            <a:defRPr sz="9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1596239873574202E-2"/>
                  <c:y val="-8.37281301464792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385179.9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18716741223764274"/>
                  <c:y val="0.45631830929830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388116.2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58400"/>
        <c:axId val="47160320"/>
      </c:barChart>
      <c:catAx>
        <c:axId val="47158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47160320"/>
        <c:crossesAt val="0"/>
        <c:auto val="1"/>
        <c:lblAlgn val="ctr"/>
        <c:lblOffset val="100"/>
        <c:noMultiLvlLbl val="0"/>
      </c:catAx>
      <c:valAx>
        <c:axId val="47160320"/>
        <c:scaling>
          <c:orientation val="minMax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47158400"/>
        <c:crosses val="autoZero"/>
        <c:crossBetween val="between"/>
        <c:majorUnit val="50000"/>
        <c:minorUnit val="10000"/>
      </c:valAx>
    </c:plotArea>
    <c:legend>
      <c:legendPos val="r"/>
      <c:layout>
        <c:manualLayout>
          <c:xMode val="edge"/>
          <c:yMode val="edge"/>
          <c:x val="0.74356647447335789"/>
          <c:y val="0.81713578593023994"/>
          <c:w val="0.15421699176282158"/>
          <c:h val="0.162097659963581"/>
        </c:manualLayout>
      </c:layout>
      <c:overlay val="0"/>
      <c:spPr>
        <a:noFill/>
      </c:spPr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50800" dir="5400000" algn="ctr" rotWithShape="0">
        <a:srgbClr val="FF9900"/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ru-RU" dirty="0" smtClean="0"/>
              <a:t>Благоустройство, 27 097,7тыс. руб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21486596213635706"/>
          <c:y val="0.1303599117006323"/>
        </c:manualLayout>
      </c:layout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Коммунальное хозяйство, 7020,2 тыс.руб.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Субсидия на поддержку государственных программ субъектов Российской Федерации и муниципальных программ формирования современной городской среды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27097.7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16276608"/>
        <c:axId val="116275072"/>
      </c:barChart>
      <c:valAx>
        <c:axId val="116275072"/>
        <c:scaling>
          <c:orientation val="minMax"/>
          <c:max val="30000"/>
          <c:min val="10000"/>
        </c:scaling>
        <c:delete val="0"/>
        <c:axPos val="b"/>
        <c:majorGridlines/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700"/>
            </a:pPr>
            <a:endParaRPr lang="ru-RU"/>
          </a:p>
        </c:txPr>
        <c:crossAx val="116276608"/>
        <c:crosses val="autoZero"/>
        <c:crossBetween val="between"/>
        <c:majorUnit val="5000"/>
      </c:valAx>
      <c:catAx>
        <c:axId val="116276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+mj-lt"/>
              </a:defRPr>
            </a:pPr>
            <a:endParaRPr lang="ru-RU"/>
          </a:p>
        </c:txPr>
        <c:crossAx val="116275072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aseline="0"/>
            </a:pPr>
            <a:r>
              <a:rPr lang="ru-RU" sz="1000" baseline="0" dirty="0" smtClean="0"/>
              <a:t>Другие вопросы в области ЖКХ  97 503,2</a:t>
            </a:r>
          </a:p>
          <a:p>
            <a:pPr>
              <a:defRPr sz="1000" baseline="0"/>
            </a:pPr>
            <a:r>
              <a:rPr lang="ru-RU" sz="1000" baseline="0" dirty="0" smtClean="0"/>
              <a:t> тыс. руб.</a:t>
            </a:r>
            <a:endParaRPr lang="ru-RU" sz="1000" baseline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3177692557969988"/>
          <c:y val="0.23121834500997837"/>
          <c:w val="0.48096764050026186"/>
          <c:h val="0.4881361512522083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Содержание МКУ "Управление городского хозяйства"</c:v>
                </c:pt>
                <c:pt idx="1">
                  <c:v> Капитальный ремонт сетей наружного уличного освещения</c:v>
                </c:pt>
                <c:pt idx="2">
                  <c:v>Обеспечение электроэнергией, содержание и текущий ремонт объектов НУО</c:v>
                </c:pt>
                <c:pt idx="3">
                  <c:v>Другие расходы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35366.1</c:v>
                </c:pt>
                <c:pt idx="1">
                  <c:v>11739.6</c:v>
                </c:pt>
                <c:pt idx="2">
                  <c:v>22349.3</c:v>
                </c:pt>
                <c:pt idx="3">
                  <c:v>28048.2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29338368"/>
        <c:axId val="129340160"/>
      </c:barChart>
      <c:catAx>
        <c:axId val="12933836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29340160"/>
        <c:crosses val="autoZero"/>
        <c:auto val="1"/>
        <c:lblAlgn val="ctr"/>
        <c:lblOffset val="100"/>
        <c:noMultiLvlLbl val="0"/>
      </c:catAx>
      <c:valAx>
        <c:axId val="129340160"/>
        <c:scaling>
          <c:orientation val="minMax"/>
        </c:scaling>
        <c:delete val="0"/>
        <c:axPos val="b"/>
        <c:majorGridlines/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800"/>
            </a:pPr>
            <a:endParaRPr lang="ru-RU"/>
          </a:p>
        </c:txPr>
        <c:crossAx val="129338368"/>
        <c:crosses val="autoZero"/>
        <c:crossBetween val="between"/>
      </c:valAx>
    </c:plotArea>
    <c:legend>
      <c:legendPos val="t"/>
      <c:legendEntry>
        <c:idx val="0"/>
        <c:delete val="1"/>
      </c:legendEntry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412415645573434"/>
          <c:y val="6.5590990316688386E-2"/>
          <c:w val="0.42724098213796141"/>
          <c:h val="0.828983907761030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4F8991"/>
            </a:solidFill>
          </c:spPr>
          <c:invertIfNegative val="0"/>
          <c:dLbls>
            <c:dLbl>
              <c:idx val="0"/>
              <c:layout>
                <c:manualLayout>
                  <c:x val="1.58280134116152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жилищно - коммунального хозяйства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"-"??_р_._-;_-@_-</c:formatCode>
                <c:ptCount val="4"/>
                <c:pt idx="0">
                  <c:v>17258.2</c:v>
                </c:pt>
                <c:pt idx="1">
                  <c:v>6218.2</c:v>
                </c:pt>
                <c:pt idx="2">
                  <c:v>27097.7</c:v>
                </c:pt>
                <c:pt idx="3">
                  <c:v>105853.5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жилищно - коммунального хозяйства</c:v>
                </c:pt>
              </c:strCache>
            </c:strRef>
          </c:cat>
          <c:val>
            <c:numRef>
              <c:f>Лист1!$C$2:$C$5</c:f>
              <c:numCache>
                <c:formatCode>_-* #,##0.0_р_._-;\-* #,##0.0_р_._-;_-* "-"??_р_._-;_-@_-</c:formatCode>
                <c:ptCount val="4"/>
                <c:pt idx="0">
                  <c:v>13430.5</c:v>
                </c:pt>
                <c:pt idx="1">
                  <c:v>6218.2</c:v>
                </c:pt>
                <c:pt idx="2">
                  <c:v>27097.7</c:v>
                </c:pt>
                <c:pt idx="3">
                  <c:v>97503.2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464448"/>
        <c:axId val="137470336"/>
      </c:barChart>
      <c:catAx>
        <c:axId val="1374644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37470336"/>
        <c:crossesAt val="0"/>
        <c:auto val="1"/>
        <c:lblAlgn val="ctr"/>
        <c:lblOffset val="100"/>
        <c:noMultiLvlLbl val="0"/>
      </c:catAx>
      <c:valAx>
        <c:axId val="137470336"/>
        <c:scaling>
          <c:orientation val="minMax"/>
        </c:scaling>
        <c:delete val="0"/>
        <c:axPos val="b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37464448"/>
        <c:crosses val="autoZero"/>
        <c:crossBetween val="between"/>
        <c:majorUnit val="50000"/>
        <c:minorUnit val="10000"/>
      </c:valAx>
    </c:plotArea>
    <c:legend>
      <c:legendPos val="r"/>
      <c:layout>
        <c:manualLayout>
          <c:xMode val="edge"/>
          <c:yMode val="edge"/>
          <c:x val="2.0028749291551587E-2"/>
          <c:y val="0.85482302351025863"/>
          <c:w val="0.18381335765560139"/>
          <c:h val="0.14517697648974182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aseline="0"/>
            </a:pPr>
            <a:r>
              <a:rPr lang="ru-RU" sz="1000" baseline="0" dirty="0" smtClean="0"/>
              <a:t>Сельское хозяйство и рыболовство</a:t>
            </a:r>
          </a:p>
          <a:p>
            <a:pPr>
              <a:defRPr sz="1000" baseline="0"/>
            </a:pPr>
            <a:r>
              <a:rPr lang="ru-RU" sz="1000" i="1" baseline="0" dirty="0" smtClean="0"/>
              <a:t>1 859,7 </a:t>
            </a:r>
            <a:r>
              <a:rPr lang="ru-RU" sz="1000" baseline="0" dirty="0" smtClean="0"/>
              <a:t>тыс</a:t>
            </a:r>
            <a:r>
              <a:rPr lang="ru-RU" sz="1000" baseline="0" dirty="0"/>
              <a:t>. руб.</a:t>
            </a:r>
          </a:p>
        </c:rich>
      </c:tx>
      <c:layout>
        <c:manualLayout>
          <c:xMode val="edge"/>
          <c:yMode val="edge"/>
          <c:x val="0.31080669685939177"/>
          <c:y val="8.5793726064847266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1536461320089479"/>
          <c:y val="0.32630872555379425"/>
          <c:w val="0.36364034705817916"/>
          <c:h val="0.4385136068892107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Регулирование численности безнадзорных животных на территории г. Апатиты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Регулирование численности безнадзорных животных на территории г. Апатиты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1859.7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4454784"/>
        <c:axId val="144444800"/>
      </c:barChart>
      <c:valAx>
        <c:axId val="144444800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4454784"/>
        <c:crosses val="autoZero"/>
        <c:crossBetween val="between"/>
      </c:valAx>
      <c:catAx>
        <c:axId val="144454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444480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aseline="0"/>
            </a:pPr>
            <a:r>
              <a:rPr lang="ru-RU" sz="1000" baseline="0" dirty="0" smtClean="0"/>
              <a:t>Дорожное хозяйство (дорожные фонды)</a:t>
            </a:r>
          </a:p>
          <a:p>
            <a:pPr>
              <a:defRPr sz="1000" baseline="0"/>
            </a:pPr>
            <a:r>
              <a:rPr lang="ru-RU" sz="1000" i="1" baseline="0" dirty="0" smtClean="0"/>
              <a:t>111 345,5 </a:t>
            </a:r>
            <a:r>
              <a:rPr lang="ru-RU" sz="1000" baseline="0" dirty="0" smtClean="0"/>
              <a:t>тыс</a:t>
            </a:r>
            <a:r>
              <a:rPr lang="ru-RU" sz="1000" baseline="0" dirty="0"/>
              <a:t>. руб.</a:t>
            </a:r>
          </a:p>
        </c:rich>
      </c:tx>
      <c:layout>
        <c:manualLayout>
          <c:xMode val="edge"/>
          <c:yMode val="edge"/>
          <c:x val="1.3295091395073763E-4"/>
          <c:y val="1.142846873223246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2864269337516927"/>
          <c:y val="0.13661118263548094"/>
          <c:w val="0.59513138246077235"/>
          <c:h val="0.640464784958533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 111 345,5 тыс. руб.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explosion val="14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explosion val="2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2"/>
              <c:layout>
                <c:manualLayout>
                  <c:x val="0.11671497284615485"/>
                  <c:y val="-3.4582214176638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965644340171505E-2"/>
                  <c:y val="-6.9164428353277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Ремонт асфальтобетонного покрытия проезжей части автомобильных дорог и межквартальных проездов</c:v>
                </c:pt>
                <c:pt idx="1">
                  <c:v>Содержание улично-дорожной сети и межквартальных проездов</c:v>
                </c:pt>
                <c:pt idx="2">
                  <c:v>Текущий ремонт тротуаров</c:v>
                </c:pt>
                <c:pt idx="3">
                  <c:v>Прочие мероприятия по дорожному хозяйству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30957.200000000001</c:v>
                </c:pt>
                <c:pt idx="1">
                  <c:v>47269.9</c:v>
                </c:pt>
                <c:pt idx="2">
                  <c:v>2469</c:v>
                </c:pt>
                <c:pt idx="3">
                  <c:v>30649.4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6469760"/>
        <c:axId val="116467968"/>
      </c:barChart>
      <c:valAx>
        <c:axId val="116467968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16469760"/>
        <c:crosses val="autoZero"/>
        <c:crossBetween val="between"/>
      </c:valAx>
      <c:catAx>
        <c:axId val="1164697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16467968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aseline="0"/>
            </a:pPr>
            <a:r>
              <a:rPr lang="ru-RU" sz="1000" baseline="0" dirty="0" smtClean="0"/>
              <a:t>Другие вопросы в области национальной экономики</a:t>
            </a:r>
          </a:p>
          <a:p>
            <a:pPr>
              <a:defRPr sz="1000" baseline="0"/>
            </a:pPr>
            <a:r>
              <a:rPr lang="ru-RU" sz="1000" i="0" baseline="0" dirty="0" smtClean="0"/>
              <a:t>603,7</a:t>
            </a:r>
            <a:r>
              <a:rPr lang="ru-RU" sz="1000" i="1" baseline="0" dirty="0" smtClean="0"/>
              <a:t> </a:t>
            </a:r>
            <a:r>
              <a:rPr lang="ru-RU" sz="1000" baseline="0" dirty="0" smtClean="0"/>
              <a:t>тыс</a:t>
            </a:r>
            <a:r>
              <a:rPr lang="ru-RU" sz="1000" baseline="0" dirty="0"/>
              <a:t>. руб.</a:t>
            </a:r>
          </a:p>
        </c:rich>
      </c:tx>
      <c:layout>
        <c:manualLayout>
          <c:xMode val="edge"/>
          <c:yMode val="edge"/>
          <c:x val="0.16735782352246847"/>
          <c:y val="3.698856692690711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64048030228402364"/>
          <c:y val="0.20327718216494561"/>
          <c:w val="0.29570641488543248"/>
          <c:h val="0.6516266711106214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explosion val="14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8.1674533312090541E-2"/>
                  <c:y val="-9.6201432164103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985577803739274"/>
                  <c:y val="3.20671440547010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Осуществление органами местного самоуправления муниципальных образований Мурманской области со статусом городского округа и муниципального района отдельных государственных полномочий по сбору сведений для формирования и ведения торгового реестра</c:v>
                </c:pt>
                <c:pt idx="1">
                  <c:v>Осуществление отдельных государственных полномочий по установлению регулируемых тарифов на перевозки пассажиров и багажа автомобильным транспортом и городским наземным электрическим транспортом</c:v>
                </c:pt>
                <c:pt idx="2">
                  <c:v>Прочие мероприятия 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53.9</c:v>
                </c:pt>
                <c:pt idx="1">
                  <c:v>93.8</c:v>
                </c:pt>
                <c:pt idx="2">
                  <c:v>456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6506624"/>
        <c:axId val="116504832"/>
      </c:barChart>
      <c:valAx>
        <c:axId val="116504832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6506624"/>
        <c:crosses val="autoZero"/>
        <c:crossBetween val="between"/>
      </c:valAx>
      <c:catAx>
        <c:axId val="1165066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16504832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Транспорт </a:t>
            </a:r>
          </a:p>
          <a:p>
            <a:pPr>
              <a:defRPr/>
            </a:pPr>
            <a:r>
              <a:rPr lang="ru-RU" dirty="0" smtClean="0"/>
              <a:t>9 588,4 тыс</a:t>
            </a:r>
            <a:r>
              <a:rPr lang="ru-RU" dirty="0"/>
              <a:t>. руб.</a:t>
            </a:r>
          </a:p>
        </c:rich>
      </c:tx>
      <c:layout>
        <c:manualLayout>
          <c:xMode val="edge"/>
          <c:yMode val="edge"/>
          <c:x val="0.37070515037880281"/>
          <c:y val="4.600743286588232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828243793807473"/>
          <c:y val="0.18249083435173977"/>
          <c:w val="0.5313927721178292"/>
          <c:h val="0.65519585125462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explosion val="14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0.1340054556414879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293199899805575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Осуществление расходов, связанных с предоставлением субсидий организациям, осуществляющим регулярные перевозки пассажиров и багажа на муниципальных маршрутах</c:v>
                </c:pt>
                <c:pt idx="1">
                  <c:v>Реализация Закона Мурманской области "О предоставлении льготного проезда на городском электрическом и автомобильном транспорте общего пользования обучающимся и студентам государственных областных и муниципальных образовательных учреждений Мурманской облас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8858.6</c:v>
                </c:pt>
                <c:pt idx="1">
                  <c:v>729.8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6569984"/>
        <c:axId val="116568448"/>
      </c:barChart>
      <c:valAx>
        <c:axId val="116568448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116569984"/>
        <c:crosses val="autoZero"/>
        <c:crossBetween val="between"/>
      </c:valAx>
      <c:catAx>
        <c:axId val="1165699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16568448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aseline="0"/>
            </a:pPr>
            <a:r>
              <a:rPr lang="ru-RU" sz="1000" baseline="0" dirty="0" smtClean="0"/>
              <a:t>Связь и информатика</a:t>
            </a:r>
          </a:p>
          <a:p>
            <a:pPr>
              <a:defRPr sz="1000" baseline="0"/>
            </a:pPr>
            <a:r>
              <a:rPr lang="ru-RU" sz="1000" i="1" baseline="0" dirty="0" smtClean="0"/>
              <a:t>14,3 </a:t>
            </a:r>
            <a:r>
              <a:rPr lang="ru-RU" sz="1000" baseline="0" dirty="0" smtClean="0"/>
              <a:t>тыс</a:t>
            </a:r>
            <a:r>
              <a:rPr lang="ru-RU" sz="1000" baseline="0" dirty="0"/>
              <a:t>. руб.</a:t>
            </a:r>
          </a:p>
        </c:rich>
      </c:tx>
      <c:layout>
        <c:manualLayout>
          <c:xMode val="edge"/>
          <c:yMode val="edge"/>
          <c:x val="0.29005736835340812"/>
          <c:y val="8.5774523524924774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1536461320089479"/>
          <c:y val="0.32630872555379425"/>
          <c:w val="0.36364034705817916"/>
          <c:h val="0.4385136068892107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Регулирование численности безнадзорных животных на территории г. Апатиты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Техническое сопровождение программного обеспечения "Система автоматизированного рабочего места муниципального образования"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6596096"/>
        <c:axId val="116594560"/>
      </c:barChart>
      <c:valAx>
        <c:axId val="116594560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16596096"/>
        <c:crosses val="autoZero"/>
        <c:crossBetween val="between"/>
      </c:valAx>
      <c:catAx>
        <c:axId val="1165960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1659456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482773185361789E-2"/>
          <c:y val="6.0032904411332515E-2"/>
          <c:w val="0.81380910129104778"/>
          <c:h val="0.7521649032160916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1.1511108375345689E-2"/>
                  <c:y val="-9.53898531595058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711300346007653E-2"/>
                  <c:y val="-1.1518308593262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367163408269992E-2"/>
                  <c:y val="-2.614588994844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8675635677463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Сельское хозяйство и рыболовство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Связь и информатика</c:v>
                </c:pt>
                <c:pt idx="4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Лист1!$B$2:$B$6</c:f>
              <c:numCache>
                <c:formatCode>_-* #,##0.0_р_._-;\-* #,##0.0_р_._-;_-* "-"??_р_._-;_-@_-</c:formatCode>
                <c:ptCount val="5"/>
                <c:pt idx="0">
                  <c:v>1864.1</c:v>
                </c:pt>
                <c:pt idx="1">
                  <c:v>10456.6</c:v>
                </c:pt>
                <c:pt idx="2">
                  <c:v>152130.6</c:v>
                </c:pt>
                <c:pt idx="3">
                  <c:v>14.3</c:v>
                </c:pt>
                <c:pt idx="4">
                  <c:v>707.2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9445627162547834E-3"/>
                  <c:y val="-2.2410762812956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189338321768056E-2"/>
                  <c:y val="-7.47025427098553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4821525625913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889125432509599E-3"/>
                  <c:y val="-3.735127135492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Сельское хозяйство и рыболовство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Связь и информатика</c:v>
                </c:pt>
                <c:pt idx="4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Лист1!$C$2:$C$6</c:f>
              <c:numCache>
                <c:formatCode>_-* #,##0.0_р_._-;\-* #,##0.0_р_._-;_-* "-"??_р_._-;_-@_-</c:formatCode>
                <c:ptCount val="5"/>
                <c:pt idx="0">
                  <c:v>1859.7</c:v>
                </c:pt>
                <c:pt idx="1">
                  <c:v>9588.4</c:v>
                </c:pt>
                <c:pt idx="2">
                  <c:v>111345.5</c:v>
                </c:pt>
                <c:pt idx="3">
                  <c:v>14.3</c:v>
                </c:pt>
                <c:pt idx="4">
                  <c:v>603.70000000000005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7832320"/>
        <c:axId val="137833856"/>
        <c:axId val="116643136"/>
      </c:bar3DChart>
      <c:catAx>
        <c:axId val="137832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 i="0" baseline="0"/>
            </a:pPr>
            <a:endParaRPr lang="ru-RU"/>
          </a:p>
        </c:txPr>
        <c:crossAx val="137833856"/>
        <c:crosses val="autoZero"/>
        <c:auto val="1"/>
        <c:lblAlgn val="ctr"/>
        <c:lblOffset val="100"/>
        <c:noMultiLvlLbl val="0"/>
      </c:catAx>
      <c:valAx>
        <c:axId val="137833856"/>
        <c:scaling>
          <c:orientation val="minMax"/>
        </c:scaling>
        <c:delete val="0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137832320"/>
        <c:crosses val="autoZero"/>
        <c:crossBetween val="between"/>
      </c:valAx>
      <c:serAx>
        <c:axId val="116643136"/>
        <c:scaling>
          <c:orientation val="minMax"/>
        </c:scaling>
        <c:delete val="1"/>
        <c:axPos val="b"/>
        <c:majorTickMark val="out"/>
        <c:minorTickMark val="none"/>
        <c:tickLblPos val="none"/>
        <c:crossAx val="137833856"/>
        <c:crosses val="autoZero"/>
      </c:serAx>
    </c:plotArea>
    <c:legend>
      <c:legendPos val="r"/>
      <c:overlay val="0"/>
      <c:txPr>
        <a:bodyPr/>
        <a:lstStyle/>
        <a:p>
          <a:pPr>
            <a:defRPr sz="9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464046872471018"/>
          <c:y val="4.5106388642002726E-2"/>
        </c:manualLayout>
      </c:layout>
      <c:overlay val="0"/>
      <c:txPr>
        <a:bodyPr/>
        <a:lstStyle/>
        <a:p>
          <a:pPr>
            <a:defRPr sz="1500"/>
          </a:pPr>
          <a:endParaRPr lang="ru-RU"/>
        </a:p>
      </c:txPr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302696562071224E-3"/>
          <c:y val="0.19224792924243095"/>
          <c:w val="0.57472759295978926"/>
          <c:h val="0.761210174178182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Направление расходов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Lbls>
            <c:dLbl>
              <c:idx val="0"/>
              <c:layout>
                <c:manualLayout>
                  <c:x val="-2.6686932603053787E-2"/>
                  <c:y val="3.711019732651275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7599553617621816E-3"/>
                  <c:y val="-1.7633910241857224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594408418739547E-2"/>
                  <c:y val="-0.1107864891888889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Физическая культура</c:v>
                </c:pt>
                <c:pt idx="1">
                  <c:v>Массовый спорт</c:v>
                </c:pt>
                <c:pt idx="2">
                  <c:v>Спорт высших достижений</c:v>
                </c:pt>
                <c:pt idx="3">
                  <c:v>Другие вопросы в области физической культуры и спорта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"-"??_р_._-;_-@_-</c:formatCode>
                <c:ptCount val="4"/>
                <c:pt idx="0">
                  <c:v>24428.3</c:v>
                </c:pt>
                <c:pt idx="1">
                  <c:v>3250</c:v>
                </c:pt>
                <c:pt idx="2">
                  <c:v>81669</c:v>
                </c:pt>
                <c:pt idx="3">
                  <c:v>41367.4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9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3655182485878649E-2"/>
                  <c:y val="-1.26304674726829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5330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16827591242939191"/>
                  <c:y val="0.418877069214535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5396.2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185792"/>
        <c:axId val="55187328"/>
      </c:barChart>
      <c:catAx>
        <c:axId val="55185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55187328"/>
        <c:crosses val="autoZero"/>
        <c:auto val="1"/>
        <c:lblAlgn val="ctr"/>
        <c:lblOffset val="100"/>
        <c:noMultiLvlLbl val="0"/>
      </c:catAx>
      <c:valAx>
        <c:axId val="55187328"/>
        <c:scaling>
          <c:orientation val="minMax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55185792"/>
        <c:crosses val="autoZero"/>
        <c:crossBetween val="between"/>
        <c:minorUnit val="2000"/>
      </c:valAx>
    </c:plotArea>
    <c:legend>
      <c:legendPos val="r"/>
      <c:layout/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13605639554837"/>
          <c:y val="0.10317470700222023"/>
          <c:w val="0.76926731115489722"/>
          <c:h val="0.7813095553485509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1.7381364658841101E-3"/>
                  <c:y val="-1.5336457113368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8993616093938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76272931768153E-3"/>
                  <c:y val="-1.6280242366232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Физическая культура</c:v>
                </c:pt>
                <c:pt idx="1">
                  <c:v>Массовый спорт</c:v>
                </c:pt>
                <c:pt idx="2">
                  <c:v>Спорт высших достижений</c:v>
                </c:pt>
                <c:pt idx="3">
                  <c:v>Другие вопросы в области физической культуры и спорта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"-"??_р_._-;_-@_-</c:formatCode>
                <c:ptCount val="4"/>
                <c:pt idx="0">
                  <c:v>24428.3</c:v>
                </c:pt>
                <c:pt idx="1">
                  <c:v>3250</c:v>
                </c:pt>
                <c:pt idx="2">
                  <c:v>81669</c:v>
                </c:pt>
                <c:pt idx="3">
                  <c:v>41367.4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6072046988261332E-2"/>
                  <c:y val="-1.022430474224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286456385913382E-2"/>
                  <c:y val="-3.3386380300260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643228192956687E-2"/>
                  <c:y val="-1.8993616093938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Физическая культура</c:v>
                </c:pt>
                <c:pt idx="1">
                  <c:v>Массовый спорт</c:v>
                </c:pt>
                <c:pt idx="2">
                  <c:v>Спорт высших достижений</c:v>
                </c:pt>
                <c:pt idx="3">
                  <c:v>Другие вопросы в области физической культуры и спорта</c:v>
                </c:pt>
              </c:strCache>
            </c:strRef>
          </c:cat>
          <c:val>
            <c:numRef>
              <c:f>Лист1!$C$2:$C$5</c:f>
              <c:numCache>
                <c:formatCode>_-* #,##0.0_р_._-;\-* #,##0.0_р_._-;_-* "-"??_р_._-;_-@_-</c:formatCode>
                <c:ptCount val="4"/>
                <c:pt idx="0">
                  <c:v>24428.3</c:v>
                </c:pt>
                <c:pt idx="1">
                  <c:v>3250</c:v>
                </c:pt>
                <c:pt idx="2">
                  <c:v>81669</c:v>
                </c:pt>
                <c:pt idx="3">
                  <c:v>41367.4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7943680"/>
        <c:axId val="137949568"/>
        <c:axId val="137908224"/>
      </c:bar3DChart>
      <c:catAx>
        <c:axId val="137943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137949568"/>
        <c:crosses val="autoZero"/>
        <c:auto val="1"/>
        <c:lblAlgn val="ctr"/>
        <c:lblOffset val="100"/>
        <c:noMultiLvlLbl val="0"/>
      </c:catAx>
      <c:valAx>
        <c:axId val="137949568"/>
        <c:scaling>
          <c:orientation val="minMax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137943680"/>
        <c:crosses val="autoZero"/>
        <c:crossBetween val="between"/>
        <c:majorUnit val="10000"/>
        <c:minorUnit val="5000"/>
      </c:valAx>
      <c:serAx>
        <c:axId val="137908224"/>
        <c:scaling>
          <c:orientation val="minMax"/>
        </c:scaling>
        <c:delete val="1"/>
        <c:axPos val="b"/>
        <c:majorTickMark val="out"/>
        <c:minorTickMark val="none"/>
        <c:tickLblPos val="none"/>
        <c:crossAx val="137949568"/>
        <c:crosses val="autoZero"/>
      </c:serAx>
    </c:plotArea>
    <c:legend>
      <c:legendPos val="r"/>
      <c:layout>
        <c:manualLayout>
          <c:xMode val="edge"/>
          <c:yMode val="edge"/>
          <c:x val="0.87497198992955572"/>
          <c:y val="7.7090739917787518E-2"/>
          <c:w val="0.11277772337913509"/>
          <c:h val="0.11780031615329355"/>
        </c:manualLayout>
      </c:layout>
      <c:overlay val="0"/>
      <c:txPr>
        <a:bodyPr/>
        <a:lstStyle/>
        <a:p>
          <a:pPr>
            <a:defRPr sz="9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8.3333333333333766E-3"/>
                  <c:y val="0.10625000000000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7.8124999999999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Другие вопросы в области охраны окружающей среды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4910.6000000000004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Другие вопросы в области охраны окружающей среды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4818.7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7614848"/>
        <c:axId val="137616384"/>
        <c:axId val="137910464"/>
      </c:bar3DChart>
      <c:catAx>
        <c:axId val="137614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 i="0" baseline="0"/>
            </a:pPr>
            <a:endParaRPr lang="ru-RU"/>
          </a:p>
        </c:txPr>
        <c:crossAx val="137616384"/>
        <c:crossesAt val="0"/>
        <c:auto val="1"/>
        <c:lblAlgn val="ctr"/>
        <c:lblOffset val="100"/>
        <c:noMultiLvlLbl val="0"/>
      </c:catAx>
      <c:valAx>
        <c:axId val="137616384"/>
        <c:scaling>
          <c:orientation val="minMax"/>
          <c:min val="0"/>
        </c:scaling>
        <c:delete val="0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137614848"/>
        <c:crosses val="autoZero"/>
        <c:crossBetween val="between"/>
      </c:valAx>
      <c:serAx>
        <c:axId val="137910464"/>
        <c:scaling>
          <c:orientation val="minMax"/>
        </c:scaling>
        <c:delete val="1"/>
        <c:axPos val="b"/>
        <c:majorTickMark val="out"/>
        <c:minorTickMark val="none"/>
        <c:tickLblPos val="none"/>
        <c:crossAx val="137616384"/>
        <c:crossesAt val="0"/>
      </c:serAx>
    </c:plotArea>
    <c:legend>
      <c:legendPos val="r"/>
      <c:layout>
        <c:manualLayout>
          <c:xMode val="edge"/>
          <c:yMode val="edge"/>
          <c:x val="0.84494650186801112"/>
          <c:y val="0.43149548396556048"/>
          <c:w val="0.1308164341077962"/>
          <c:h val="0.15640491891908403"/>
        </c:manualLayout>
      </c:layout>
      <c:overlay val="0"/>
      <c:txPr>
        <a:bodyPr/>
        <a:lstStyle/>
        <a:p>
          <a:pPr>
            <a:defRPr sz="9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aseline="0"/>
            </a:pPr>
            <a:r>
              <a:rPr lang="ru-RU" sz="1000" baseline="0" dirty="0" smtClean="0"/>
              <a:t>Другие вопросы в области охраны окружающей среды</a:t>
            </a:r>
          </a:p>
          <a:p>
            <a:pPr>
              <a:defRPr sz="1000" baseline="0"/>
            </a:pPr>
            <a:r>
              <a:rPr lang="ru-RU" sz="1000" i="1" baseline="0" dirty="0" smtClean="0"/>
              <a:t>4 818,7 </a:t>
            </a:r>
            <a:r>
              <a:rPr lang="ru-RU" sz="1000" baseline="0" dirty="0" smtClean="0"/>
              <a:t>тыс</a:t>
            </a:r>
            <a:r>
              <a:rPr lang="ru-RU" sz="1000" baseline="0" dirty="0"/>
              <a:t>. руб.</a:t>
            </a:r>
          </a:p>
        </c:rich>
      </c:tx>
      <c:layout>
        <c:manualLayout>
          <c:xMode val="edge"/>
          <c:yMode val="edge"/>
          <c:x val="6.9505099285033414E-2"/>
          <c:y val="8.563537985269026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6102776069187004"/>
          <c:y val="0.23231037007284094"/>
          <c:w val="0.55561105388360665"/>
          <c:h val="0.52762513566869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explosion val="14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Ликвидация несанкционированных свалок</c:v>
                </c:pt>
                <c:pt idx="1">
                  <c:v>Текущее озеленение города</c:v>
                </c:pt>
                <c:pt idx="2">
                  <c:v> Выполнение работ по вывозу и уборке мусора (ТБО) с контейнерной площадки в н.п. Тик-Губа</c:v>
                </c:pt>
                <c:pt idx="3">
                  <c:v>Оборудование контейнерных площадок </c:v>
                </c:pt>
                <c:pt idx="4">
                  <c:v>Сдерживание роста  борщевика</c:v>
                </c:pt>
                <c:pt idx="5">
                  <c:v>Другие работы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676.9</c:v>
                </c:pt>
                <c:pt idx="1">
                  <c:v>517.29999999999995</c:v>
                </c:pt>
                <c:pt idx="2">
                  <c:v>603.9</c:v>
                </c:pt>
                <c:pt idx="3">
                  <c:v>1834.1</c:v>
                </c:pt>
                <c:pt idx="4">
                  <c:v>820</c:v>
                </c:pt>
                <c:pt idx="5">
                  <c:v>366.5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7638272"/>
        <c:axId val="137632384"/>
      </c:barChart>
      <c:valAx>
        <c:axId val="137632384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7638272"/>
        <c:crosses val="autoZero"/>
        <c:crossBetween val="between"/>
      </c:valAx>
      <c:catAx>
        <c:axId val="1376382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37632384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aseline="0"/>
            </a:pPr>
            <a:r>
              <a:rPr lang="ru-RU" sz="1000" baseline="0" dirty="0" smtClean="0"/>
              <a:t>Мобилизационная и вневойсковая подготовка</a:t>
            </a:r>
          </a:p>
          <a:p>
            <a:pPr>
              <a:defRPr sz="1000" baseline="0"/>
            </a:pPr>
            <a:r>
              <a:rPr lang="ru-RU" sz="1000" i="1" baseline="0" dirty="0" smtClean="0"/>
              <a:t>4 853,6 </a:t>
            </a:r>
            <a:r>
              <a:rPr lang="ru-RU" sz="1000" baseline="0" dirty="0" smtClean="0"/>
              <a:t>тыс</a:t>
            </a:r>
            <a:r>
              <a:rPr lang="ru-RU" sz="1000" baseline="0" dirty="0"/>
              <a:t>. руб.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13361307211381562"/>
                  <c:y val="-9.04457909235147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Осуществление первичного воинского учета на территориях , где отсутствуют военные комиссариаты за счет средств городского бюджета</c:v>
                </c:pt>
                <c:pt idx="1">
                  <c:v>Осуществление первичного воинского учета на территориях , где отсутствуют военные комиссариаты за счет средств областного  бюджета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118.8</c:v>
                </c:pt>
                <c:pt idx="1">
                  <c:v>4734.8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37670656"/>
        <c:axId val="137663616"/>
      </c:barChart>
      <c:valAx>
        <c:axId val="13766361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one"/>
        <c:crossAx val="137670656"/>
        <c:crosses val="autoZero"/>
        <c:crossBetween val="between"/>
      </c:valAx>
      <c:catAx>
        <c:axId val="13767065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7663616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8.3333333333333766E-3"/>
                  <c:y val="0.10625000000000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7.8124999999999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Мобилизационная и вневойсковая подготовка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5000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Мобилизационная и вневойсковая подготовка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4853.6000000000004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008064"/>
        <c:axId val="138009600"/>
        <c:axId val="137517248"/>
      </c:bar3DChart>
      <c:catAx>
        <c:axId val="138008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 i="0" baseline="0"/>
            </a:pPr>
            <a:endParaRPr lang="ru-RU"/>
          </a:p>
        </c:txPr>
        <c:crossAx val="138009600"/>
        <c:crossesAt val="0"/>
        <c:auto val="1"/>
        <c:lblAlgn val="ctr"/>
        <c:lblOffset val="100"/>
        <c:noMultiLvlLbl val="0"/>
      </c:catAx>
      <c:valAx>
        <c:axId val="138009600"/>
        <c:scaling>
          <c:orientation val="minMax"/>
          <c:min val="0"/>
        </c:scaling>
        <c:delete val="0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138008064"/>
        <c:crosses val="autoZero"/>
        <c:crossBetween val="between"/>
      </c:valAx>
      <c:serAx>
        <c:axId val="137517248"/>
        <c:scaling>
          <c:orientation val="minMax"/>
        </c:scaling>
        <c:delete val="1"/>
        <c:axPos val="b"/>
        <c:majorTickMark val="out"/>
        <c:minorTickMark val="none"/>
        <c:tickLblPos val="none"/>
        <c:crossAx val="138009600"/>
        <c:crossesAt val="0"/>
      </c:serAx>
    </c:plotArea>
    <c:legend>
      <c:legendPos val="r"/>
      <c:layout>
        <c:manualLayout>
          <c:xMode val="edge"/>
          <c:yMode val="edge"/>
          <c:x val="0.84494650186801112"/>
          <c:y val="0.43149548396556048"/>
          <c:w val="0.1308164341077962"/>
          <c:h val="0.15640491891908403"/>
        </c:manualLayout>
      </c:layout>
      <c:overlay val="0"/>
      <c:txPr>
        <a:bodyPr/>
        <a:lstStyle/>
        <a:p>
          <a:pPr>
            <a:defRPr sz="9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ru-RU" sz="1400" dirty="0"/>
              <a:t>Направление расходов</a:t>
            </a:r>
          </a:p>
        </c:rich>
      </c:tx>
      <c:layout>
        <c:manualLayout>
          <c:xMode val="edge"/>
          <c:yMode val="edge"/>
          <c:x val="1.9614016669049421E-3"/>
          <c:y val="5.29107876902568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5591388434897672E-2"/>
          <c:y val="0.24987234177625794"/>
          <c:w val="0.41921161179858352"/>
          <c:h val="0.5947023907280105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Направление расходов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2.2924368802482598E-2"/>
                  <c:y val="3.711021772774632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908258773012654"/>
                  <c:y val="3.0871246864043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594408418739547E-2"/>
                  <c:y val="-0.1107864891888889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Органы юстиции</c:v>
                </c:pt>
                <c:pt idx="1">
                  <c:v>Защита населения и территории от чрезвычайных ситуаций природного и техногенного характера, гражданская оборона</c:v>
                </c:pt>
                <c:pt idx="2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"-"??_р_._-;_-@_-</c:formatCode>
                <c:ptCount val="3"/>
                <c:pt idx="0">
                  <c:v>4096.9000000000005</c:v>
                </c:pt>
                <c:pt idx="1">
                  <c:v>17265.7</c:v>
                </c:pt>
                <c:pt idx="2">
                  <c:v>603.5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464686039316891"/>
          <c:y val="0.12078449616709254"/>
          <c:w val="0.42046978693868825"/>
          <c:h val="0.8277281690923225"/>
        </c:manualLayout>
      </c:layout>
      <c:overlay val="0"/>
      <c:txPr>
        <a:bodyPr/>
        <a:lstStyle/>
        <a:p>
          <a:pPr>
            <a:defRPr sz="8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3518797056738"/>
          <c:y val="4.1228135145477657E-2"/>
          <c:w val="0.38621229585601841"/>
          <c:h val="0.887281755018673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4F8991"/>
            </a:solidFill>
          </c:spPr>
          <c:invertIfNegative val="0"/>
          <c:dLbls>
            <c:dLbl>
              <c:idx val="1"/>
              <c:layout>
                <c:manualLayout>
                  <c:x val="-0.24420363549349292"/>
                  <c:y val="-3.9193176066856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Органы юстиции</c:v>
                </c:pt>
                <c:pt idx="1">
                  <c:v>Защита населения и территории от чрезвычайных ситуаций природного и техногенного характера, гражданская оборона</c:v>
                </c:pt>
                <c:pt idx="2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"-"??_р_._-;_-@_-</c:formatCode>
                <c:ptCount val="3"/>
                <c:pt idx="0">
                  <c:v>4633.5</c:v>
                </c:pt>
                <c:pt idx="1">
                  <c:v>17540.099999999948</c:v>
                </c:pt>
                <c:pt idx="2">
                  <c:v>651.5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0.29847111004760252"/>
                  <c:y val="-7.83863521337137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Органы юстиции</c:v>
                </c:pt>
                <c:pt idx="1">
                  <c:v>Защита населения и территории от чрезвычайных ситуаций природного и техногенного характера, гражданская оборона</c:v>
                </c:pt>
                <c:pt idx="2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Лист1!$C$2:$C$4</c:f>
              <c:numCache>
                <c:formatCode>_-* #,##0.0_р_._-;\-* #,##0.0_р_._-;_-* "-"??_р_._-;_-@_-</c:formatCode>
                <c:ptCount val="3"/>
                <c:pt idx="0">
                  <c:v>4096.9000000000005</c:v>
                </c:pt>
                <c:pt idx="1">
                  <c:v>17265.7</c:v>
                </c:pt>
                <c:pt idx="2">
                  <c:v>603.5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496256"/>
        <c:axId val="138510336"/>
      </c:barChart>
      <c:catAx>
        <c:axId val="1384962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138510336"/>
        <c:crossesAt val="0"/>
        <c:auto val="1"/>
        <c:lblAlgn val="ctr"/>
        <c:lblOffset val="100"/>
        <c:noMultiLvlLbl val="0"/>
      </c:catAx>
      <c:valAx>
        <c:axId val="138510336"/>
        <c:scaling>
          <c:orientation val="minMax"/>
        </c:scaling>
        <c:delete val="0"/>
        <c:axPos val="b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600" baseline="0"/>
            </a:pPr>
            <a:endParaRPr lang="ru-RU"/>
          </a:p>
        </c:txPr>
        <c:crossAx val="138496256"/>
        <c:crosses val="autoZero"/>
        <c:crossBetween val="between"/>
        <c:majorUnit val="10000"/>
      </c:valAx>
    </c:plotArea>
    <c:legend>
      <c:legendPos val="r"/>
      <c:layout>
        <c:manualLayout>
          <c:xMode val="edge"/>
          <c:yMode val="edge"/>
          <c:x val="0.84124832483890677"/>
          <c:y val="5.8891693657969833E-2"/>
          <c:w val="0.12388705942395289"/>
          <c:h val="0.1524656982557494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dirty="0" smtClean="0"/>
              <a:t>Другие</a:t>
            </a:r>
            <a:r>
              <a:rPr lang="ru-RU" sz="1100" baseline="0" dirty="0" smtClean="0"/>
              <a:t> общегосударственные расходы 68 456,0 тыс. руб.</a:t>
            </a:r>
            <a:endParaRPr lang="ru-RU" sz="1100" dirty="0"/>
          </a:p>
        </c:rich>
      </c:tx>
      <c:layout>
        <c:manualLayout>
          <c:xMode val="edge"/>
          <c:yMode val="edge"/>
          <c:x val="0.19248018912709131"/>
          <c:y val="3.7885262551471868E-3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618757455707116E-4"/>
          <c:y val="0.21317134975546562"/>
          <c:w val="0.46889187947126448"/>
          <c:h val="0.618613593761449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Направление расходов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6.9509043090341102E-2"/>
                  <c:y val="-6.2040848072771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8601246018673117E-3"/>
                  <c:y val="2.40449474107217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136371390129942E-2"/>
                  <c:y val="1.432386699188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90123877410872E-2"/>
                  <c:y val="1.2012223853154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связанных с официальным опубликованием МПА и иных официальных материалов ОМСУ в СМИ</c:v>
                </c:pt>
                <c:pt idx="1">
                  <c:v>обеспечение деятельности МКУ, МБУ</c:v>
                </c:pt>
                <c:pt idx="2">
                  <c:v>прочие мероприятия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"-"??_р_._-;_-@_-</c:formatCode>
                <c:ptCount val="3"/>
                <c:pt idx="0">
                  <c:v>4239.5</c:v>
                </c:pt>
                <c:pt idx="1">
                  <c:v>59958.8</c:v>
                </c:pt>
                <c:pt idx="2">
                  <c:v>4257.7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900" kern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900" kern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900" kern="0" baseline="0"/>
            </a:pPr>
            <a:endParaRPr lang="ru-RU"/>
          </a:p>
        </c:txPr>
      </c:legendEntry>
      <c:layout>
        <c:manualLayout>
          <c:xMode val="edge"/>
          <c:yMode val="edge"/>
          <c:x val="0.46449133788575858"/>
          <c:y val="0.17344950636410381"/>
          <c:w val="0.51975752195272729"/>
          <c:h val="0.82581220281081091"/>
        </c:manualLayout>
      </c:layout>
      <c:overlay val="0"/>
      <c:txPr>
        <a:bodyPr/>
        <a:lstStyle/>
        <a:p>
          <a:pPr>
            <a:defRPr kern="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dirty="0"/>
              <a:t>Направление расходов</a:t>
            </a:r>
          </a:p>
        </c:rich>
      </c:tx>
      <c:layout>
        <c:manualLayout>
          <c:xMode val="edge"/>
          <c:yMode val="edge"/>
          <c:x val="0.20717764160939403"/>
          <c:y val="3.4417472132726001E-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616793446686812E-4"/>
          <c:y val="0.24532368682214603"/>
          <c:w val="0.42543936581782288"/>
          <c:h val="0.566366178391679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Направление расходов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6.4477043536614001E-2"/>
                  <c:y val="-4.7112185946187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0121582453697E-2"/>
                  <c:y val="1.1750435447447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Функционирование должностного лица муниципального образования</c:v>
                </c:pt>
                <c:pt idx="1">
                  <c:v>Функционирование представительных органов муниципальных образований</c:v>
                </c:pt>
                <c:pt idx="2">
                  <c:v>Функционирование местных администраций</c:v>
                </c:pt>
                <c:pt idx="3">
                  <c:v>Обеспечение деятельности органов финансового (финансово-бюджетного) надзора</c:v>
                </c:pt>
                <c:pt idx="4">
                  <c:v>Обеспечение проведения выборов и референдумов</c:v>
                </c:pt>
                <c:pt idx="5">
                  <c:v>Другие общегосударственные вопросы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2309.1</c:v>
                </c:pt>
                <c:pt idx="1">
                  <c:v>5579.1</c:v>
                </c:pt>
                <c:pt idx="2">
                  <c:v>83974.5</c:v>
                </c:pt>
                <c:pt idx="3">
                  <c:v>4764.8</c:v>
                </c:pt>
                <c:pt idx="4">
                  <c:v>762.8</c:v>
                </c:pt>
                <c:pt idx="5">
                  <c:v>68456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900" kern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900" kern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900" kern="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900" kern="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900" kern="0" baseline="0"/>
            </a:pPr>
            <a:endParaRPr lang="ru-RU"/>
          </a:p>
        </c:txPr>
      </c:legendEntry>
      <c:layout>
        <c:manualLayout>
          <c:xMode val="edge"/>
          <c:yMode val="edge"/>
          <c:x val="0.43819522488408691"/>
          <c:y val="0.12729998085319291"/>
          <c:w val="0.53073889915451611"/>
          <c:h val="0.85087190756362641"/>
        </c:manualLayout>
      </c:layout>
      <c:overlay val="0"/>
      <c:txPr>
        <a:bodyPr/>
        <a:lstStyle/>
        <a:p>
          <a:pPr>
            <a:defRPr sz="900" kern="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3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2165532942005866"/>
          <c:y val="2.9012351037568478E-2"/>
          <c:w val="0.432184772165285"/>
          <c:h val="0.8135053163499836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5.592281810858342E-4"/>
                  <c:y val="-1.0956160281588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726840429255672E-3"/>
                  <c:y val="-1.0897481979126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7586959553100822E-3"/>
                  <c:y val="9.49322624283577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9021511159679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Функционирование высшего должностного лица субъекта Российской Федерации и муниципального образования </c:v>
                </c:pt>
                <c:pt idx="1">
                  <c:v>Функционирование законодательных (представительных) органов государственной власти и представительных органов муниципальных образований</c:v>
                </c:pt>
                <c:pt idx="2">
                  <c:v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c:v>
                </c:pt>
                <c:pt idx="3">
                  <c:v>Судебная сисема</c:v>
                </c:pt>
                <c:pt idx="4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5">
                  <c:v>Обеспечение проведения выборов и референдумов</c:v>
                </c:pt>
                <c:pt idx="6">
                  <c:v>Резервные фонды</c:v>
                </c:pt>
                <c:pt idx="7">
                  <c:v>Другие общегосударственный вопросы</c:v>
                </c:pt>
              </c:strCache>
            </c:strRef>
          </c:cat>
          <c:val>
            <c:numRef>
              <c:f>Лист1!$B$2:$B$9</c:f>
              <c:numCache>
                <c:formatCode>_-* #,##0.0_р_._-;\-* #,##0.0_р_._-;_-* "-"??_р_._-;_-@_-</c:formatCode>
                <c:ptCount val="8"/>
                <c:pt idx="0">
                  <c:v>2311.6999999999998</c:v>
                </c:pt>
                <c:pt idx="1">
                  <c:v>5742.2</c:v>
                </c:pt>
                <c:pt idx="2">
                  <c:v>84414.2</c:v>
                </c:pt>
                <c:pt idx="3">
                  <c:v>42.9</c:v>
                </c:pt>
                <c:pt idx="4">
                  <c:v>4770.4000000000005</c:v>
                </c:pt>
                <c:pt idx="5">
                  <c:v>762.8</c:v>
                </c:pt>
                <c:pt idx="6">
                  <c:v>1245.5999999999999</c:v>
                </c:pt>
                <c:pt idx="7">
                  <c:v>70540.800000000003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403034726907031E-3"/>
                  <c:y val="-9.84081834044583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14345516065787E-2"/>
                  <c:y val="1.8039253808400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902151115967971E-2"/>
                  <c:y val="-2.59366606324788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Функционирование высшего должностного лица субъекта Российской Федерации и муниципального образования </c:v>
                </c:pt>
                <c:pt idx="1">
                  <c:v>Функционирование законодательных (представительных) органов государственной власти и представительных органов муниципальных образований</c:v>
                </c:pt>
                <c:pt idx="2">
                  <c:v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c:v>
                </c:pt>
                <c:pt idx="3">
                  <c:v>Судебная сисема</c:v>
                </c:pt>
                <c:pt idx="4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5">
                  <c:v>Обеспечение проведения выборов и референдумов</c:v>
                </c:pt>
                <c:pt idx="6">
                  <c:v>Резервные фонды</c:v>
                </c:pt>
                <c:pt idx="7">
                  <c:v>Другие общегосударственный вопросы</c:v>
                </c:pt>
              </c:strCache>
            </c:strRef>
          </c:cat>
          <c:val>
            <c:numRef>
              <c:f>Лист1!$C$2:$C$9</c:f>
              <c:numCache>
                <c:formatCode>_-* #,##0.0_р_._-;\-* #,##0.0_р_._-;_-* "-"??_р_._-;_-@_-</c:formatCode>
                <c:ptCount val="8"/>
                <c:pt idx="0">
                  <c:v>2309.1</c:v>
                </c:pt>
                <c:pt idx="1">
                  <c:v>5579.1</c:v>
                </c:pt>
                <c:pt idx="2">
                  <c:v>83974.5</c:v>
                </c:pt>
                <c:pt idx="3">
                  <c:v>0</c:v>
                </c:pt>
                <c:pt idx="4">
                  <c:v>4764.8</c:v>
                </c:pt>
                <c:pt idx="5">
                  <c:v>762.8</c:v>
                </c:pt>
                <c:pt idx="6">
                  <c:v>0</c:v>
                </c:pt>
                <c:pt idx="7">
                  <c:v>68456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4"/>
        <c:gapDepth val="200"/>
        <c:shape val="cylinder"/>
        <c:axId val="135127040"/>
        <c:axId val="135128576"/>
        <c:axId val="0"/>
      </c:bar3DChart>
      <c:catAx>
        <c:axId val="135127040"/>
        <c:scaling>
          <c:orientation val="minMax"/>
        </c:scaling>
        <c:delete val="0"/>
        <c:axPos val="l"/>
        <c:numFmt formatCode="_-* #,##0.0_р_._-;\-* #,##0.0_р_._-;_-* &quot;-&quot;??_р_._-;_-@_-" sourceLinked="1"/>
        <c:majorTickMark val="cross"/>
        <c:minorTickMark val="in"/>
        <c:tickLblPos val="nextTo"/>
        <c:txPr>
          <a:bodyPr rot="0" vert="horz" anchor="t" anchorCtr="0"/>
          <a:lstStyle/>
          <a:p>
            <a:pPr>
              <a:defRPr sz="900" b="1" i="0" baseline="0"/>
            </a:pPr>
            <a:endParaRPr lang="ru-RU"/>
          </a:p>
        </c:txPr>
        <c:crossAx val="135128576"/>
        <c:crosses val="autoZero"/>
        <c:auto val="1"/>
        <c:lblAlgn val="ctr"/>
        <c:lblOffset val="0"/>
        <c:noMultiLvlLbl val="0"/>
      </c:catAx>
      <c:valAx>
        <c:axId val="135128576"/>
        <c:scaling>
          <c:orientation val="minMax"/>
        </c:scaling>
        <c:delete val="0"/>
        <c:axPos val="b"/>
        <c:maj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135127040"/>
        <c:crossesAt val="1"/>
        <c:crossBetween val="between"/>
      </c:valAx>
    </c:plotArea>
    <c:legend>
      <c:legendPos val="r"/>
      <c:layout>
        <c:manualLayout>
          <c:xMode val="edge"/>
          <c:yMode val="edge"/>
          <c:x val="5.8907589364773416E-2"/>
          <c:y val="8.9149700533141973E-2"/>
          <c:w val="5.6612340957145769E-2"/>
          <c:h val="9.3493696778789298E-2"/>
        </c:manualLayout>
      </c:layout>
      <c:overlay val="0"/>
      <c:txPr>
        <a:bodyPr/>
        <a:lstStyle/>
        <a:p>
          <a:pPr rtl="0">
            <a:defRPr sz="9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376313511461797"/>
          <c:y val="4.2175265550204545E-2"/>
          <c:w val="0.5422276575750905"/>
          <c:h val="0.796894547948783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8143740530012031E-2"/>
                  <c:y val="-1.4143490229480665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/>
                      <a:t> </a:t>
                    </a:r>
                    <a:r>
                      <a:rPr lang="ru-RU" sz="800" dirty="0" smtClean="0"/>
                      <a:t>146 780,4</a:t>
                    </a:r>
                    <a:r>
                      <a:rPr lang="en-US" sz="800" dirty="0" smtClean="0"/>
                      <a:t>   </a:t>
                    </a:r>
                    <a:endParaRPr lang="en-US" sz="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146780.4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9088446437393481E-2"/>
                  <c:y val="2.4538322902393592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/>
                      <a:t> </a:t>
                    </a:r>
                    <a:r>
                      <a:rPr lang="ru-RU" sz="800" dirty="0" smtClean="0"/>
                      <a:t>143 978,0</a:t>
                    </a:r>
                    <a:endParaRPr lang="en-US" sz="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143978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108928"/>
        <c:axId val="56110464"/>
      </c:barChart>
      <c:catAx>
        <c:axId val="56108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56110464"/>
        <c:crosses val="autoZero"/>
        <c:auto val="1"/>
        <c:lblAlgn val="ctr"/>
        <c:lblOffset val="100"/>
        <c:noMultiLvlLbl val="0"/>
      </c:catAx>
      <c:valAx>
        <c:axId val="56110464"/>
        <c:scaling>
          <c:orientation val="minMax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6108928"/>
        <c:crosses val="autoZero"/>
        <c:crossBetween val="between"/>
        <c:majorUnit val="50000"/>
        <c:minorUnit val="10000"/>
      </c:valAx>
    </c:plotArea>
    <c:legend>
      <c:legendPos val="r"/>
      <c:layout>
        <c:manualLayout>
          <c:xMode val="edge"/>
          <c:yMode val="edge"/>
          <c:x val="0.80920027798329763"/>
          <c:y val="0.42412201113456716"/>
          <c:w val="0.1607794169442166"/>
          <c:h val="0.15175597773086941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162824477188391"/>
          <c:y val="1.9327637894421257E-2"/>
          <c:w val="0.59228965651734"/>
          <c:h val="0.87166410391573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45975143542734426"/>
                  <c:y val="-0.7644535635679384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 927,9 – 40,6%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ОБ </a:t>
                    </a:r>
                    <a:r>
                      <a:rPr lang="en-US" smtClean="0"/>
                      <a:t>0</a:t>
                    </a:r>
                    <a:r>
                      <a:rPr lang="ru-RU" smtClean="0"/>
                      <a:t>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ОБ 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 ОБ 5,8 – </a:t>
                    </a:r>
                  </a:p>
                  <a:p>
                    <a:r>
                      <a:rPr lang="ru-RU" dirty="0" smtClean="0"/>
                      <a:t>0,3%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ОБ 28,2 -1,2%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ОБ 84,4</a:t>
                    </a:r>
                    <a:r>
                      <a:rPr lang="ru-RU" baseline="0" dirty="0" smtClean="0"/>
                      <a:t> – 3,7 %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5129364982409502E-2"/>
                  <c:y val="7.38866423249954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 55,5 – 2,4%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Управление финансов</c:v>
                </c:pt>
                <c:pt idx="1">
                  <c:v>Контрольно-счетная палата </c:v>
                </c:pt>
                <c:pt idx="2">
                  <c:v>Совет депутатов города Апатиты</c:v>
                </c:pt>
                <c:pt idx="3">
                  <c:v>Комитет по физической культуре и спорту</c:v>
                </c:pt>
                <c:pt idx="4">
                  <c:v>Отдел по культуре и делам молодежи</c:v>
                </c:pt>
                <c:pt idx="5">
                  <c:v>Администрация города Апатиты</c:v>
                </c:pt>
                <c:pt idx="6">
                  <c:v>Комитет по управлению имуществом</c:v>
                </c:pt>
                <c:pt idx="7">
                  <c:v>Управление образования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5.8</c:v>
                </c:pt>
                <c:pt idx="4">
                  <c:v>28.2</c:v>
                </c:pt>
                <c:pt idx="5">
                  <c:v>84.4</c:v>
                </c:pt>
                <c:pt idx="6">
                  <c:v>55.5</c:v>
                </c:pt>
                <c:pt idx="7">
                  <c:v>927.9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ГБ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rgbClr val="0020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6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/>
              </a:sp3d>
            </c:spPr>
          </c:dPt>
          <c:dLbls>
            <c:dLbl>
              <c:idx val="0"/>
              <c:layout>
                <c:manualLayout>
                  <c:x val="0"/>
                  <c:y val="1.78969061704868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ГБ 0,4 – 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ГБ 4,8 – 0,2 %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ГБ 8,6 -0,4%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ГБ 142,1 -6,2%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ГБ 169,4 – 7,4 </a:t>
                    </a:r>
                    <a:r>
                      <a:rPr lang="ru-RU" baseline="0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922330161291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ГБ 164,3 – 7,2%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/>
                      <a:t>ГБ</a:t>
                    </a:r>
                    <a:r>
                      <a:rPr lang="ru-RU" baseline="0" dirty="0" smtClean="0"/>
                      <a:t> 239,8</a:t>
                    </a:r>
                    <a:r>
                      <a:rPr lang="ru-RU" dirty="0" smtClean="0"/>
                      <a:t> – 10,5%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ru-RU" smtClean="0"/>
                      <a:t>ГБ </a:t>
                    </a:r>
                    <a:r>
                      <a:rPr lang="en-US" smtClean="0"/>
                      <a:t>454,5</a:t>
                    </a:r>
                    <a:r>
                      <a:rPr lang="ru-RU" smtClean="0"/>
                      <a:t> – 19,9%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Управление финансов</c:v>
                </c:pt>
                <c:pt idx="1">
                  <c:v>Контрольно-счетная палата </c:v>
                </c:pt>
                <c:pt idx="2">
                  <c:v>Совет депутатов города Апатиты</c:v>
                </c:pt>
                <c:pt idx="3">
                  <c:v>Комитет по физической культуре и спорту</c:v>
                </c:pt>
                <c:pt idx="4">
                  <c:v>Отдел по культуре и делам молодежи</c:v>
                </c:pt>
                <c:pt idx="5">
                  <c:v>Администрация города Апатиты</c:v>
                </c:pt>
                <c:pt idx="6">
                  <c:v>Комитет по управлению имуществом</c:v>
                </c:pt>
                <c:pt idx="7">
                  <c:v>Управление образования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0.4</c:v>
                </c:pt>
                <c:pt idx="1">
                  <c:v>4.8</c:v>
                </c:pt>
                <c:pt idx="2">
                  <c:v>8.6</c:v>
                </c:pt>
                <c:pt idx="3">
                  <c:v>142.1</c:v>
                </c:pt>
                <c:pt idx="4">
                  <c:v>169.4</c:v>
                </c:pt>
                <c:pt idx="5">
                  <c:v>164.3</c:v>
                </c:pt>
                <c:pt idx="6">
                  <c:v>239.8</c:v>
                </c:pt>
                <c:pt idx="7">
                  <c:v>454.5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135143808"/>
        <c:axId val="135145344"/>
      </c:barChart>
      <c:catAx>
        <c:axId val="1351438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35145344"/>
        <c:crosses val="autoZero"/>
        <c:auto val="1"/>
        <c:lblAlgn val="ctr"/>
        <c:lblOffset val="100"/>
        <c:noMultiLvlLbl val="0"/>
      </c:catAx>
      <c:valAx>
        <c:axId val="135145344"/>
        <c:scaling>
          <c:orientation val="minMax"/>
          <c:max val="850"/>
          <c:min val="0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5143808"/>
        <c:crosses val="autoZero"/>
        <c:crossBetween val="between"/>
        <c:majorUnit val="100"/>
        <c:minorUnit val="50"/>
      </c:valAx>
      <c:spPr>
        <a:scene3d>
          <a:camera prst="orthographicFront"/>
          <a:lightRig rig="threePt" dir="t"/>
        </a:scene3d>
        <a:sp3d>
          <a:bevelT w="12700"/>
        </a:sp3d>
      </c:spPr>
    </c:plotArea>
    <c:legend>
      <c:legendPos val="r"/>
      <c:layout>
        <c:manualLayout>
          <c:xMode val="edge"/>
          <c:yMode val="edge"/>
          <c:x val="3.4193642461359426E-2"/>
          <c:y val="0.86511277777777751"/>
          <c:w val="6.7429052399402389E-2"/>
          <c:h val="0.13488731089221179"/>
        </c:manualLayout>
      </c:layout>
      <c:overlay val="0"/>
      <c:txPr>
        <a:bodyPr/>
        <a:lstStyle/>
        <a:p>
          <a:pPr rtl="0"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093419401111679"/>
          <c:y val="6.7779739693800772E-2"/>
          <c:w val="0.61015566451957892"/>
          <c:h val="0.81683069697236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2.056960991262409E-2"/>
                  <c:y val="-1.7716791458232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178380.4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17800554840311861"/>
                  <c:y val="0.47582686227174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178031.8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596928"/>
        <c:axId val="55598464"/>
      </c:barChart>
      <c:catAx>
        <c:axId val="55596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55598464"/>
        <c:crosses val="autoZero"/>
        <c:auto val="1"/>
        <c:lblAlgn val="ctr"/>
        <c:lblOffset val="100"/>
        <c:noMultiLvlLbl val="0"/>
      </c:catAx>
      <c:valAx>
        <c:axId val="55598464"/>
        <c:scaling>
          <c:orientation val="minMax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55596928"/>
        <c:crosses val="autoZero"/>
        <c:crossBetween val="between"/>
        <c:majorUnit val="50000"/>
      </c:valAx>
    </c:plotArea>
    <c:legend>
      <c:legendPos val="r"/>
      <c:layout/>
      <c:overlay val="0"/>
      <c:spPr>
        <a:ln>
          <a:noFill/>
        </a:ln>
      </c:spPr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24455144396954"/>
          <c:y val="4.3729358354122269E-2"/>
          <c:w val="0.52257067658894762"/>
          <c:h val="0.7778486450499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753077750270937E-2"/>
                  <c:y val="1.0400990799002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9684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14003030061649493"/>
                  <c:y val="0.33644620294715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10182.799999999987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804672"/>
        <c:axId val="55806208"/>
      </c:barChart>
      <c:catAx>
        <c:axId val="55804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55806208"/>
        <c:crosses val="autoZero"/>
        <c:auto val="1"/>
        <c:lblAlgn val="ctr"/>
        <c:lblOffset val="100"/>
        <c:noMultiLvlLbl val="0"/>
      </c:catAx>
      <c:valAx>
        <c:axId val="55806208"/>
        <c:scaling>
          <c:orientation val="minMax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55804672"/>
        <c:crosses val="autoZero"/>
        <c:crossBetween val="between"/>
        <c:majorUnit val="5000"/>
      </c:valAx>
    </c:plotArea>
    <c:legend>
      <c:legendPos val="r"/>
      <c:layout/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9681992069711201"/>
          <c:y val="3.1123992758974713E-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764308390513623E-3"/>
          <c:y val="0.14925792558996837"/>
          <c:w val="0.51360959893345182"/>
          <c:h val="0.850742074410037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</c:v>
                </c:pt>
              </c:strCache>
            </c:strRef>
          </c:tx>
          <c:explosion val="25"/>
          <c:dPt>
            <c:idx val="3"/>
            <c:bubble3D val="1"/>
            <c:explosion val="10"/>
          </c:dPt>
          <c:dLbls>
            <c:dLbl>
              <c:idx val="5"/>
              <c:layout>
                <c:manualLayout>
                  <c:x val="1.2565528608915839E-2"/>
                  <c:y val="-7.395746877797891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79.900000000000006</c:v>
                </c:pt>
                <c:pt idx="1">
                  <c:v>1.4</c:v>
                </c:pt>
                <c:pt idx="2">
                  <c:v>3.5</c:v>
                </c:pt>
                <c:pt idx="3">
                  <c:v>11</c:v>
                </c:pt>
                <c:pt idx="4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492887220987853"/>
          <c:y val="0.23107805729918887"/>
          <c:w val="0.42570638660601134"/>
          <c:h val="0.72129572408621268"/>
        </c:manualLayout>
      </c:layout>
      <c:overlay val="0"/>
      <c:txPr>
        <a:bodyPr/>
        <a:lstStyle/>
        <a:p>
          <a:pPr>
            <a:defRPr sz="800" b="1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851925125979361"/>
          <c:y val="6.7779739693800772E-2"/>
          <c:w val="0.52257067658894762"/>
          <c:h val="0.7778486450499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7112490306478107E-2"/>
                  <c:y val="2.7847600266637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194921.2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2.5450762588638411E-2"/>
                  <c:y val="-6.599961115431768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171139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233536"/>
        <c:axId val="55977088"/>
      </c:barChart>
      <c:catAx>
        <c:axId val="55233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55977088"/>
        <c:crosses val="autoZero"/>
        <c:auto val="1"/>
        <c:lblAlgn val="ctr"/>
        <c:lblOffset val="100"/>
        <c:noMultiLvlLbl val="0"/>
      </c:catAx>
      <c:valAx>
        <c:axId val="55977088"/>
        <c:scaling>
          <c:orientation val="minMax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55233536"/>
        <c:crosses val="autoZero"/>
        <c:crossBetween val="between"/>
        <c:majorUnit val="50000"/>
        <c:minorUnit val="10000"/>
      </c:valAx>
    </c:plotArea>
    <c:legend>
      <c:legendPos val="r"/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851925125979361"/>
          <c:y val="6.7779739693800772E-2"/>
          <c:w val="0.52257067658894762"/>
          <c:h val="0.7778486450499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2223952682780265E-2"/>
                  <c:y val="2.7847600266637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4116.1000000000004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0604553218831704E-2"/>
                  <c:y val="-2.7115389956671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3060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396416"/>
        <c:axId val="56083584"/>
      </c:barChart>
      <c:catAx>
        <c:axId val="56396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56083584"/>
        <c:crosses val="autoZero"/>
        <c:auto val="1"/>
        <c:lblAlgn val="ctr"/>
        <c:lblOffset val="100"/>
        <c:noMultiLvlLbl val="0"/>
      </c:catAx>
      <c:valAx>
        <c:axId val="56083584"/>
        <c:scaling>
          <c:orientation val="minMax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56396416"/>
        <c:crosses val="autoZero"/>
        <c:crossBetween val="between"/>
        <c:majorUnit val="5000"/>
      </c:valAx>
    </c:plotArea>
    <c:legend>
      <c:legendPos val="r"/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0.37776</cdr:x>
      <cdr:y>0.08</cdr:y>
    </cdr:from>
    <cdr:to>
      <cdr:x>0.51834</cdr:x>
      <cdr:y>0.2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54520" y="144016"/>
          <a:ext cx="504067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dirty="0" smtClean="0"/>
            <a:t>10 519,5</a:t>
          </a:r>
        </a:p>
        <a:p xmlns:a="http://schemas.openxmlformats.org/drawingml/2006/main">
          <a:endParaRPr lang="ru-RU" sz="9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0.90083</cdr:x>
      <cdr:y>0.06122</cdr:y>
    </cdr:from>
    <cdr:to>
      <cdr:x>1</cdr:x>
      <cdr:y>0.16327</cdr:y>
    </cdr:to>
    <cdr:sp macro="" textlink="">
      <cdr:nvSpPr>
        <cdr:cNvPr id="2" name="TextBox 1"/>
        <cdr:cNvSpPr txBox="1"/>
      </cdr:nvSpPr>
      <cdr:spPr>
        <a:xfrm xmlns:a="http://schemas.openxmlformats.org/drawingml/2006/main" flipH="1">
          <a:off x="7848871" y="268908"/>
          <a:ext cx="864096" cy="4482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Исполнено </a:t>
          </a:r>
        </a:p>
        <a:p xmlns:a="http://schemas.openxmlformats.org/drawingml/2006/main">
          <a:r>
            <a:rPr lang="ru-RU" sz="900" dirty="0" smtClean="0"/>
            <a:t>на 97 %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0.6015</cdr:x>
      <cdr:y>0.73529</cdr:y>
    </cdr:from>
    <cdr:to>
      <cdr:x>0.70894</cdr:x>
      <cdr:y>0.81692</cdr:y>
    </cdr:to>
    <cdr:sp macro="" textlink="">
      <cdr:nvSpPr>
        <cdr:cNvPr id="3" name="TextBox 1"/>
        <cdr:cNvSpPr txBox="1"/>
      </cdr:nvSpPr>
      <cdr:spPr>
        <a:xfrm xmlns:a="http://schemas.openxmlformats.org/drawingml/2006/main" flipH="1">
          <a:off x="5284188" y="3600400"/>
          <a:ext cx="943858" cy="399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Исполнено</a:t>
          </a:r>
        </a:p>
        <a:p xmlns:a="http://schemas.openxmlformats.org/drawingml/2006/main">
          <a:r>
            <a:rPr lang="ru-RU" sz="900" dirty="0" smtClean="0"/>
            <a:t> на 99,6%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0.61562</cdr:x>
      <cdr:y>0.63235</cdr:y>
    </cdr:from>
    <cdr:to>
      <cdr:x>0.72088</cdr:x>
      <cdr:y>0.71399</cdr:y>
    </cdr:to>
    <cdr:sp macro="" textlink="">
      <cdr:nvSpPr>
        <cdr:cNvPr id="4" name="TextBox 1"/>
        <cdr:cNvSpPr txBox="1"/>
      </cdr:nvSpPr>
      <cdr:spPr>
        <a:xfrm xmlns:a="http://schemas.openxmlformats.org/drawingml/2006/main" flipH="1">
          <a:off x="5408210" y="3096344"/>
          <a:ext cx="924707" cy="3997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Исполнено</a:t>
          </a:r>
        </a:p>
        <a:p xmlns:a="http://schemas.openxmlformats.org/drawingml/2006/main">
          <a:r>
            <a:rPr lang="ru-RU" sz="900" dirty="0" smtClean="0"/>
            <a:t> на 98,9%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0.92623</cdr:x>
      <cdr:y>0.52941</cdr:y>
    </cdr:from>
    <cdr:to>
      <cdr:x>1</cdr:x>
      <cdr:y>0.61104</cdr:y>
    </cdr:to>
    <cdr:sp macro="" textlink="">
      <cdr:nvSpPr>
        <cdr:cNvPr id="5" name="TextBox 1"/>
        <cdr:cNvSpPr txBox="1"/>
      </cdr:nvSpPr>
      <cdr:spPr>
        <a:xfrm xmlns:a="http://schemas.openxmlformats.org/drawingml/2006/main" flipH="1">
          <a:off x="8136907" y="2592288"/>
          <a:ext cx="648068" cy="399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Исполнено </a:t>
          </a:r>
        </a:p>
        <a:p xmlns:a="http://schemas.openxmlformats.org/drawingml/2006/main">
          <a:r>
            <a:rPr lang="ru-RU" sz="900" dirty="0" smtClean="0"/>
            <a:t>на 99,5%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0.59836</cdr:x>
      <cdr:y>0.16176</cdr:y>
    </cdr:from>
    <cdr:to>
      <cdr:x>0.68033</cdr:x>
      <cdr:y>0.24339</cdr:y>
    </cdr:to>
    <cdr:sp macro="" textlink="">
      <cdr:nvSpPr>
        <cdr:cNvPr id="6" name="TextBox 1"/>
        <cdr:cNvSpPr txBox="1"/>
      </cdr:nvSpPr>
      <cdr:spPr>
        <a:xfrm xmlns:a="http://schemas.openxmlformats.org/drawingml/2006/main" flipH="1">
          <a:off x="5256584" y="792088"/>
          <a:ext cx="720076" cy="399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Исполнено </a:t>
          </a:r>
        </a:p>
        <a:p xmlns:a="http://schemas.openxmlformats.org/drawingml/2006/main">
          <a:r>
            <a:rPr lang="ru-RU" sz="900" dirty="0" smtClean="0"/>
            <a:t>на 0%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0.58197</cdr:x>
      <cdr:y>0.45588</cdr:y>
    </cdr:from>
    <cdr:to>
      <cdr:x>0.67351</cdr:x>
      <cdr:y>0.51471</cdr:y>
    </cdr:to>
    <cdr:sp macro="" textlink="">
      <cdr:nvSpPr>
        <cdr:cNvPr id="7" name="TextBox 1"/>
        <cdr:cNvSpPr txBox="1"/>
      </cdr:nvSpPr>
      <cdr:spPr>
        <a:xfrm xmlns:a="http://schemas.openxmlformats.org/drawingml/2006/main" flipH="1">
          <a:off x="5112568" y="2232248"/>
          <a:ext cx="80416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Исполнено</a:t>
          </a:r>
        </a:p>
        <a:p xmlns:a="http://schemas.openxmlformats.org/drawingml/2006/main">
          <a:r>
            <a:rPr lang="ru-RU" sz="900" dirty="0" smtClean="0"/>
            <a:t> на 0%</a:t>
          </a:r>
          <a:endParaRPr lang="ru-RU" sz="9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0.88732</cdr:x>
      <cdr:y>0.05505</cdr:y>
    </cdr:from>
    <cdr:to>
      <cdr:x>0.90181</cdr:x>
      <cdr:y>0.10839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7789292" y="289382"/>
          <a:ext cx="127207" cy="28039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accent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0.88591</cdr:x>
      <cdr:y>0.80301</cdr:y>
    </cdr:from>
    <cdr:to>
      <cdr:x>0.89466</cdr:x>
      <cdr:y>0.85634</cdr:y>
    </cdr:to>
    <cdr:sp macro="" textlink="">
      <cdr:nvSpPr>
        <cdr:cNvPr id="5" name="Правая фигурная скобка 4"/>
        <cdr:cNvSpPr/>
      </cdr:nvSpPr>
      <cdr:spPr>
        <a:xfrm xmlns:a="http://schemas.openxmlformats.org/drawingml/2006/main">
          <a:off x="7776864" y="4104456"/>
          <a:ext cx="76811" cy="272588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0.88707</cdr:x>
      <cdr:y>0.70047</cdr:y>
    </cdr:from>
    <cdr:to>
      <cdr:x>0.89582</cdr:x>
      <cdr:y>0.75381</cdr:y>
    </cdr:to>
    <cdr:sp macro="" textlink="">
      <cdr:nvSpPr>
        <cdr:cNvPr id="6" name="Правая фигурная скобка 5"/>
        <cdr:cNvSpPr/>
      </cdr:nvSpPr>
      <cdr:spPr>
        <a:xfrm xmlns:a="http://schemas.openxmlformats.org/drawingml/2006/main">
          <a:off x="7914817" y="3479458"/>
          <a:ext cx="78071" cy="264958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0.8891</cdr:x>
      <cdr:y>0.59845</cdr:y>
    </cdr:from>
    <cdr:to>
      <cdr:x>0.89785</cdr:x>
      <cdr:y>0.65179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7932892" y="2972707"/>
          <a:ext cx="78071" cy="264958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0.88707</cdr:x>
      <cdr:y>0.3769</cdr:y>
    </cdr:from>
    <cdr:to>
      <cdr:x>0.89582</cdr:x>
      <cdr:y>0.43024</cdr:y>
    </cdr:to>
    <cdr:sp macro="" textlink="">
      <cdr:nvSpPr>
        <cdr:cNvPr id="8" name="Правая фигурная скобка 7"/>
        <cdr:cNvSpPr/>
      </cdr:nvSpPr>
      <cdr:spPr>
        <a:xfrm xmlns:a="http://schemas.openxmlformats.org/drawingml/2006/main">
          <a:off x="7914817" y="1872208"/>
          <a:ext cx="78071" cy="264958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0.88707</cdr:x>
      <cdr:y>0.27543</cdr:y>
    </cdr:from>
    <cdr:to>
      <cdr:x>0.89582</cdr:x>
      <cdr:y>0.32877</cdr:y>
    </cdr:to>
    <cdr:sp macro="" textlink="">
      <cdr:nvSpPr>
        <cdr:cNvPr id="9" name="Правая фигурная скобка 8"/>
        <cdr:cNvSpPr/>
      </cdr:nvSpPr>
      <cdr:spPr>
        <a:xfrm xmlns:a="http://schemas.openxmlformats.org/drawingml/2006/main">
          <a:off x="7914817" y="1368152"/>
          <a:ext cx="78071" cy="264958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0.8891</cdr:x>
      <cdr:y>0.16356</cdr:y>
    </cdr:from>
    <cdr:to>
      <cdr:x>0.89785</cdr:x>
      <cdr:y>0.2169</cdr:y>
    </cdr:to>
    <cdr:sp macro="" textlink="">
      <cdr:nvSpPr>
        <cdr:cNvPr id="10" name="Правая фигурная скобка 9"/>
        <cdr:cNvSpPr/>
      </cdr:nvSpPr>
      <cdr:spPr>
        <a:xfrm xmlns:a="http://schemas.openxmlformats.org/drawingml/2006/main">
          <a:off x="7932892" y="812467"/>
          <a:ext cx="78071" cy="264957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0.90524</cdr:x>
      <cdr:y>0.58395</cdr:y>
    </cdr:from>
    <cdr:to>
      <cdr:x>0.99519</cdr:x>
      <cdr:y>0.66614</cdr:y>
    </cdr:to>
    <cdr:sp macro="" textlink="">
      <cdr:nvSpPr>
        <cdr:cNvPr id="12" name="Скругленный прямоугольник 11"/>
        <cdr:cNvSpPr/>
      </cdr:nvSpPr>
      <cdr:spPr>
        <a:xfrm xmlns:a="http://schemas.openxmlformats.org/drawingml/2006/main">
          <a:off x="8076908" y="2900699"/>
          <a:ext cx="802572" cy="408265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8,6-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0,4%</a:t>
          </a:r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0.90325</cdr:x>
      <cdr:y>0.04135</cdr:y>
    </cdr:from>
    <cdr:to>
      <cdr:x>0.99063</cdr:x>
      <cdr:y>0.12354</cdr:y>
    </cdr:to>
    <cdr:sp macro="" textlink="">
      <cdr:nvSpPr>
        <cdr:cNvPr id="14" name="Скругленный прямоугольник 13"/>
        <cdr:cNvSpPr/>
      </cdr:nvSpPr>
      <cdr:spPr>
        <a:xfrm xmlns:a="http://schemas.openxmlformats.org/drawingml/2006/main">
          <a:off x="8059185" y="205399"/>
          <a:ext cx="779642" cy="40826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1 382,4-60,5 %</a:t>
          </a:r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0.90108</cdr:x>
      <cdr:y>0.36241</cdr:y>
    </cdr:from>
    <cdr:to>
      <cdr:x>0.99131</cdr:x>
      <cdr:y>0.4446</cdr:y>
    </cdr:to>
    <cdr:sp macro="" textlink="">
      <cdr:nvSpPr>
        <cdr:cNvPr id="16" name="Скругленный прямоугольник 15"/>
        <cdr:cNvSpPr/>
      </cdr:nvSpPr>
      <cdr:spPr>
        <a:xfrm xmlns:a="http://schemas.openxmlformats.org/drawingml/2006/main">
          <a:off x="8039829" y="1800200"/>
          <a:ext cx="805071" cy="408266"/>
        </a:xfrm>
        <a:prstGeom xmlns:a="http://schemas.openxmlformats.org/drawingml/2006/main" prst="roundRect">
          <a:avLst>
            <a:gd name="adj" fmla="val 24164"/>
          </a:avLst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197,6-8,6</a:t>
          </a:r>
          <a:r>
            <a:rPr lang="ru-RU" sz="1000" dirty="0" smtClean="0">
              <a:solidFill>
                <a:schemeClr val="tx1"/>
              </a:solidFill>
            </a:rPr>
            <a:t>%</a:t>
          </a:r>
          <a:endParaRPr lang="ru-RU" sz="1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0.9004</cdr:x>
      <cdr:y>0.15582</cdr:y>
    </cdr:from>
    <cdr:to>
      <cdr:x>0.98988</cdr:x>
      <cdr:y>0.23313</cdr:y>
    </cdr:to>
    <cdr:sp macro="" textlink="">
      <cdr:nvSpPr>
        <cdr:cNvPr id="18" name="Скругленный прямоугольник 17"/>
        <cdr:cNvSpPr/>
      </cdr:nvSpPr>
      <cdr:spPr>
        <a:xfrm xmlns:a="http://schemas.openxmlformats.org/drawingml/2006/main">
          <a:off x="7904070" y="819076"/>
          <a:ext cx="785492" cy="40641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295,3-12,9</a:t>
          </a:r>
          <a:r>
            <a:rPr lang="ru-RU" sz="1000" dirty="0" smtClean="0">
              <a:solidFill>
                <a:schemeClr val="tx1"/>
              </a:solidFill>
            </a:rPr>
            <a:t>%</a:t>
          </a:r>
          <a:endParaRPr lang="ru-RU" sz="1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0.90109</cdr:x>
      <cdr:y>0.26093</cdr:y>
    </cdr:from>
    <cdr:to>
      <cdr:x>0.99058</cdr:x>
      <cdr:y>0.33763</cdr:y>
    </cdr:to>
    <cdr:sp macro="" textlink="">
      <cdr:nvSpPr>
        <cdr:cNvPr id="20" name="Скругленный прямоугольник 19"/>
        <cdr:cNvSpPr/>
      </cdr:nvSpPr>
      <cdr:spPr>
        <a:xfrm xmlns:a="http://schemas.openxmlformats.org/drawingml/2006/main" rot="10800000" flipV="1">
          <a:off x="8039941" y="1296144"/>
          <a:ext cx="798469" cy="380995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248,7-10,9%</a:t>
          </a:r>
        </a:p>
      </cdr:txBody>
    </cdr:sp>
  </cdr:relSizeAnchor>
  <cdr:relSizeAnchor xmlns:cdr="http://schemas.openxmlformats.org/drawingml/2006/chartDrawing">
    <cdr:from>
      <cdr:x>0.90977</cdr:x>
      <cdr:y>0.7869</cdr:y>
    </cdr:from>
    <cdr:to>
      <cdr:x>1</cdr:x>
      <cdr:y>0.86909</cdr:y>
    </cdr:to>
    <cdr:sp macro="" textlink="">
      <cdr:nvSpPr>
        <cdr:cNvPr id="21" name="Скругленный прямоугольник 20"/>
        <cdr:cNvSpPr/>
      </cdr:nvSpPr>
      <cdr:spPr>
        <a:xfrm xmlns:a="http://schemas.openxmlformats.org/drawingml/2006/main">
          <a:off x="8117359" y="3908811"/>
          <a:ext cx="805071" cy="40826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0,4-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0%</a:t>
          </a:r>
          <a:endParaRPr lang="ru-RU" sz="1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0.90524</cdr:x>
      <cdr:y>0.46798</cdr:y>
    </cdr:from>
    <cdr:to>
      <cdr:x>0.99519</cdr:x>
      <cdr:y>0.55017</cdr:y>
    </cdr:to>
    <cdr:sp macro="" textlink="">
      <cdr:nvSpPr>
        <cdr:cNvPr id="15" name="Скругленный прямоугольник 14"/>
        <cdr:cNvSpPr/>
      </cdr:nvSpPr>
      <cdr:spPr>
        <a:xfrm xmlns:a="http://schemas.openxmlformats.org/drawingml/2006/main">
          <a:off x="8076908" y="2324635"/>
          <a:ext cx="802572" cy="408265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147,9-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6,5%</a:t>
          </a:r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0.8891</cdr:x>
      <cdr:y>0.48248</cdr:y>
    </cdr:from>
    <cdr:to>
      <cdr:x>0.89785</cdr:x>
      <cdr:y>0.53582</cdr:y>
    </cdr:to>
    <cdr:sp macro="" textlink="">
      <cdr:nvSpPr>
        <cdr:cNvPr id="17" name="Правая фигурная скобка 16"/>
        <cdr:cNvSpPr/>
      </cdr:nvSpPr>
      <cdr:spPr>
        <a:xfrm xmlns:a="http://schemas.openxmlformats.org/drawingml/2006/main">
          <a:off x="7932892" y="2396643"/>
          <a:ext cx="78071" cy="264958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0.73081</cdr:y>
    </cdr:from>
    <cdr:to>
      <cdr:x>0.31693</cdr:x>
      <cdr:y>0.81967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-323528" y="2541323"/>
          <a:ext cx="1381377" cy="309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dirty="0" smtClean="0"/>
            <a:t>Исполнено на 100,0 %</a:t>
          </a:r>
          <a:endParaRPr lang="ru-RU" sz="9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0.40565</cdr:x>
      <cdr:y>0.27105</cdr:y>
    </cdr:from>
    <cdr:to>
      <cdr:x>0.59239</cdr:x>
      <cdr:y>0.39605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9807" y="780710"/>
          <a:ext cx="100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Исполнено </a:t>
          </a:r>
        </a:p>
        <a:p xmlns:a="http://schemas.openxmlformats.org/drawingml/2006/main">
          <a:r>
            <a:rPr lang="ru-RU" sz="900" dirty="0" smtClean="0"/>
            <a:t>на 94,9 %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0.50874</cdr:x>
      <cdr:y>0.04605</cdr:y>
    </cdr:from>
    <cdr:to>
      <cdr:x>0.73204</cdr:x>
      <cdr:y>0.1476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746298" y="132638"/>
          <a:ext cx="1205432" cy="292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Исполнено на 97,6%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0.2492</cdr:x>
      <cdr:y>0.22149</cdr:y>
    </cdr:from>
    <cdr:to>
      <cdr:x>0.40927</cdr:x>
      <cdr:y>0.37407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45261" y="637974"/>
          <a:ext cx="864101" cy="4394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Исполнено </a:t>
          </a:r>
        </a:p>
        <a:p xmlns:a="http://schemas.openxmlformats.org/drawingml/2006/main">
          <a:r>
            <a:rPr lang="ru-RU" sz="900" dirty="0" smtClean="0"/>
            <a:t>на 99,8 %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0.77324</cdr:x>
      <cdr:y>0.31526</cdr:y>
    </cdr:from>
    <cdr:to>
      <cdr:x>0.7817</cdr:x>
      <cdr:y>0.43289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174130" y="908037"/>
          <a:ext cx="45719" cy="338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Исполнено </a:t>
          </a:r>
        </a:p>
        <a:p xmlns:a="http://schemas.openxmlformats.org/drawingml/2006/main">
          <a:r>
            <a:rPr lang="ru-RU" sz="900" dirty="0" smtClean="0"/>
            <a:t>на 100,0 %</a:t>
          </a:r>
          <a:endParaRPr lang="ru-RU" sz="9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0.77447</cdr:x>
      <cdr:y>0.0816</cdr:y>
    </cdr:from>
    <cdr:to>
      <cdr:x>0.93576</cdr:x>
      <cdr:y>0.22612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57608" y="205386"/>
          <a:ext cx="720079" cy="363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/>
            <a:t>Исполнено</a:t>
          </a:r>
        </a:p>
        <a:p xmlns:a="http://schemas.openxmlformats.org/drawingml/2006/main">
          <a:r>
            <a:rPr lang="ru-RU" sz="900" dirty="0" smtClean="0"/>
            <a:t> на 92,1%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0.76977</cdr:x>
      <cdr:y>0.28185</cdr:y>
    </cdr:from>
    <cdr:to>
      <cdr:x>0.93106</cdr:x>
      <cdr:y>0.42637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436648" y="709442"/>
          <a:ext cx="720079" cy="363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/>
            <a:t>Исполнено</a:t>
          </a:r>
        </a:p>
        <a:p xmlns:a="http://schemas.openxmlformats.org/drawingml/2006/main">
          <a:r>
            <a:rPr lang="ru-RU" sz="900" dirty="0" smtClean="0"/>
            <a:t> на 100,0%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0.77728</cdr:x>
      <cdr:y>0.51071</cdr:y>
    </cdr:from>
    <cdr:to>
      <cdr:x>0.93857</cdr:x>
      <cdr:y>0.65523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470184" y="1285506"/>
          <a:ext cx="720079" cy="363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/>
            <a:t>Исполнено</a:t>
          </a:r>
        </a:p>
        <a:p xmlns:a="http://schemas.openxmlformats.org/drawingml/2006/main">
          <a:r>
            <a:rPr lang="ru-RU" sz="900" dirty="0" smtClean="0"/>
            <a:t> на 100,0%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0.77349</cdr:x>
      <cdr:y>0.71096</cdr:y>
    </cdr:from>
    <cdr:to>
      <cdr:x>0.93478</cdr:x>
      <cdr:y>0.85548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453251" y="1789562"/>
          <a:ext cx="720079" cy="363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/>
            <a:t>Исполнено</a:t>
          </a:r>
        </a:p>
        <a:p xmlns:a="http://schemas.openxmlformats.org/drawingml/2006/main">
          <a:r>
            <a:rPr lang="ru-RU" sz="900" dirty="0" smtClean="0"/>
            <a:t> на 77,8%</a:t>
          </a:r>
          <a:endParaRPr lang="ru-RU" sz="9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0.13964</cdr:x>
      <cdr:y>0.29649</cdr:y>
    </cdr:from>
    <cdr:to>
      <cdr:x>0.31982</cdr:x>
      <cdr:y>0.37177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16124" y="1008112"/>
          <a:ext cx="1440159" cy="2559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Исполнено </a:t>
          </a:r>
        </a:p>
        <a:p xmlns:a="http://schemas.openxmlformats.org/drawingml/2006/main">
          <a:r>
            <a:rPr lang="ru-RU" sz="900" dirty="0" smtClean="0"/>
            <a:t>на 99,8 %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0.74456</cdr:x>
      <cdr:y>0.40374</cdr:y>
    </cdr:from>
    <cdr:to>
      <cdr:x>0.91301</cdr:x>
      <cdr:y>0.47902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951148" y="1372790"/>
          <a:ext cx="1346448" cy="255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Исполнено на 85,4 %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0.61261</cdr:x>
      <cdr:y>0.31767</cdr:y>
    </cdr:from>
    <cdr:to>
      <cdr:x>0.76304</cdr:x>
      <cdr:y>0.39294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896544" y="1080120"/>
          <a:ext cx="1202386" cy="255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Исполнено на 100 %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0.31049</cdr:x>
      <cdr:y>0.27531</cdr:y>
    </cdr:from>
    <cdr:to>
      <cdr:x>0.47895</cdr:x>
      <cdr:y>0.35059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481691" y="936104"/>
          <a:ext cx="1346482" cy="2559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Исполнено </a:t>
          </a:r>
        </a:p>
        <a:p xmlns:a="http://schemas.openxmlformats.org/drawingml/2006/main">
          <a:r>
            <a:rPr lang="ru-RU" sz="900" dirty="0" smtClean="0"/>
            <a:t>на 91,7 %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0.42929</cdr:x>
      <cdr:y>0.14825</cdr:y>
    </cdr:from>
    <cdr:to>
      <cdr:x>0.59774</cdr:x>
      <cdr:y>0.22352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431254" y="504056"/>
          <a:ext cx="1346402" cy="2559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Исполнено на 73,2 %</a:t>
          </a:r>
          <a:endParaRPr lang="ru-RU" sz="9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0.09855</cdr:x>
      <cdr:y>0.73913</cdr:y>
    </cdr:from>
    <cdr:to>
      <cdr:x>0.26609</cdr:x>
      <cdr:y>0.82609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80" y="3672408"/>
          <a:ext cx="1224161" cy="432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dirty="0" smtClean="0"/>
            <a:t>Исполнено </a:t>
          </a:r>
        </a:p>
        <a:p xmlns:a="http://schemas.openxmlformats.org/drawingml/2006/main">
          <a:r>
            <a:rPr lang="ru-RU" sz="900" dirty="0" smtClean="0"/>
            <a:t>на 100 %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0.48606</cdr:x>
      <cdr:y>0.84058</cdr:y>
    </cdr:from>
    <cdr:to>
      <cdr:x>0.64058</cdr:x>
      <cdr:y>0.91306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551493" y="4176464"/>
          <a:ext cx="1129027" cy="360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Исполнено</a:t>
          </a:r>
        </a:p>
        <a:p xmlns:a="http://schemas.openxmlformats.org/drawingml/2006/main">
          <a:r>
            <a:rPr lang="ru-RU" sz="900" dirty="0" smtClean="0"/>
            <a:t> на 100 %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0.31536</cdr:x>
      <cdr:y>0.76812</cdr:y>
    </cdr:from>
    <cdr:to>
      <cdr:x>0.46349</cdr:x>
      <cdr:y>0.83773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04256" y="3816424"/>
          <a:ext cx="1082338" cy="34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Исполнено</a:t>
          </a:r>
        </a:p>
        <a:p xmlns:a="http://schemas.openxmlformats.org/drawingml/2006/main">
          <a:r>
            <a:rPr lang="ru-RU" sz="900" dirty="0" smtClean="0"/>
            <a:t> на 100%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0.70957</cdr:x>
      <cdr:y>0.91304</cdr:y>
    </cdr:from>
    <cdr:to>
      <cdr:x>0.8577</cdr:x>
      <cdr:y>0.98265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184576" y="4536504"/>
          <a:ext cx="1082338" cy="34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Исполнено</a:t>
          </a:r>
        </a:p>
        <a:p xmlns:a="http://schemas.openxmlformats.org/drawingml/2006/main">
          <a:r>
            <a:rPr lang="ru-RU" sz="900" dirty="0" smtClean="0"/>
            <a:t> на 100%</a:t>
          </a:r>
          <a:endParaRPr lang="ru-RU" sz="9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0.60216</cdr:x>
      <cdr:y>0.05281</cdr:y>
    </cdr:from>
    <cdr:to>
      <cdr:x>1</cdr:x>
      <cdr:y>0.15441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37928" y="134911"/>
          <a:ext cx="1346448" cy="259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Исполнено на 98,1 %</a:t>
          </a:r>
          <a:endParaRPr lang="ru-RU" sz="9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0.60216</cdr:x>
      <cdr:y>0.05281</cdr:y>
    </cdr:from>
    <cdr:to>
      <cdr:x>1</cdr:x>
      <cdr:y>0.15441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37928" y="134911"/>
          <a:ext cx="1346448" cy="259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Исполнено на 97,1 %</a:t>
          </a:r>
          <a:endParaRPr lang="ru-RU" sz="9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0.56923</cdr:x>
      <cdr:y>0.11111</cdr:y>
    </cdr:from>
    <cdr:to>
      <cdr:x>0.84615</cdr:x>
      <cdr:y>0.17778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4296" y="360039"/>
          <a:ext cx="129614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Исполнено </a:t>
          </a:r>
        </a:p>
        <a:p xmlns:a="http://schemas.openxmlformats.org/drawingml/2006/main">
          <a:r>
            <a:rPr lang="ru-RU" sz="900" dirty="0" smtClean="0"/>
            <a:t>на 92,6%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0.76027</cdr:x>
      <cdr:y>0.46667</cdr:y>
    </cdr:from>
    <cdr:to>
      <cdr:x>1</cdr:x>
      <cdr:y>0.51954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558459" y="1512167"/>
          <a:ext cx="1122061" cy="171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Исполнено </a:t>
          </a:r>
        </a:p>
        <a:p xmlns:a="http://schemas.openxmlformats.org/drawingml/2006/main">
          <a:r>
            <a:rPr lang="ru-RU" sz="900" dirty="0" smtClean="0"/>
            <a:t>на 98,4  %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0.65625</cdr:x>
      <cdr:y>0.75</cdr:y>
    </cdr:from>
    <cdr:to>
      <cdr:x>0.8479</cdr:x>
      <cdr:y>0.80769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024336" y="2808311"/>
          <a:ext cx="883221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Исполнено </a:t>
          </a:r>
        </a:p>
        <a:p xmlns:a="http://schemas.openxmlformats.org/drawingml/2006/main">
          <a:r>
            <a:rPr lang="ru-RU" sz="900" dirty="0" smtClean="0"/>
            <a:t>на 88,4  %</a:t>
          </a:r>
          <a:endParaRPr lang="ru-RU" sz="9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1F508-1366-41EA-B7F8-E3F9550350F7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E187A-E2CB-45C5-81AE-DB23C25DD0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62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828" indent="-28531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274" indent="-2282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7783" indent="-2282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4293" indent="-2282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0802" indent="-2282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7312" indent="-2282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3821" indent="-2282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0331" indent="-2282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AC1D967-264F-4316-9BB1-0E35225D572E}" type="slidenum">
              <a:rPr lang="ru-RU" altLang="ru-RU" smtClean="0"/>
              <a:pPr eaLnBrk="1" hangingPunct="1">
                <a:defRPr/>
              </a:pPr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1327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E187A-E2CB-45C5-81AE-DB23C25DD08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361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E187A-E2CB-45C5-81AE-DB23C25DD08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932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E187A-E2CB-45C5-81AE-DB23C25DD08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932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E187A-E2CB-45C5-81AE-DB23C25DD080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605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90D2EE-ADFD-47E2-A223-8498B2397F03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A34F728-44A8-4196-9164-0BBDD07D123A}" type="slidenum">
              <a:rPr lang="ru-RU" altLang="ru-RU" smtClean="0"/>
              <a:pPr eaLnBrk="1" hangingPunct="1">
                <a:defRPr/>
              </a:pPr>
              <a:t>37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DF32-4847-4F77-9531-8BAB1D512ADF}" type="datetimeFigureOut">
              <a:rPr lang="ru-RU" smtClean="0">
                <a:solidFill>
                  <a:srgbClr val="FEFAC9"/>
                </a:solidFill>
              </a:rPr>
              <a:pPr/>
              <a:t>25.04.2019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BD2DA-7101-4959-9BB7-3F9C903A8615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DF32-4847-4F77-9531-8BAB1D512ADF}" type="datetimeFigureOut">
              <a:rPr lang="ru-RU" smtClean="0">
                <a:solidFill>
                  <a:srgbClr val="FEFAC9"/>
                </a:solidFill>
              </a:rPr>
              <a:pPr/>
              <a:t>25.04.2019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D2DA-7101-4959-9BB7-3F9C903A8615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DF32-4847-4F77-9531-8BAB1D512ADF}" type="datetimeFigureOut">
              <a:rPr lang="ru-RU" smtClean="0">
                <a:solidFill>
                  <a:srgbClr val="FEFAC9"/>
                </a:solidFill>
              </a:rPr>
              <a:pPr/>
              <a:t>25.04.2019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D2DA-7101-4959-9BB7-3F9C903A8615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DF32-4847-4F77-9531-8BAB1D512ADF}" type="datetimeFigureOut">
              <a:rPr lang="ru-RU" smtClean="0">
                <a:solidFill>
                  <a:srgbClr val="FEFAC9"/>
                </a:solidFill>
              </a:rPr>
              <a:pPr/>
              <a:t>25.04.2019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D2DA-7101-4959-9BB7-3F9C903A8615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DF32-4847-4F77-9531-8BAB1D512ADF}" type="datetimeFigureOut">
              <a:rPr lang="ru-RU" smtClean="0">
                <a:solidFill>
                  <a:srgbClr val="FEFAC9"/>
                </a:solidFill>
              </a:rPr>
              <a:pPr/>
              <a:t>25.04.2019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D2DA-7101-4959-9BB7-3F9C903A8615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DF32-4847-4F77-9531-8BAB1D512ADF}" type="datetimeFigureOut">
              <a:rPr lang="ru-RU" smtClean="0">
                <a:solidFill>
                  <a:srgbClr val="FEFAC9"/>
                </a:solidFill>
              </a:rPr>
              <a:pPr/>
              <a:t>25.04.2019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D2DA-7101-4959-9BB7-3F9C903A8615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DF32-4847-4F77-9531-8BAB1D512ADF}" type="datetimeFigureOut">
              <a:rPr lang="ru-RU" smtClean="0">
                <a:solidFill>
                  <a:srgbClr val="FEFAC9"/>
                </a:solidFill>
              </a:rPr>
              <a:pPr/>
              <a:t>25.04.2019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D2DA-7101-4959-9BB7-3F9C903A8615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DF32-4847-4F77-9531-8BAB1D512ADF}" type="datetimeFigureOut">
              <a:rPr lang="ru-RU" smtClean="0">
                <a:solidFill>
                  <a:srgbClr val="FEFAC9"/>
                </a:solidFill>
              </a:rPr>
              <a:pPr/>
              <a:t>25.04.2019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D2DA-7101-4959-9BB7-3F9C903A8615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DF32-4847-4F77-9531-8BAB1D512ADF}" type="datetimeFigureOut">
              <a:rPr lang="ru-RU" smtClean="0">
                <a:solidFill>
                  <a:srgbClr val="FEFAC9"/>
                </a:solidFill>
              </a:rPr>
              <a:pPr/>
              <a:t>25.04.2019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D2DA-7101-4959-9BB7-3F9C903A8615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DF32-4847-4F77-9531-8BAB1D512ADF}" type="datetimeFigureOut">
              <a:rPr lang="ru-RU" smtClean="0">
                <a:solidFill>
                  <a:srgbClr val="FEFAC9"/>
                </a:solidFill>
              </a:rPr>
              <a:pPr/>
              <a:t>25.04.2019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D2DA-7101-4959-9BB7-3F9C903A8615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DF32-4847-4F77-9531-8BAB1D512ADF}" type="datetimeFigureOut">
              <a:rPr lang="ru-RU" smtClean="0">
                <a:solidFill>
                  <a:srgbClr val="FEFAC9"/>
                </a:solidFill>
              </a:rPr>
              <a:pPr/>
              <a:t>25.04.2019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D2DA-7101-4959-9BB7-3F9C903A8615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731D666-1DD9-4746-A450-C0864E33C657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562CE6E-CCBC-4BCD-A613-7E64D8CA1A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jpeg"/><Relationship Id="rId18" Type="http://schemas.openxmlformats.org/officeDocument/2006/relationships/image" Target="../media/image24.jpeg"/><Relationship Id="rId3" Type="http://schemas.openxmlformats.org/officeDocument/2006/relationships/image" Target="../media/image8.png"/><Relationship Id="rId21" Type="http://schemas.openxmlformats.org/officeDocument/2006/relationships/image" Target="../media/image27.png"/><Relationship Id="rId7" Type="http://schemas.openxmlformats.org/officeDocument/2006/relationships/image" Target="../media/image7.jpeg"/><Relationship Id="rId12" Type="http://schemas.openxmlformats.org/officeDocument/2006/relationships/image" Target="../media/image19.jpe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18.jpeg"/><Relationship Id="rId5" Type="http://schemas.openxmlformats.org/officeDocument/2006/relationships/image" Target="../media/image15.png"/><Relationship Id="rId15" Type="http://schemas.openxmlformats.org/officeDocument/2006/relationships/image" Target="../media/image22.jpeg"/><Relationship Id="rId10" Type="http://schemas.openxmlformats.org/officeDocument/2006/relationships/image" Target="../media/image3.jpeg"/><Relationship Id="rId19" Type="http://schemas.openxmlformats.org/officeDocument/2006/relationships/image" Target="../media/image25.jpeg"/><Relationship Id="rId4" Type="http://schemas.openxmlformats.org/officeDocument/2006/relationships/image" Target="../media/image14.png"/><Relationship Id="rId9" Type="http://schemas.openxmlformats.org/officeDocument/2006/relationships/image" Target="../media/image6.jpeg"/><Relationship Id="rId14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ptfindpt@yandex.r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5256584"/>
          </a:xfr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19672" y="5327317"/>
            <a:ext cx="725098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chemeClr val="tx2"/>
                </a:solidFill>
                <a:latin typeface="+mj-lt"/>
              </a:rPr>
              <a:t>Итоги исполнения бюджета города Апатиты за 2018 год</a:t>
            </a:r>
          </a:p>
        </p:txBody>
      </p:sp>
      <p:pic>
        <p:nvPicPr>
          <p:cNvPr id="9" name="Picture 6" descr="АпатитыГО_герб цв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78759"/>
            <a:ext cx="11398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10" descr="27_Myrmanskaya_Obl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4033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Рисунок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1303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363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413446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Доходы от использования имущества,</a:t>
            </a:r>
          </a:p>
          <a:p>
            <a:r>
              <a:rPr lang="ru-RU" sz="1600" dirty="0" smtClean="0"/>
              <a:t> находящегося в государственной и </a:t>
            </a:r>
          </a:p>
          <a:p>
            <a:r>
              <a:rPr lang="ru-RU" sz="1600" dirty="0" smtClean="0"/>
              <a:t>муниципальной собственности</a:t>
            </a:r>
            <a:endParaRPr lang="ru-RU" sz="16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22207594"/>
              </p:ext>
            </p:extLst>
          </p:nvPr>
        </p:nvGraphicFramePr>
        <p:xfrm>
          <a:off x="683567" y="1844824"/>
          <a:ext cx="3168353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8576" y="4909794"/>
            <a:ext cx="3713383" cy="11387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/>
                </a:solidFill>
                <a:cs typeface="Times New Roman" pitchFamily="18" charset="0"/>
              </a:rPr>
              <a:t>Причины отклонения от плановых показателей:</a:t>
            </a:r>
          </a:p>
          <a:p>
            <a:endParaRPr lang="ru-RU" sz="8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ru-RU" sz="1000" dirty="0" smtClean="0">
                <a:solidFill>
                  <a:schemeClr val="tx1"/>
                </a:solidFill>
                <a:cs typeface="Times New Roman" pitchFamily="18" charset="0"/>
              </a:rPr>
              <a:t>-несвоевременное </a:t>
            </a:r>
            <a:r>
              <a:rPr lang="ru-RU" sz="1000" dirty="0">
                <a:solidFill>
                  <a:schemeClr val="tx1"/>
                </a:solidFill>
                <a:cs typeface="Times New Roman" pitchFamily="18" charset="0"/>
              </a:rPr>
              <a:t>поступление платежей от арендаторов;</a:t>
            </a:r>
            <a:endParaRPr lang="ru-RU" sz="1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ru-RU" sz="1000" dirty="0" smtClean="0">
                <a:solidFill>
                  <a:schemeClr val="tx1"/>
                </a:solidFill>
                <a:cs typeface="Times New Roman" pitchFamily="18" charset="0"/>
              </a:rPr>
              <a:t>-недостаточная </a:t>
            </a:r>
            <a:r>
              <a:rPr lang="ru-RU" sz="1000" dirty="0">
                <a:solidFill>
                  <a:schemeClr val="tx1"/>
                </a:solidFill>
                <a:cs typeface="Times New Roman" pitchFamily="18" charset="0"/>
              </a:rPr>
              <a:t>собираемость платы за социальный </a:t>
            </a:r>
            <a:r>
              <a:rPr lang="ru-RU" sz="1000" dirty="0" smtClean="0">
                <a:solidFill>
                  <a:schemeClr val="tx1"/>
                </a:solidFill>
                <a:cs typeface="Times New Roman" pitchFamily="18" charset="0"/>
              </a:rPr>
              <a:t>наем </a:t>
            </a:r>
            <a:r>
              <a:rPr lang="ru-RU" sz="1000" dirty="0">
                <a:solidFill>
                  <a:schemeClr val="tx1"/>
                </a:solidFill>
                <a:cs typeface="Times New Roman" pitchFamily="18" charset="0"/>
              </a:rPr>
              <a:t>с </a:t>
            </a:r>
            <a:r>
              <a:rPr lang="ru-RU" sz="1000" dirty="0" smtClean="0">
                <a:solidFill>
                  <a:schemeClr val="tx1"/>
                </a:solidFill>
                <a:cs typeface="Times New Roman" pitchFamily="18" charset="0"/>
              </a:rPr>
              <a:t>населения;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cs typeface="Times New Roman" pitchFamily="18" charset="0"/>
              </a:rPr>
              <a:t>- несвоевременное перечисление 20% отчислений от чистой прибыли МУП.</a:t>
            </a:r>
            <a:endParaRPr lang="ru-RU" sz="1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1159297"/>
            <a:ext cx="302433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Платежи при пользовании природными ресурсами</a:t>
            </a:r>
            <a:endParaRPr lang="ru-RU" sz="16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71284262"/>
              </p:ext>
            </p:extLst>
          </p:nvPr>
        </p:nvGraphicFramePr>
        <p:xfrm>
          <a:off x="5292080" y="2029474"/>
          <a:ext cx="2952329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01736" y="5018484"/>
            <a:ext cx="4104456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tx1"/>
                </a:solidFill>
                <a:cs typeface="Times New Roman" pitchFamily="18" charset="0"/>
              </a:rPr>
              <a:t>Причины отклонения от плановых показателей:</a:t>
            </a:r>
          </a:p>
          <a:p>
            <a:pPr algn="just"/>
            <a:r>
              <a:rPr lang="ru-RU" sz="800" dirty="0">
                <a:solidFill>
                  <a:schemeClr val="tx1"/>
                </a:solidFill>
              </a:rPr>
              <a:t>в связи с изменением законодательства в части платы за негативное воздействие на окружающую среду (далее - НВОС) и порядка исчисления и предоставления платы за НВОС: исключение из списка плательщиков юридических лиц и индивидуальных предпринимателей, осуществляющих хозяйственную деятельность и (или) иную деятельность на объектах IV категории, а также отмена применения коэффициента 2 для районов Крайнего Севера, коэффициента, учитывающего экологические факторы и дополнительного коэффициента 1,2 при выбросе загрязняющих веществ в атмосферный воздух городов.</a:t>
            </a:r>
          </a:p>
        </p:txBody>
      </p:sp>
    </p:spTree>
    <p:extLst>
      <p:ext uri="{BB962C8B-B14F-4D97-AF65-F5344CB8AC3E}">
        <p14:creationId xmlns:p14="http://schemas.microsoft.com/office/powerpoint/2010/main" val="3914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039" y="764704"/>
            <a:ext cx="395813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Доходы от оказания платных услуг</a:t>
            </a:r>
          </a:p>
          <a:p>
            <a:r>
              <a:rPr lang="ru-RU" sz="1600" dirty="0" smtClean="0"/>
              <a:t> и компенсации затрат государства</a:t>
            </a:r>
            <a:endParaRPr lang="ru-RU" sz="16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82087454"/>
              </p:ext>
            </p:extLst>
          </p:nvPr>
        </p:nvGraphicFramePr>
        <p:xfrm>
          <a:off x="539552" y="1484784"/>
          <a:ext cx="358562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44008" y="764704"/>
            <a:ext cx="385554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Доходы от продажи материальных </a:t>
            </a:r>
          </a:p>
          <a:p>
            <a:pPr algn="ctr"/>
            <a:r>
              <a:rPr lang="ru-RU" sz="1600" dirty="0" smtClean="0"/>
              <a:t>и нематериальных активов</a:t>
            </a:r>
            <a:endParaRPr lang="ru-RU" sz="16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77258434"/>
              </p:ext>
            </p:extLst>
          </p:nvPr>
        </p:nvGraphicFramePr>
        <p:xfrm>
          <a:off x="5076056" y="1495974"/>
          <a:ext cx="3466771" cy="1933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9592" y="3645024"/>
            <a:ext cx="295232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Штрафы, санкции, возмещение ущерба</a:t>
            </a:r>
            <a:endParaRPr lang="ru-RU" sz="1600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392070207"/>
              </p:ext>
            </p:extLst>
          </p:nvPr>
        </p:nvGraphicFramePr>
        <p:xfrm>
          <a:off x="611560" y="4437112"/>
          <a:ext cx="3096440" cy="1755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92080" y="3717032"/>
            <a:ext cx="2952328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Прочие неналоговые доходы</a:t>
            </a:r>
            <a:endParaRPr lang="ru-RU" sz="1600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657619759"/>
              </p:ext>
            </p:extLst>
          </p:nvPr>
        </p:nvGraphicFramePr>
        <p:xfrm>
          <a:off x="4860032" y="4365104"/>
          <a:ext cx="3342373" cy="1612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5374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22288"/>
              </p:ext>
            </p:extLst>
          </p:nvPr>
        </p:nvGraphicFramePr>
        <p:xfrm>
          <a:off x="467544" y="980728"/>
          <a:ext cx="8352927" cy="5627270"/>
        </p:xfrm>
        <a:graphic>
          <a:graphicData uri="http://schemas.openxmlformats.org/drawingml/2006/table">
            <a:tbl>
              <a:tblPr/>
              <a:tblGrid>
                <a:gridCol w="2592288"/>
                <a:gridCol w="1368152"/>
                <a:gridCol w="1296144"/>
                <a:gridCol w="1080120"/>
                <a:gridCol w="936104"/>
                <a:gridCol w="1080119"/>
              </a:tblGrid>
              <a:tr h="1368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Коды бюджетной классификации Российской Федерации</a:t>
                      </a: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Утверждено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решением Совета депутатов города Апатиты 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26.12.2017 № 575 «О городском бюджете на 2018 год и на плановый период 2019 и 2020 годов»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Исполнено</a:t>
                      </a: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исполнения</a:t>
                      </a: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Причины отклонения от плановых показателей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7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БЕЗВОЗМЕЗДНЫЕ ПОСТУПЛЕНИЯ</a:t>
                      </a:r>
                    </a:p>
                  </a:txBody>
                  <a:tcPr marL="4002" marR="4002" marT="4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000 2 00 00000 00 0000 000</a:t>
                      </a:r>
                    </a:p>
                  </a:txBody>
                  <a:tcPr marL="4002" marR="4002" marT="4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1 346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419,4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1 330 019,5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875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4002" marR="4002" marT="4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000 2 02 00000 00 0000 000</a:t>
                      </a:r>
                    </a:p>
                  </a:txBody>
                  <a:tcPr marL="4002" marR="4002" marT="4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1 245 484,3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1 235 520,6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99,2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875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Дотации бюджетам субъектов Российской Федерации и муниципальных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образований, в том числе: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000 2 02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10000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00 0000 151</a:t>
                      </a:r>
                    </a:p>
                  </a:txBody>
                  <a:tcPr marL="4002" marR="4002" marT="4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137 594,0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137 594,0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137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Субсидии бюджетам субъектов Российской Федерации и муниципальных образований (межбюджетные субсидии)</a:t>
                      </a:r>
                    </a:p>
                  </a:txBody>
                  <a:tcPr marL="4002" marR="4002" marT="4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000 2 02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20000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00 0000 151</a:t>
                      </a:r>
                    </a:p>
                  </a:txBody>
                  <a:tcPr marL="4002" marR="4002" marT="4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114 504,3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110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082,5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400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Субвенции бюджетам субъектов Российской Федерации и муниципальных образований</a:t>
                      </a:r>
                    </a:p>
                  </a:txBody>
                  <a:tcPr marL="4002" marR="4002" marT="4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000 2 02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30000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00 0000 151</a:t>
                      </a:r>
                    </a:p>
                  </a:txBody>
                  <a:tcPr marL="4002" marR="4002" marT="4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988 630,4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983 355,0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400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Иные межбюджетные трансферты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000 2 02 40000 00 0000 151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4 755,6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4 489,1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94,4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400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Безвозмездные поступления от негосударственных организаций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000 2 </a:t>
                      </a: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04 00000 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00 0000 </a:t>
                      </a: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100 394,0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100 394,0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400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Прочие безвозмездные поступления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000 2 07 00000 00 0000 00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411,0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411,0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234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</a:t>
                      </a:r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межбюджетных трансфертов, имеющих целевое назначение, прошлых лет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000 2 18 00000 00 0000 00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130,1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130,1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87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000 2 19 00000 00 0000 000</a:t>
                      </a: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-6 436,2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002" marR="4002" marT="4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70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42321841"/>
              </p:ext>
            </p:extLst>
          </p:nvPr>
        </p:nvGraphicFramePr>
        <p:xfrm>
          <a:off x="467544" y="1340768"/>
          <a:ext cx="770485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39752" y="188640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Безвозмездные поступления от других бюджетов бюджетной системы </a:t>
            </a:r>
            <a:r>
              <a:rPr lang="ru-RU" sz="2000" b="1" dirty="0" smtClean="0"/>
              <a:t>РФ</a:t>
            </a:r>
            <a:endParaRPr lang="ru-RU" sz="2000" b="1" dirty="0"/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3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978339"/>
              </p:ext>
            </p:extLst>
          </p:nvPr>
        </p:nvGraphicFramePr>
        <p:xfrm>
          <a:off x="251520" y="406841"/>
          <a:ext cx="8712968" cy="595053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246657"/>
                <a:gridCol w="585746"/>
                <a:gridCol w="712213"/>
                <a:gridCol w="576064"/>
                <a:gridCol w="2592288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+mn-lt"/>
                        </a:rPr>
                        <a:t>Наименование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 План 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 Поступило 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Процент поступления (%)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Пояснения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6322" marR="6322" marT="6322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Субсидия на обеспечение бесплатным цельным молоком либо питьевым молоком обучающихся 1-4 классов общеобразовательных учреждений, муниципальных образовательных учреждений для детей дошкольного и младшего школьного возраста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1 771,0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1 678,5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94,8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связи с непосещением обучающимися школьных занятий по уважительным причинам 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Субсидия на организацию отдыха детей Мурманской области в муниципальных образовательных организациях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3 853,6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3 853,6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80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Субсидии на реализацию проектов по улучшению социальной сферы (образование) и повышению качества жизни населения в рамках реализации соглашений между Правительством Мурманской области и градообразующими предприятиями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9 275,9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9 275,9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Субсидия на строительство, реконструкцию, ремонт и капитальный ремонт автомобильных дорог общего пользования местного значения (на конкурсной основе) за счет средств дорожного фонда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4 881,8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3 709,0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76,0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Э</a:t>
                      </a:r>
                      <a:r>
                        <a:rPr lang="ru-RU" sz="800" b="0" i="0" u="none" strike="noStrike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кономия по результатам конкурсных процедур по муниципальному контракту № 106/18-3 от 22.08.2018 «Выполнение работ по ремонту асфальтобетонного покрытия проезжих частей автомобильных дорог в городе Апатиты» 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</a:tr>
              <a:tr h="438797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Субсидии на планировку территорий, формирование (образование) земельных участков, предоставленных на безвозмездной основе многодетным семьям, и обеспечение их объектами коммунальной и дорожной инфраструктуры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2 965,7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Средства 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 были освоены, в связи с выявленной необходимостью увеличения предусмотренного контрактом объема работ по проектированию улично-дорожной сети и сети отвода ливневых сточных вод. Исполнение средств  субсидии запланировано в 2019 году.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80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Поддержка государственных программ субъектов Российской Федерации  и муниципальных программ формирования современной городской среды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25  742,8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25 742,8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80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Субсидия на проведение ремонтных работ и укрепление материально-технической базы муниципальных учреждений культуры и образования в сфере культуры и искусства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18 891,4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18 891,4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</a:tr>
              <a:tr h="144016">
                <a:tc>
                  <a:txBody>
                    <a:bodyPr/>
                    <a:lstStyle/>
                    <a:p>
                      <a:pPr marL="84138" indent="0" algn="l" fontAlgn="b"/>
                      <a:r>
                        <a:rPr lang="ru-RU" sz="80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Реализация мероприятий по обеспечению жильем молодых семей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1 274,8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1 274,8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</a:tr>
              <a:tr h="349838">
                <a:tc>
                  <a:txBody>
                    <a:bodyPr/>
                    <a:lstStyle/>
                    <a:p>
                      <a:pPr marL="84138" indent="0" algn="l" fontAlgn="b"/>
                      <a:r>
                        <a:rPr lang="ru-RU" sz="80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Субсидии бюджетам муниципальных образований на </a:t>
                      </a:r>
                      <a:r>
                        <a:rPr lang="ru-RU" sz="800" b="0" u="none" strike="noStrike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80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расходов, направляемых на оплату труда и начисления на выплаты по оплате труда работникам муниципальных учреждений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34 885,3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34 885,3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</a:tr>
              <a:tr h="397146">
                <a:tc>
                  <a:txBody>
                    <a:bodyPr/>
                    <a:lstStyle/>
                    <a:p>
                      <a:pPr marL="84138" indent="0"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Субсидия  на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расходных обязательств муниципальных образований на оплату взносов на капитальный ремонт за муниципальный жилой фонд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4 083,9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3 893,1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95,3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</a:tr>
              <a:tr h="325138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80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Субсидии на обеспечение бесперебойного функционирования и повышение энергетической эффективности объектов и систем жизнеобеспечения муниципальных образований Мурманской области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4 117,3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4 117,3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</a:tr>
              <a:tr h="280681">
                <a:tc>
                  <a:txBody>
                    <a:bodyPr/>
                    <a:lstStyle/>
                    <a:p>
                      <a:pPr marL="84138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Субсидия на техническое сопровождение программного обеспечения "Система автоматизированного рабочего места муниципального образования"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13,6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13,6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</a:tr>
              <a:tr h="280681">
                <a:tc>
                  <a:txBody>
                    <a:bodyPr/>
                    <a:lstStyle/>
                    <a:p>
                      <a:pPr marL="84138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Адресная финансовая поддержка спортивных организаций, осуществляющих подготовку спортивного резерва для сборных команд  Российской Федерации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713,1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713,1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</a:tr>
              <a:tr h="280681">
                <a:tc>
                  <a:txBody>
                    <a:bodyPr/>
                    <a:lstStyle/>
                    <a:p>
                      <a:pPr marL="84138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Субсидия бюджетам муниципальных образований на реализацию проектов по поддержке местных инициатив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1 989,7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1989,7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</a:tr>
              <a:tr h="206953">
                <a:tc>
                  <a:txBody>
                    <a:bodyPr/>
                    <a:lstStyle/>
                    <a:p>
                      <a:pPr marL="84138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Поддержка отрасли культуры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44,4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44,4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</a:tr>
              <a:tr h="152335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85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5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114 504,3</a:t>
                      </a:r>
                      <a:endParaRPr lang="ru-RU" sz="85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110 082,5</a:t>
                      </a:r>
                      <a:endParaRPr lang="ru-RU" sz="85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96,1</a:t>
                      </a:r>
                      <a:endParaRPr lang="ru-RU" sz="85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5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22" marR="6322" marT="6322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31840" y="6731"/>
            <a:ext cx="244827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67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638249"/>
              </p:ext>
            </p:extLst>
          </p:nvPr>
        </p:nvGraphicFramePr>
        <p:xfrm>
          <a:off x="251520" y="454721"/>
          <a:ext cx="8640961" cy="59449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960440"/>
                <a:gridCol w="576064"/>
                <a:gridCol w="720080"/>
                <a:gridCol w="792088"/>
                <a:gridCol w="2592289"/>
              </a:tblGrid>
              <a:tr h="340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Наименование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 План 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 Поступило 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Процент поступления (%)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Пояснение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5319" marR="5319" marT="5319" marB="0" anchor="ctr"/>
                </a:tc>
              </a:tr>
              <a:tr h="303281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75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75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Субвенция на возмещение расходов по гарантированному перечню услуг по погребению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 95,6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90,5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50" b="0" i="0" u="none" strike="noStrike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75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94,7</a:t>
                      </a:r>
                    </a:p>
                    <a:p>
                      <a:pPr algn="ctr" fontAlgn="ctr"/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Средства освоены не в полном объеме в связи с тем, что запланированная численность,</a:t>
                      </a:r>
                      <a:r>
                        <a:rPr lang="ru-RU" sz="750" b="0" i="0" u="none" strike="noStrike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в отношении которых предусмотрена субвенция, оказалась больше, чем </a:t>
                      </a:r>
                      <a:r>
                        <a:rPr lang="ru-RU" sz="75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фактически сложившаяся</a:t>
                      </a:r>
                      <a:r>
                        <a:rPr lang="ru-RU" sz="750" b="0" i="0" u="none" strike="noStrike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 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</a:tr>
              <a:tr h="228313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75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Субвенция на реализацию Закона  Мурманской области "О наделении органов местного самоуправления муниципальных образований со статусом городского округа и муниципального района отдельными государственными полномочиями по опеке и попечительству в отношении совершеннолетних граждан"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2 920,5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2 907,3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99,5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</a:tr>
              <a:tr h="323886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75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Субвенция на реализацию Закона  Мурманской области "О региональных нормативах финансового обеспечения образовательной деятельности муниципальных дошкольных образовательных организаций"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366 077,7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366 043,4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50" b="0" i="0" u="none" strike="noStrike" dirty="0" smtClean="0"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750" b="0" i="0" u="none" strike="noStrike" dirty="0" smtClean="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 fontAlgn="ctr"/>
                      <a:endParaRPr lang="ru-RU" sz="750" b="0" i="0" u="none" strike="noStrike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319" marR="5319" marT="5319" marB="0" anchor="ctr"/>
                </a:tc>
              </a:tr>
              <a:tr h="386364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75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Субвенция на реализацию Закона Мурманской области "О региональных нормативах финансового обеспечения образовательной деятельности в Мурманской области"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458 502,7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458 502,7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</a:tr>
              <a:tr h="216024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75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Субвенция на обеспечение бесплатным питанием отдельных категорий обучающихся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46 203,1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44 596,7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96,5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ctr"/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</a:tr>
              <a:tr h="395593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Субвенция на предоставление мер социальной поддержки по оплате жилого помещения и коммунальных услуг детям-сиротам и детям, оставшимся без попечения родителей, лицам из числа детей-сирот и детей, оставшихся без попечения родителей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7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642,4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2 330,7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88,2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Ежемесячная жилищно-коммунальная выплата детям-сиротам (далее – ЕЖКВ) не предоставляется при наличии задолженности по оплате  коммунальных услуг.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</a:tr>
              <a:tr h="456936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75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Субвенция на организацию предоставления мер социальной поддержки по оплате жилого помещения и коммунальных услуг детям-сиротам и детям, оставшимся без попечения родителей, лицам из числа детей-сирот и детей, оставшихся без попечения родителей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67,0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64,5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96,3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</a:tr>
              <a:tr h="218996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75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Субвенция на осуществление ремонта жилых помещений, собственниками которых являются дети-сироты и дети, оставшиеся без попечения родителей, лица из числа детей-сирот и детей, оставшихся без попечения родителей, либо текущего ремонта жилых помещений, право пользования которыми сохранено за детьми-сиротами и детьми, оставшимися без попечения родителей, лицами из числа детей-сирот и детей, оставшихся без попечения родителей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208,4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208,3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</a:tr>
              <a:tr h="443123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75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Субвенция на расходы, связанные с выплатой компенсации родительской платы за присмотр и уход за детьми, посещающими образовательные организации, реализующие общеобразовательные программы дошкольного образования (банковские, почтовые услуги, расходы на компенсацию затрат деятельности органов местного самоуправления и учреждений, находящихся в их ведении)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504,9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504,8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75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Субвенция на выплату компенсации родительской платы за присмотр и уход за детьми, посещающими образовательные организации, реализующие общеобразовательные программы дошкольного образования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20 194,8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50" b="0" u="none" strike="noStrike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750" b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20 105,8</a:t>
                      </a:r>
                    </a:p>
                    <a:p>
                      <a:pPr algn="ctr" fontAlgn="ctr"/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99,6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5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ctr"/>
                      <a:endParaRPr lang="ru-RU" sz="75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75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Субвенция на содержание ребенка в семье опекуна (попечителя) и приемной семье, а также вознаграждение, причитающееся приемному родителю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63 958,6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62 188,2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97,2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319" marR="5319" marT="5319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Субвенция на реализацию Закона Мурманской области "О комиссиях по делам несовершеннолетних и защите их прав в Мурманской области"</a:t>
                      </a:r>
                      <a:endParaRPr lang="ru-RU" sz="7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1 261,4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1 185,7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94,0</a:t>
                      </a:r>
                      <a:endParaRPr lang="ru-RU" sz="75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Средства </a:t>
                      </a:r>
                      <a:r>
                        <a:rPr lang="ru-RU" sz="7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освоены не в полном объеме </a:t>
                      </a:r>
                      <a:r>
                        <a:rPr lang="ru-RU" sz="7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связи с невозможностью заключения прямого договора на приобретение товаров на сумму, не превышающую ста тысяч рублей, ввиду того, что осуществление закупок по прямым договорам превысил размер предельной суммы.</a:t>
                      </a:r>
                    </a:p>
                    <a:p>
                      <a:pPr algn="ctr" fontAlgn="ctr"/>
                      <a:endParaRPr lang="ru-RU" sz="7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19" marR="5319" marT="5319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31840" y="54611"/>
            <a:ext cx="244827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88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198580"/>
              </p:ext>
            </p:extLst>
          </p:nvPr>
        </p:nvGraphicFramePr>
        <p:xfrm>
          <a:off x="251520" y="378032"/>
          <a:ext cx="8712968" cy="570584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250229"/>
                <a:gridCol w="502299"/>
                <a:gridCol w="720080"/>
                <a:gridCol w="648072"/>
                <a:gridCol w="2592288"/>
              </a:tblGrid>
              <a:tr h="458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+mn-lt"/>
                        </a:rPr>
                        <a:t>Наименования</a:t>
                      </a:r>
                      <a:endParaRPr lang="ru-RU" sz="775" b="1" i="0" u="none" strike="noStrike" dirty="0">
                        <a:effectLst/>
                        <a:latin typeface="+mn-lt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 План 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 Поступило 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Процент поступления (%)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Пояснение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2357" marR="2357" marT="2357" marB="0" anchor="ctr"/>
                </a:tc>
              </a:tr>
              <a:tr h="505391">
                <a:tc>
                  <a:txBody>
                    <a:bodyPr/>
                    <a:lstStyle/>
                    <a:p>
                      <a:pPr marL="84138" indent="0" algn="l" fontAlgn="ctr">
                        <a:tabLst/>
                      </a:pPr>
                      <a:r>
                        <a:rPr lang="ru-RU" sz="8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Субвенция на реализацию Закона  Мурманской области "О наделении органов местного самоуправления муниципальных образований со статусом городского округа и муниципального района отдельными государственными полномочиями по опеке и попечительству в отношении несовершеннолетних"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4 505,0</a:t>
                      </a:r>
                      <a:endParaRPr lang="ru-RU" sz="8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tabLst/>
                      </a:pPr>
                      <a:r>
                        <a:rPr lang="ru-RU" sz="8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4 452,1</a:t>
                      </a: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tabLst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98,8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tabLst/>
                      </a:pPr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</a:tr>
              <a:tr h="410404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8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Субвенция на реализацию Закона Мурманской области "О патронате" в части финансирования расходов по выплате денежного вознаграждения лицам, осуществляющим  </a:t>
                      </a:r>
                      <a:r>
                        <a:rPr lang="ru-RU" sz="800" u="none" strike="noStrike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постинтернатный</a:t>
                      </a:r>
                      <a:r>
                        <a:rPr lang="ru-RU" sz="8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патронат в отношении несовершеннолетних и социальный патронат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1 474,5</a:t>
                      </a:r>
                      <a:endParaRPr lang="ru-RU" sz="8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1 474,0</a:t>
                      </a:r>
                      <a:endParaRPr lang="ru-RU" sz="8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</a:tr>
              <a:tr h="571600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8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(превышающий объем расходного обязательства в рамках соглашений)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6 983,5</a:t>
                      </a:r>
                      <a:endParaRPr lang="ru-RU" sz="8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6 531,7</a:t>
                      </a:r>
                      <a:endParaRPr lang="ru-RU" sz="8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93,5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Расходы на приобретение одной</a:t>
                      </a:r>
                      <a:r>
                        <a:rPr lang="ru-RU" sz="800" b="0" i="0" u="none" strike="noStrike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квартиры не произведены в связи с тем, что жилое помещение, расположенное по адресу: г. Апатиты, ул. Космонавтов, д. 41, кв. 33,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было переведено в специализированный жилищный фонд в 2014 году.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 2018 году помещение повторно предоставлено по договору спец. найма.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</a:tr>
              <a:tr h="403011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8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Субвенции на реализацию Закона Мурманской области "О предоставлении льготного проезда на городском электрическом и автомобильном транспорте общего пользования обучающимся  государственных областных и муниципальных образовательных организаций Мурманской области"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729,8</a:t>
                      </a:r>
                      <a:endParaRPr lang="ru-RU" sz="8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729,8</a:t>
                      </a:r>
                      <a:endParaRPr lang="ru-RU" sz="8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100,0 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</a:tr>
              <a:tr h="405982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8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Субвенция на осуществление органами местного самоуправления муниципальных образований Мурманской области со статусом городского округа и муниципального района отдельных государственных полномочий по сбору сведений для формирования и ведения торгового реестра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54,9</a:t>
                      </a:r>
                      <a:endParaRPr lang="ru-RU" sz="8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53,9                        </a:t>
                      </a:r>
                      <a:endParaRPr lang="ru-RU" sz="8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98,2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42,9</a:t>
                      </a:r>
                      <a:endParaRPr lang="ru-RU" sz="8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Средства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не были освоены 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связи с невозможностью заключения прямого договора на приобретение товаров на сумму, не превышающую ста тысяч рублей, ввиду того, что осуществление закупок по прямым договорам превысил размер предельной суммы.</a:t>
                      </a:r>
                      <a:endParaRPr lang="ru-RU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57" marR="2357" marT="2357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Субвенция на осуществление органами местного самоуправления отдельных государственных полномочий Мурманской области по определению перечня должностных лиц, уполномоченных составлять протоколы об административных правонарушениях, предусмотренных Законом Мурманской области "Об административных правонарушениях"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6,0</a:t>
                      </a:r>
                      <a:endParaRPr lang="ru-RU" sz="8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4,8</a:t>
                      </a: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Средства 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были освоены не в полном объеме 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связи</a:t>
                      </a: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 сложившейся экономией в результате конкурсных процедур</a:t>
                      </a:r>
                      <a:endParaRPr lang="ru-RU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57" marR="2357" marT="2357" marB="0" anchor="ctr"/>
                </a:tc>
              </a:tr>
              <a:tr h="247931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Субвенция на реализацию Закона Мурманской области "Об административных комиссиях"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974,9</a:t>
                      </a:r>
                      <a:endParaRPr lang="ru-RU" sz="8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845,9</a:t>
                      </a:r>
                      <a:endParaRPr lang="ru-RU" sz="8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86,8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 были освоены не в полном объеме  в результате сложившейся  на конец года экономии ФОТ,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экономии 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листкам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нетрудоспособности и 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невозможностью заключения прямого договора на приобретение товаров 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ввиду того, что осуществление закупок по прямым договорам превысил размер предельной суммы.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31840" y="0"/>
            <a:ext cx="244827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6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988433"/>
              </p:ext>
            </p:extLst>
          </p:nvPr>
        </p:nvGraphicFramePr>
        <p:xfrm>
          <a:off x="251520" y="378032"/>
          <a:ext cx="8712968" cy="358194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250229"/>
                <a:gridCol w="502299"/>
                <a:gridCol w="720080"/>
                <a:gridCol w="648072"/>
                <a:gridCol w="2592288"/>
              </a:tblGrid>
              <a:tr h="458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+mn-lt"/>
                        </a:rPr>
                        <a:t>Наименования</a:t>
                      </a:r>
                      <a:endParaRPr lang="ru-RU" sz="775" b="1" i="0" u="none" strike="noStrike" dirty="0">
                        <a:effectLst/>
                        <a:latin typeface="+mn-lt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 План 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 Поступило 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Процент поступления (%)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Пояснение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2357" marR="2357" marT="2357" marB="0" anchor="ctr"/>
                </a:tc>
              </a:tr>
              <a:tr h="487045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Осуществление переданных органам государственной власти субъектов Российской Федерации в соответствии с пунктом 1 статьи 4 Федерального закона от 15 ноября 1997 года № 143-ФЗ "Об актах гражданского состояния" полномочий Российской Федерации на государственную регистрацию актов гражданского состояния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4 633,5</a:t>
                      </a:r>
                      <a:endParaRPr lang="ru-RU" sz="8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4 096,9</a:t>
                      </a:r>
                      <a:endParaRPr lang="ru-RU" sz="8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88,4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 были освоены не в полном объеме ввиду сложившейся экономии в результате конкурсных процедур по муниципальным контрактам от 14.09.2018 № 4 на оказание услуг по переводу в электронный вид записей актов гражданского состояния, от 04.12.2018 № 12 на поставку офисных металлических шкафов, от 04.12.2018 № 11 на поставку офисных кресел, от 04.12.2018 № 15 на поставку мебели, от 04.12.2018 № 14 на поставку картриджей.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</a:tr>
              <a:tr h="365869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8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Субвенция на осуществление отдельных государственных полномочий по установлению регулируемых тарифов на перевозки пассажиров и багажа автомобильным транспортом и городским наземным электрическим транспортом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99,1</a:t>
                      </a:r>
                      <a:endParaRPr lang="ru-RU" sz="8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99,1</a:t>
                      </a:r>
                      <a:endParaRPr lang="ru-RU" sz="8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</a:tr>
              <a:tr h="240068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Субвенция на осуществление деятельности по отлову и содержанию безнадзорных животных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1 589,8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1 589,8</a:t>
                      </a:r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</a:tr>
              <a:tr h="365869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Субвенция бюджетам муниципальных образований Мурманской области на организацию осуществления деятельности по отлову и содержанию безнадзорных животных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13,6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75,5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Субвенция исполнена в максимально возможной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сумме , необходимой для эффективной организации осуществления 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деятельности по отлову и содержанию безнадзорных животных (товарно-материальные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ценности закуплены в достаточном количестве)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</a:tr>
              <a:tr h="251456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территориях, где отсутствуют военные комиссариаты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4 881,2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4 734,8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97.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</a:tr>
              <a:tr h="209746"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988 630,4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983 355,0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7" marR="2357" marT="2357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31840" y="0"/>
            <a:ext cx="244827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26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76727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a typeface="+mj-ea"/>
                <a:cs typeface="+mj-cs"/>
              </a:rPr>
              <a:t>Расходы </a:t>
            </a:r>
            <a:r>
              <a:rPr lang="ru-RU" sz="2000" b="1" dirty="0">
                <a:ea typeface="+mj-ea"/>
                <a:cs typeface="+mj-cs"/>
              </a:rPr>
              <a:t>бюджета </a:t>
            </a:r>
            <a:r>
              <a:rPr lang="ru-RU" sz="2000" b="1" dirty="0" smtClean="0">
                <a:ea typeface="+mj-ea"/>
                <a:cs typeface="+mj-cs"/>
              </a:rPr>
              <a:t>города Апатиты за 2018 </a:t>
            </a:r>
            <a:r>
              <a:rPr lang="ru-RU" sz="2000" b="1" dirty="0">
                <a:ea typeface="+mj-ea"/>
                <a:cs typeface="+mj-cs"/>
              </a:rPr>
              <a:t>год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02600"/>
              </p:ext>
            </p:extLst>
          </p:nvPr>
        </p:nvGraphicFramePr>
        <p:xfrm>
          <a:off x="323529" y="1026407"/>
          <a:ext cx="8424936" cy="2978658"/>
        </p:xfrm>
        <a:graphic>
          <a:graphicData uri="http://schemas.openxmlformats.org/drawingml/2006/table">
            <a:tbl>
              <a:tblPr/>
              <a:tblGrid>
                <a:gridCol w="3754460"/>
                <a:gridCol w="1502123"/>
                <a:gridCol w="1313321"/>
                <a:gridCol w="927516"/>
                <a:gridCol w="927516"/>
              </a:tblGrid>
              <a:tr h="1295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</a:p>
                  </a:txBody>
                  <a:tcPr marL="8764" marR="8764" marT="8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Утверждено </a:t>
                      </a: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решением Совета депутатов города Апатиты 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26.12.2017 № 575 «О городском бюджете на 2018 год и на плановый период 2019 и 2020 годов»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 fontAlgn="ctr"/>
                      <a:r>
                        <a:rPr lang="ru-RU" sz="9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64" marR="8764" marT="8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Исполнено,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 руб.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</a:t>
                      </a:r>
                      <a:endParaRPr lang="ru-RU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расчете на одного жителя в руб., коп.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4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Общегосударственные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вопросы</a:t>
                      </a: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169 830,6</a:t>
                      </a: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165 846,3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3 001,8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3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Национальная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оборона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4 853,6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87,85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3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22 825,1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21 966,1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397,58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4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Национальная экономика</a:t>
                      </a: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165 172,8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123 411,6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2 233,74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4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Жилищно-коммунальное хозяйство</a:t>
                      </a: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156 427,5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144 249,5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2 610,9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4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Охрана окружающей среды</a:t>
                      </a: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910,6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4 818,7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4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Образование</a:t>
                      </a: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1 441 987,4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1 439 693,7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26 058,28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Культура и кинематография</a:t>
                      </a: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117 661,3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117 631,3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2 129,11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4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Социальная политика</a:t>
                      </a: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115 386,6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112 528,4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2 036,75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4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Физическая культура и спорт</a:t>
                      </a: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150 714,7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150 714,7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2 727,92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9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 РАСХОДОВ</a:t>
                      </a: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2 349 916,6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2 285 713,9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41 371,14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08784512"/>
              </p:ext>
            </p:extLst>
          </p:nvPr>
        </p:nvGraphicFramePr>
        <p:xfrm>
          <a:off x="251520" y="4221088"/>
          <a:ext cx="871296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66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6" descr="C:\Documents and Settings\podtyagina-on\Мои документы\Мои рисунки\thCAHIB2X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1512168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://otvetin.ru/uploads/posts/2010-09/1283802459_den_studenta.jpg"/>
          <p:cNvSpPr>
            <a:spLocks noChangeAspect="1" noChangeArrowheads="1"/>
          </p:cNvSpPr>
          <p:nvPr/>
        </p:nvSpPr>
        <p:spPr bwMode="auto">
          <a:xfrm>
            <a:off x="155575" y="-2544763"/>
            <a:ext cx="4333875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AutoShape 4" descr="http://otvetin.ru/uploads/posts/2010-09/1283802459_den_studenta.jpg"/>
          <p:cNvSpPr>
            <a:spLocks noChangeAspect="1" noChangeArrowheads="1"/>
          </p:cNvSpPr>
          <p:nvPr/>
        </p:nvSpPr>
        <p:spPr bwMode="auto">
          <a:xfrm>
            <a:off x="307975" y="1412776"/>
            <a:ext cx="4333875" cy="15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2488" y="1326869"/>
            <a:ext cx="8136904" cy="589963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>
                <a:solidFill>
                  <a:schemeClr val="tx1"/>
                </a:solidFill>
              </a:rPr>
              <a:t>                                    </a:t>
            </a:r>
            <a:r>
              <a:rPr lang="ru-RU" sz="1600" b="1" dirty="0" smtClean="0">
                <a:solidFill>
                  <a:schemeClr val="tx1"/>
                </a:solidFill>
              </a:rPr>
              <a:t>Расходы бюджета города Апатиты в 2018 году составили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1 439 693,7 тыс. рублей</a:t>
            </a:r>
            <a:r>
              <a:rPr lang="ru-RU" sz="1600" dirty="0" smtClean="0">
                <a:solidFill>
                  <a:prstClr val="white"/>
                </a:solidFill>
              </a:rPr>
              <a:t>. 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202" y="1844824"/>
            <a:ext cx="8184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За счет средств бюджета города обеспечена деятельность 31 муниципального учреждения, в том числе общеобразовательных учреждений - 9 , дошкольных образовательных учреждений - 17 , учреждений дополнительного образования - 3, </a:t>
            </a:r>
            <a:r>
              <a:rPr lang="ru-RU" sz="1100" dirty="0"/>
              <a:t>обеспечение деятельности МБУ ЦБ №1, </a:t>
            </a:r>
            <a:r>
              <a:rPr lang="ru-RU" sz="1100" dirty="0" smtClean="0"/>
              <a:t>МБУ </a:t>
            </a:r>
            <a:r>
              <a:rPr lang="ru-RU" sz="1100" dirty="0"/>
              <a:t>Контора хозяйственно-эксплуатационного </a:t>
            </a:r>
            <a:r>
              <a:rPr lang="ru-RU" sz="1100" dirty="0" smtClean="0"/>
              <a:t>обслуживания УО, а также осуществление прочих расходов.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9267" y="2420888"/>
            <a:ext cx="4259013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 smtClean="0"/>
              <a:t>За счет собственных  средств бюджета города Апатиты и субсидий из областного бюджета  осуществлялось финансирование социально – значимых расходов : </a:t>
            </a:r>
            <a:endParaRPr lang="ru-RU" sz="900" dirty="0"/>
          </a:p>
          <a:p>
            <a:pPr marL="171450" indent="-171450" algn="just">
              <a:buFontTx/>
              <a:buChar char="-"/>
            </a:pPr>
            <a:endParaRPr lang="ru-RU" sz="900" dirty="0" smtClean="0">
              <a:solidFill>
                <a:srgbClr val="FF0000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ru-RU" sz="900" dirty="0" smtClean="0"/>
              <a:t>укрепление </a:t>
            </a:r>
            <a:r>
              <a:rPr lang="ru-RU" sz="900" dirty="0"/>
              <a:t>материально-технической </a:t>
            </a:r>
            <a:r>
              <a:rPr lang="ru-RU" sz="900" dirty="0" smtClean="0"/>
              <a:t>базы учреждений образования на сумму 2 112,4 тыс</a:t>
            </a:r>
            <a:r>
              <a:rPr lang="ru-RU" sz="900" dirty="0"/>
              <a:t>. </a:t>
            </a:r>
            <a:r>
              <a:rPr lang="ru-RU" sz="900" dirty="0" smtClean="0"/>
              <a:t>рублей; </a:t>
            </a:r>
          </a:p>
          <a:p>
            <a:pPr marL="171450" indent="-171450" algn="just">
              <a:buFontTx/>
              <a:buChar char="-"/>
            </a:pPr>
            <a:endParaRPr lang="ru-RU" sz="900" dirty="0" smtClean="0">
              <a:solidFill>
                <a:srgbClr val="FF0000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ru-RU" sz="900" dirty="0" smtClean="0"/>
              <a:t>обеспечение </a:t>
            </a:r>
            <a:r>
              <a:rPr lang="ru-RU" sz="900" dirty="0"/>
              <a:t>комплексной безопасности муниципальных образовательных организаций в рамках соглашения </a:t>
            </a:r>
            <a:r>
              <a:rPr lang="ru-RU" sz="900" dirty="0" smtClean="0"/>
              <a:t>СЭП – 16 992,9 тыс. рублей</a:t>
            </a:r>
          </a:p>
          <a:p>
            <a:pPr marL="171450" indent="-171450" algn="just">
              <a:buFontTx/>
              <a:buChar char="-"/>
            </a:pPr>
            <a:endParaRPr lang="ru-RU" sz="900" dirty="0" smtClean="0">
              <a:solidFill>
                <a:srgbClr val="FF0000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ru-RU" sz="900" dirty="0"/>
              <a:t> </a:t>
            </a:r>
            <a:r>
              <a:rPr lang="ru-RU" sz="900" dirty="0" smtClean="0"/>
              <a:t> проведение мероприятий по повышению доступности для инвалидов объектов и услуг учреждений культуры  – 1 484,4 тыс. рублей;</a:t>
            </a:r>
          </a:p>
          <a:p>
            <a:pPr marL="171450" indent="-171450" algn="just">
              <a:buFontTx/>
              <a:buChar char="-"/>
            </a:pPr>
            <a:endParaRPr lang="ru-RU" sz="900" dirty="0" smtClean="0">
              <a:solidFill>
                <a:srgbClr val="FF0000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ru-RU" sz="900" dirty="0" smtClean="0"/>
              <a:t>организация отдыха детей города Апатиты в сумме 7 441,5 тыс. рублей, в том числе  за счет субсидии из областного бюджета – 3 853,6 тыс. рублей и за счет средств городского бюджета – 3 587,9 тыс. рублей; </a:t>
            </a:r>
          </a:p>
          <a:p>
            <a:pPr marL="171450" indent="-171450" algn="just">
              <a:buFontTx/>
              <a:buChar char="-"/>
            </a:pPr>
            <a:endParaRPr lang="ru-RU" sz="900" dirty="0" smtClean="0"/>
          </a:p>
          <a:p>
            <a:pPr marL="171450" indent="-171450" algn="just">
              <a:buFontTx/>
              <a:buChar char="-"/>
            </a:pPr>
            <a:r>
              <a:rPr lang="ru-RU" sz="900" dirty="0" smtClean="0"/>
              <a:t>приобретение подметально-уборочной машины – 6 158,1 тыс. рублей;</a:t>
            </a:r>
          </a:p>
          <a:p>
            <a:pPr marL="171450" indent="-171450" algn="just">
              <a:buFontTx/>
              <a:buChar char="-"/>
            </a:pPr>
            <a:endParaRPr lang="ru-RU" sz="900" dirty="0"/>
          </a:p>
          <a:p>
            <a:pPr marL="171450" indent="-171450" algn="just">
              <a:buFontTx/>
              <a:buChar char="-"/>
            </a:pPr>
            <a:r>
              <a:rPr lang="ru-RU" sz="900" dirty="0"/>
              <a:t> </a:t>
            </a:r>
            <a:r>
              <a:rPr lang="ru-RU" sz="900" dirty="0" smtClean="0"/>
              <a:t>приобретение </a:t>
            </a:r>
            <a:r>
              <a:rPr lang="ru-RU" sz="900" dirty="0"/>
              <a:t>легкового </a:t>
            </a:r>
            <a:r>
              <a:rPr lang="ru-RU" sz="900" dirty="0" smtClean="0"/>
              <a:t>автомобиля – 956 тыс. рублей;</a:t>
            </a:r>
          </a:p>
          <a:p>
            <a:pPr marL="171450" indent="-171450" algn="just">
              <a:buFontTx/>
              <a:buChar char="-"/>
            </a:pPr>
            <a:endParaRPr lang="ru-RU" sz="900" dirty="0"/>
          </a:p>
          <a:p>
            <a:pPr marL="171450" indent="-171450" algn="just">
              <a:buFontTx/>
              <a:buChar char="-"/>
            </a:pPr>
            <a:r>
              <a:rPr lang="ru-RU" sz="900" dirty="0" smtClean="0"/>
              <a:t>субсидии </a:t>
            </a:r>
            <a:r>
              <a:rPr lang="ru-RU" sz="900" dirty="0"/>
              <a:t>на реализацию проектов по улучшению социальной сферы (образование) и повышению качества жизни населения в рамках реализации соглашений между Правительством Мурманской области и градообразующими </a:t>
            </a:r>
            <a:r>
              <a:rPr lang="ru-RU" sz="900" dirty="0" smtClean="0"/>
              <a:t>предприятиями – 9 764,1 тыс. рублей, </a:t>
            </a:r>
            <a:r>
              <a:rPr lang="ru-RU" sz="900" dirty="0"/>
              <a:t>в том числе  за счет субсидии из областного бюджета – </a:t>
            </a:r>
            <a:r>
              <a:rPr lang="ru-RU" sz="900" dirty="0" smtClean="0"/>
              <a:t>9 275,9 тыс</a:t>
            </a:r>
            <a:r>
              <a:rPr lang="ru-RU" sz="900" dirty="0"/>
              <a:t>. рублей и за счет средств городского бюджета – </a:t>
            </a:r>
            <a:r>
              <a:rPr lang="ru-RU" sz="900" dirty="0" smtClean="0"/>
              <a:t>488,2 тыс</a:t>
            </a:r>
            <a:r>
              <a:rPr lang="ru-RU" sz="900" dirty="0"/>
              <a:t>. </a:t>
            </a:r>
            <a:r>
              <a:rPr lang="ru-RU" sz="900" dirty="0" smtClean="0"/>
              <a:t>рублей.</a:t>
            </a:r>
          </a:p>
          <a:p>
            <a:pPr marL="171450" indent="-171450" algn="just">
              <a:buFontTx/>
              <a:buChar char="-"/>
            </a:pPr>
            <a:endParaRPr lang="ru-RU" sz="900" dirty="0"/>
          </a:p>
          <a:p>
            <a:pPr marL="171450" indent="-171450" algn="just">
              <a:buFontTx/>
              <a:buChar char="-"/>
            </a:pPr>
            <a:endParaRPr lang="ru-RU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4908159" y="625262"/>
            <a:ext cx="398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РАСХОДЫ НА ОБРАЗОВАНИЕ</a:t>
            </a:r>
            <a:endParaRPr lang="ru-RU" b="1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38669244"/>
              </p:ext>
            </p:extLst>
          </p:nvPr>
        </p:nvGraphicFramePr>
        <p:xfrm>
          <a:off x="0" y="2857496"/>
          <a:ext cx="4788024" cy="3572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540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048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ОСНОВНЫХ ПАРАМЕТРОВ БЮДЖЕТА </a:t>
            </a:r>
          </a:p>
          <a:p>
            <a:pPr algn="ctr"/>
            <a:r>
              <a:rPr lang="ru-RU" sz="20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ГОРОДА АПАТИТЫ ЗА 2018 ГОД</a:t>
            </a:r>
            <a:endParaRPr lang="ru-RU" sz="20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323527" y="1493168"/>
            <a:ext cx="2401708" cy="1143743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Налоговые доходы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cs typeface="Arial" pitchFamily="34" charset="0"/>
              </a:rPr>
              <a:t>725 705 </a:t>
            </a:r>
            <a:r>
              <a:rPr lang="ru-RU" sz="1400" dirty="0" smtClean="0">
                <a:solidFill>
                  <a:schemeClr val="tx1"/>
                </a:solidFill>
              </a:rPr>
              <a:t>тыс. руб. (100,0%)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23528" y="3072630"/>
            <a:ext cx="2401707" cy="1188841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Неналоговые доходы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cs typeface="Arial" pitchFamily="34" charset="0"/>
              </a:rPr>
              <a:t>214 354,0 </a:t>
            </a:r>
            <a:r>
              <a:rPr lang="ru-RU" sz="1400" dirty="0" smtClean="0">
                <a:solidFill>
                  <a:schemeClr val="tx1"/>
                </a:solidFill>
              </a:rPr>
              <a:t>тыс. руб.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(89,7 %)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367738" y="4684721"/>
            <a:ext cx="2401708" cy="107212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7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cs typeface="Arial" pitchFamily="34" charset="0"/>
              </a:rPr>
              <a:t>1 330 019,5 </a:t>
            </a:r>
            <a:r>
              <a:rPr lang="ru-RU" sz="1400" dirty="0" smtClean="0">
                <a:solidFill>
                  <a:schemeClr val="tx1"/>
                </a:solidFill>
              </a:rPr>
              <a:t>тыс. руб. (98,8%)</a:t>
            </a:r>
          </a:p>
          <a:p>
            <a:pPr algn="ctr"/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3563888" y="1402640"/>
            <a:ext cx="1584176" cy="1234271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Доходы в расчете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на 1 чел.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40 931,81 руб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3534172" y="4013063"/>
            <a:ext cx="1584176" cy="1207717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Расходы в расчете на 1 чел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41 213,74 руб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3554080" y="5589240"/>
            <a:ext cx="1584176" cy="961265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Численность населения 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города Апатиты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55 </a:t>
            </a:r>
            <a:r>
              <a:rPr lang="ru-RU" sz="900" dirty="0" smtClean="0">
                <a:solidFill>
                  <a:schemeClr val="tx1"/>
                </a:solidFill>
              </a:rPr>
              <a:t>460 чел</a:t>
            </a:r>
            <a:r>
              <a:rPr lang="ru-RU" sz="900" dirty="0" smtClean="0">
                <a:solidFill>
                  <a:schemeClr val="tx1"/>
                </a:solidFill>
              </a:rPr>
              <a:t>.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25236" y="1275624"/>
            <a:ext cx="457200" cy="49616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rPr>
              <a:t>Доходы бюджета   2 270 078,5 тыс. руб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(98,2 %)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48672" y="1287246"/>
            <a:ext cx="457200" cy="495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rPr>
              <a:t>Расходов бюджета 2 285 713,9 тыс. руб. (97,3 %)</a:t>
            </a:r>
            <a:endParaRPr lang="ru-RU" sz="1600" dirty="0">
              <a:solidFill>
                <a:schemeClr val="tx1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 rot="10800000" flipV="1">
            <a:off x="5905872" y="2042516"/>
            <a:ext cx="2965517" cy="676596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Жилищно-коммунальное хозяйство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144 249,6 тыс. руб. (92,2%)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 rot="10800000" flipV="1">
            <a:off x="5936446" y="2849700"/>
            <a:ext cx="2934943" cy="664736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Культура и кинематография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117 631,3 тыс. руб. (100,0%)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Пятиугольник 16"/>
          <p:cNvSpPr/>
          <p:nvPr/>
        </p:nvSpPr>
        <p:spPr>
          <a:xfrm rot="10800000" flipV="1">
            <a:off x="5936446" y="3599156"/>
            <a:ext cx="2979745" cy="61759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Физическая культура и спорт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150 714,7 тыс. руб. (100,0 %)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>
          <a:xfrm rot="10800000" flipV="1">
            <a:off x="5914433" y="4302492"/>
            <a:ext cx="2986607" cy="576064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123 411,6 тыс. руб. (74,7 %)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 rot="10800000" flipV="1">
            <a:off x="5926958" y="1278406"/>
            <a:ext cx="2965521" cy="648073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Образование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1 439 693,6 тыс. руб. (99,8%)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Выноска со стрелками влево/вправо 12"/>
          <p:cNvSpPr/>
          <p:nvPr/>
        </p:nvSpPr>
        <p:spPr>
          <a:xfrm>
            <a:off x="3203848" y="2996948"/>
            <a:ext cx="2244824" cy="773800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7324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ятиугольник 20"/>
          <p:cNvSpPr/>
          <p:nvPr/>
        </p:nvSpPr>
        <p:spPr>
          <a:xfrm rot="10800000" flipV="1">
            <a:off x="5923001" y="5603387"/>
            <a:ext cx="2969469" cy="562397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Прочие расходы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197 484,7 тыс. руб. (97,5 %)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Пятиугольник 21"/>
          <p:cNvSpPr/>
          <p:nvPr/>
        </p:nvSpPr>
        <p:spPr>
          <a:xfrm rot="10800000" flipV="1">
            <a:off x="5940947" y="4939582"/>
            <a:ext cx="2969469" cy="562397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Социальная политика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112 411,6 тыс</a:t>
            </a:r>
            <a:r>
              <a:rPr lang="ru-RU" sz="1200" dirty="0">
                <a:solidFill>
                  <a:schemeClr val="tx1"/>
                </a:solidFill>
              </a:rPr>
              <a:t>. руб. </a:t>
            </a:r>
            <a:r>
              <a:rPr lang="ru-RU" sz="1200" dirty="0" smtClean="0">
                <a:solidFill>
                  <a:schemeClr val="tx1"/>
                </a:solidFill>
              </a:rPr>
              <a:t>(97,5 </a:t>
            </a:r>
            <a:r>
              <a:rPr lang="ru-RU" sz="1200" dirty="0">
                <a:solidFill>
                  <a:schemeClr val="tx1"/>
                </a:solidFill>
              </a:rPr>
              <a:t>%)</a:t>
            </a:r>
          </a:p>
        </p:txBody>
      </p:sp>
    </p:spTree>
    <p:extLst>
      <p:ext uri="{BB962C8B-B14F-4D97-AF65-F5344CB8AC3E}">
        <p14:creationId xmlns:p14="http://schemas.microsoft.com/office/powerpoint/2010/main" val="36338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62512624"/>
              </p:ext>
            </p:extLst>
          </p:nvPr>
        </p:nvGraphicFramePr>
        <p:xfrm>
          <a:off x="323528" y="917463"/>
          <a:ext cx="8280920" cy="3883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11960" y="476672"/>
            <a:ext cx="398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РАСХОДЫ НА ОБРАЗОВАНИЕ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 rot="17880301">
            <a:off x="3412552" y="5133970"/>
            <a:ext cx="1548818" cy="2462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tx1"/>
                </a:solidFill>
                <a:cs typeface="Times New Roman" pitchFamily="18" charset="0"/>
              </a:rPr>
              <a:t>Исполнено на   99,9 </a:t>
            </a:r>
            <a:r>
              <a:rPr lang="ru-RU" sz="1000" b="1" dirty="0" smtClean="0">
                <a:solidFill>
                  <a:schemeClr val="tx1"/>
                </a:solidFill>
                <a:cs typeface="Times New Roman" pitchFamily="18" charset="0"/>
              </a:rPr>
              <a:t>%</a:t>
            </a:r>
            <a:endParaRPr lang="ru-RU" sz="1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7880301">
            <a:off x="4596352" y="5337429"/>
            <a:ext cx="1540551" cy="2308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tx1"/>
                </a:solidFill>
                <a:cs typeface="Times New Roman" pitchFamily="18" charset="0"/>
              </a:rPr>
              <a:t>Исполнено на   100,0 %</a:t>
            </a:r>
            <a:endParaRPr lang="ru-RU" sz="9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7880301">
            <a:off x="2415101" y="4856831"/>
            <a:ext cx="1559436" cy="2462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tx1"/>
                </a:solidFill>
                <a:cs typeface="Times New Roman" pitchFamily="18" charset="0"/>
              </a:rPr>
              <a:t>Исполнено на   99,7 </a:t>
            </a:r>
            <a:r>
              <a:rPr lang="ru-RU" sz="1000" b="1" dirty="0" smtClean="0">
                <a:solidFill>
                  <a:schemeClr val="tx1"/>
                </a:solidFill>
                <a:cs typeface="Times New Roman" pitchFamily="18" charset="0"/>
              </a:rPr>
              <a:t>%</a:t>
            </a:r>
            <a:endParaRPr lang="ru-RU" sz="1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7880301">
            <a:off x="5773186" y="5503592"/>
            <a:ext cx="1575827" cy="2308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tx1"/>
                </a:solidFill>
                <a:cs typeface="Times New Roman" pitchFamily="18" charset="0"/>
              </a:rPr>
              <a:t>Исполнено на   100,0 %</a:t>
            </a:r>
            <a:endParaRPr lang="ru-RU" sz="9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7880301">
            <a:off x="1552210" y="4623620"/>
            <a:ext cx="1567508" cy="2308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tx1"/>
                </a:solidFill>
                <a:cs typeface="Times New Roman" pitchFamily="18" charset="0"/>
              </a:rPr>
              <a:t>Исполнено на   100,0 %</a:t>
            </a:r>
            <a:endParaRPr lang="ru-RU" sz="9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42999" y="792621"/>
            <a:ext cx="343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РАСХОДЫ НА КУЛЬТУРУ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40595" y="1268760"/>
            <a:ext cx="6437960" cy="602258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>
                <a:solidFill>
                  <a:schemeClr val="tx1"/>
                </a:solidFill>
              </a:rPr>
              <a:t>Расходы бюджета города Апатиты в 2018 году составили </a:t>
            </a:r>
          </a:p>
          <a:p>
            <a:pPr algn="r"/>
            <a:r>
              <a:rPr lang="ru-RU" sz="1700" b="1" dirty="0" smtClean="0">
                <a:solidFill>
                  <a:schemeClr val="tx1"/>
                </a:solidFill>
              </a:rPr>
              <a:t>117 631,3 тыс. рублей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725" y="1916832"/>
            <a:ext cx="8302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За счет средств бюджета города Апатиты обеспечивается  деятельность 3 муниципальных учреждений, в том </a:t>
            </a:r>
            <a:r>
              <a:rPr lang="ru-RU" sz="1100" smtClean="0"/>
              <a:t>числе: </a:t>
            </a:r>
            <a:r>
              <a:rPr lang="ru-RU" sz="1100" dirty="0"/>
              <a:t>МБУК Централизованная библиотечная система г. Апатиты</a:t>
            </a:r>
            <a:r>
              <a:rPr lang="ru-RU" sz="1100" dirty="0" smtClean="0"/>
              <a:t>, МАУ </a:t>
            </a:r>
            <a:r>
              <a:rPr lang="ru-RU" sz="1100" dirty="0"/>
              <a:t>Апатитский городской Дворец культуры имени Егорова В.К</a:t>
            </a:r>
            <a:r>
              <a:rPr lang="ru-RU" sz="1100" dirty="0" smtClean="0"/>
              <a:t>., МБУ Центр бухгалтерского и хозяйственного обслуживания Отдела по культуре и делам молодежи Администрации города  Апатиты, а также осуществление прочих расходов.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36309126"/>
              </p:ext>
            </p:extLst>
          </p:nvPr>
        </p:nvGraphicFramePr>
        <p:xfrm>
          <a:off x="323528" y="2903901"/>
          <a:ext cx="4358620" cy="3477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03439" y="2903901"/>
            <a:ext cx="41149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За счет средств бюджета города Апатиты осуществлялось финансирование социально – значимых расходов: </a:t>
            </a:r>
          </a:p>
          <a:p>
            <a:pPr algn="just"/>
            <a:endParaRPr lang="ru-RU" sz="1000" dirty="0"/>
          </a:p>
          <a:p>
            <a:pPr algn="just">
              <a:buFontTx/>
              <a:buChar char="-"/>
            </a:pPr>
            <a:r>
              <a:rPr lang="ru-RU" sz="1000" dirty="0" smtClean="0"/>
              <a:t> капитальный ремонт здания МАУ Апатитский городской  Дворец культуры (ул. Ленина, 24) </a:t>
            </a:r>
            <a:r>
              <a:rPr lang="ru-RU" sz="1000" dirty="0"/>
              <a:t>в сумме </a:t>
            </a:r>
            <a:r>
              <a:rPr lang="ru-RU" sz="1000" dirty="0" smtClean="0"/>
              <a:t>19 885,7 тыс</a:t>
            </a:r>
            <a:r>
              <a:rPr lang="ru-RU" sz="1000" dirty="0"/>
              <a:t>. </a:t>
            </a:r>
            <a:r>
              <a:rPr lang="ru-RU" sz="1000" dirty="0" smtClean="0"/>
              <a:t>рублей, в том числе за счет субсидии из областного бюджета – 18 891,4 тыс. рублей и за счет средств городского бюджета - 994,3 тыс. рублей</a:t>
            </a:r>
          </a:p>
          <a:p>
            <a:pPr marL="171450" indent="-171450" algn="just">
              <a:buFontTx/>
              <a:buChar char="-"/>
            </a:pPr>
            <a:endParaRPr lang="ru-RU" sz="1000" dirty="0" smtClean="0"/>
          </a:p>
          <a:p>
            <a:pPr marL="93663" indent="-93663" algn="just">
              <a:buFontTx/>
              <a:buChar char="-"/>
            </a:pPr>
            <a:r>
              <a:rPr lang="ru-RU" sz="1000" dirty="0" smtClean="0"/>
              <a:t>проведение </a:t>
            </a:r>
            <a:r>
              <a:rPr lang="ru-RU" sz="1000" dirty="0"/>
              <a:t>ремонтных работ капитального характера в помещениях и зданиях МБУК </a:t>
            </a:r>
            <a:r>
              <a:rPr lang="ru-RU" sz="1000" dirty="0" smtClean="0"/>
              <a:t>ЦБС - 3 525,4 тыс. рублей </a:t>
            </a:r>
          </a:p>
          <a:p>
            <a:pPr algn="just"/>
            <a:endParaRPr lang="ru-RU" sz="1000" dirty="0" smtClean="0"/>
          </a:p>
          <a:p>
            <a:pPr algn="just">
              <a:buFontTx/>
              <a:buChar char="-"/>
            </a:pPr>
            <a:r>
              <a:rPr lang="ru-RU" sz="1000" dirty="0"/>
              <a:t>   </a:t>
            </a:r>
            <a:r>
              <a:rPr lang="ru-RU" sz="1000" dirty="0" smtClean="0"/>
              <a:t>проведение </a:t>
            </a:r>
            <a:r>
              <a:rPr lang="ru-RU" sz="1000" dirty="0"/>
              <a:t>мероприятий по повышению доступности для инвалидов объектов и услуг учреждений </a:t>
            </a:r>
            <a:r>
              <a:rPr lang="ru-RU" sz="1000" dirty="0" smtClean="0"/>
              <a:t>культуры – 1 358,5 тыс. рублей.</a:t>
            </a:r>
          </a:p>
        </p:txBody>
      </p:sp>
      <p:pic>
        <p:nvPicPr>
          <p:cNvPr id="7" name="Picture 73" descr="C:\Documents and Settings\podtyagina-on\Мои документы\Мои рисунки\thCAWUB76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92621"/>
            <a:ext cx="129698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4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404664"/>
            <a:ext cx="502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РАСХОДЫ НА СОЦИАЛЬНУЮ ПОЛИТИКУ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59685" y="1062028"/>
            <a:ext cx="6124345" cy="748515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Расходы бюджета города Апатиты в 2018 году составили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112 528,4 тыс. рублей.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878" y="1685574"/>
            <a:ext cx="72116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      За счет указанных расходов производятся финансовая помощь общественным организациям; </a:t>
            </a:r>
            <a:r>
              <a:rPr lang="ru-RU" sz="1000" dirty="0"/>
              <a:t>ежемесячная доплата к государственной (трудовой) пенсии и ежегодная единовременная материальная помощь на санаторно-курортное лечение и оздоровительные мероприятия лицам, удостоенным звания «Почетный гражданин города Апатиты</a:t>
            </a:r>
            <a:r>
              <a:rPr lang="ru-RU" sz="1000" dirty="0" smtClean="0"/>
              <a:t>»; </a:t>
            </a:r>
            <a:r>
              <a:rPr lang="ru-RU" sz="1000" dirty="0"/>
              <a:t>возмещение расходов по проезду в государственные областные медицинские организации Мурманской области, находящиеся за пределами муниципального образования город Апатиты с подведомственной территорией Мурманской области, и обратно отдельным категориям граждан, проживающих на территории муниципального образования город Апатиты с подведомственной территорией, направленных врачами ГОБУЗ «Апатитско-Кировская центральная городская больница», ФГБУЗ больница КНЦ РАН, ГОАУЗ «Апатитская стоматологическая поликлиника» в указанные медицинские организации на лечение (обследование</a:t>
            </a:r>
            <a:r>
              <a:rPr lang="ru-RU" sz="1000" dirty="0" smtClean="0"/>
              <a:t>); услуги </a:t>
            </a:r>
            <a:r>
              <a:rPr lang="ru-RU" sz="1000" dirty="0"/>
              <a:t>по транспортировке граждан г</a:t>
            </a:r>
            <a:r>
              <a:rPr lang="ru-RU" sz="1000" dirty="0" smtClean="0"/>
              <a:t>. Апатиты</a:t>
            </a:r>
            <a:r>
              <a:rPr lang="ru-RU" sz="1000" dirty="0"/>
              <a:t>, в отношении которых не произведена госпитализация, в ночное время (с 01.00 до 06.00) из приёмного отделения АКЦГБ </a:t>
            </a:r>
            <a:r>
              <a:rPr lang="ru-RU" sz="1000" dirty="0" smtClean="0"/>
              <a:t>г. Кировска; доплаты к пенсиям муниципальных служащих; </a:t>
            </a:r>
            <a:r>
              <a:rPr lang="ru-RU" sz="1000" dirty="0"/>
              <a:t>а также за счет средств межбюджетных </a:t>
            </a:r>
            <a:r>
              <a:rPr lang="ru-RU" sz="1000" dirty="0" smtClean="0"/>
              <a:t>трансфертов предусмотрены </a:t>
            </a:r>
            <a:r>
              <a:rPr lang="ru-RU" sz="1000" dirty="0"/>
              <a:t>бюджетные ассигнования на  реализацию различных мер социальной </a:t>
            </a:r>
            <a:r>
              <a:rPr lang="ru-RU" sz="1000" dirty="0" smtClean="0"/>
              <a:t>поддержки и расходы по охране семьи и детства и др.</a:t>
            </a:r>
            <a:endParaRPr lang="ru-RU" sz="10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51726836"/>
              </p:ext>
            </p:extLst>
          </p:nvPr>
        </p:nvGraphicFramePr>
        <p:xfrm>
          <a:off x="469878" y="3728410"/>
          <a:ext cx="539826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68144" y="4005064"/>
            <a:ext cx="3059832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/>
                </a:solidFill>
                <a:cs typeface="Times New Roman" pitchFamily="18" charset="0"/>
              </a:rPr>
              <a:t>Причины отклонения от плановых показателей:</a:t>
            </a:r>
            <a:endParaRPr lang="en-US" sz="10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ru-RU" sz="1000" dirty="0" smtClean="0"/>
              <a:t>*ввиду отсутствия счетов за оказанные услуги не израсходованы средства, предусмотренные на транспортировку граждан г.Апатиты, в отношении которых не произведена госпитализация, в ночное время (с 01.00 до 06.00) из приёмного отделения АКЦГБ г.Кировс</a:t>
            </a:r>
            <a:r>
              <a:rPr lang="ru-RU" sz="1000" dirty="0" smtClean="0">
                <a:solidFill>
                  <a:schemeClr val="tx1"/>
                </a:solidFill>
              </a:rPr>
              <a:t>ка; </a:t>
            </a:r>
            <a:r>
              <a:rPr lang="ru-RU" sz="1000" dirty="0">
                <a:solidFill>
                  <a:schemeClr val="tx1"/>
                </a:solidFill>
              </a:rPr>
              <a:t>выплаты носят заявительный </a:t>
            </a:r>
            <a:r>
              <a:rPr lang="ru-RU" sz="1000" dirty="0" smtClean="0">
                <a:solidFill>
                  <a:schemeClr val="tx1"/>
                </a:solidFill>
              </a:rPr>
              <a:t>характер;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*</a:t>
            </a:r>
            <a:r>
              <a:rPr lang="en-US" sz="1000" dirty="0" smtClean="0"/>
              <a:t> </a:t>
            </a:r>
            <a:r>
              <a:rPr lang="ru-RU" sz="1000" dirty="0" smtClean="0"/>
              <a:t>ежемесячная жилищно-коммунальная выплата детям-сиротам (далее – ЕЖКВ) не предоставляется при наличии задолженности по оплате  коммунальных услуг.</a:t>
            </a:r>
            <a:endParaRPr lang="ru-RU" sz="10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dirty="0">
                <a:solidFill>
                  <a:srgbClr val="FF0000"/>
                </a:solidFill>
              </a:rPr>
              <a:t> 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1296144" cy="91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91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4" descr="http://www.pugachjov.ru/wp-content/uploads/zhk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83" y="758379"/>
            <a:ext cx="122396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4883" y="260648"/>
            <a:ext cx="769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РАСХОДЫ НА  ЖИЛИЩНО-КОММУНАЛЬНОЕ ХОЗЯЙСТВО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5775" y="629980"/>
            <a:ext cx="6100943" cy="818282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Расходы бюджета города Апатиты в 2018 году составили 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 144 249,5 тыс. рублей</a:t>
            </a:r>
            <a:r>
              <a:rPr lang="ru-RU" sz="1600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07705" y="1268760"/>
            <a:ext cx="664404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За счет указанных средств проведены мероприятия по:</a:t>
            </a:r>
          </a:p>
          <a:p>
            <a:pPr marL="285750" indent="-285750">
              <a:buFontTx/>
              <a:buChar char="-"/>
            </a:pPr>
            <a:r>
              <a:rPr lang="ru-RU" sz="1100" dirty="0" smtClean="0"/>
              <a:t>содержанию и ремонту муниципального жилого фонда (далее – МЖФ);</a:t>
            </a:r>
          </a:p>
          <a:p>
            <a:pPr marL="285750" indent="-285750" algn="just">
              <a:buFontTx/>
              <a:buChar char="-"/>
            </a:pPr>
            <a:r>
              <a:rPr lang="ru-RU" sz="1100" dirty="0" smtClean="0"/>
              <a:t>благоустройству города Апатиты, в том числе: освещению, организацию ритуальных услуг и др.;</a:t>
            </a:r>
          </a:p>
          <a:p>
            <a:pPr marL="285750" indent="-285750">
              <a:buFontTx/>
              <a:buChar char="-"/>
            </a:pPr>
            <a:r>
              <a:rPr lang="ru-RU" sz="1100" dirty="0"/>
              <a:t> субсидии на поддержку государственных программ субъектов Российской Федерации и муниципальных программ формирования современной городской </a:t>
            </a:r>
            <a:r>
              <a:rPr lang="ru-RU" sz="1100" dirty="0" smtClean="0"/>
              <a:t>среды;</a:t>
            </a:r>
          </a:p>
          <a:p>
            <a:pPr marL="285750" indent="-285750">
              <a:buFontTx/>
              <a:buChar char="-"/>
            </a:pPr>
            <a:r>
              <a:rPr lang="ru-RU" sz="1100" dirty="0"/>
              <a:t> </a:t>
            </a:r>
            <a:r>
              <a:rPr lang="ru-RU" sz="1100" dirty="0" smtClean="0"/>
              <a:t>обеспечение </a:t>
            </a:r>
            <a:r>
              <a:rPr lang="ru-RU" sz="1100" dirty="0"/>
              <a:t>деятельности МКУ г. Апатиты </a:t>
            </a:r>
            <a:r>
              <a:rPr lang="ru-RU" sz="1100" dirty="0" smtClean="0"/>
              <a:t>«Управление </a:t>
            </a:r>
            <a:r>
              <a:rPr lang="ru-RU" sz="1100" dirty="0"/>
              <a:t>городского </a:t>
            </a:r>
            <a:r>
              <a:rPr lang="ru-RU" sz="1100" dirty="0" smtClean="0"/>
              <a:t>хозяйства».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29342109"/>
              </p:ext>
            </p:extLst>
          </p:nvPr>
        </p:nvGraphicFramePr>
        <p:xfrm>
          <a:off x="507081" y="4941168"/>
          <a:ext cx="4097387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16127447"/>
              </p:ext>
            </p:extLst>
          </p:nvPr>
        </p:nvGraphicFramePr>
        <p:xfrm>
          <a:off x="4860032" y="2492896"/>
          <a:ext cx="4032448" cy="408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51796290"/>
              </p:ext>
            </p:extLst>
          </p:nvPr>
        </p:nvGraphicFramePr>
        <p:xfrm>
          <a:off x="467544" y="2575542"/>
          <a:ext cx="4464496" cy="2517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70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602" y="373306"/>
            <a:ext cx="769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НА  НАЦИОНАЛЬНУЮ   ЭКОНОМИКУ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46565" y="1098550"/>
            <a:ext cx="6336704" cy="818282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Расходы бюджета города Апатиты в 2018 году составили 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 123 411,6 тыс. рублей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834597" y="1916832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За счет указанных средств проведены мероприятия по:</a:t>
            </a:r>
          </a:p>
          <a:p>
            <a:r>
              <a:rPr lang="ru-RU" sz="1000" dirty="0" smtClean="0"/>
              <a:t>-       Регулированию численности безнадзорных животных;</a:t>
            </a:r>
          </a:p>
          <a:p>
            <a:pPr marL="285750" indent="-285750">
              <a:buFontTx/>
              <a:buChar char="-"/>
            </a:pPr>
            <a:r>
              <a:rPr lang="ru-RU" sz="1000" dirty="0" smtClean="0"/>
              <a:t>организацию </a:t>
            </a:r>
            <a:r>
              <a:rPr lang="ru-RU" sz="1000" dirty="0"/>
              <a:t>транспортного обслуживания </a:t>
            </a:r>
            <a:r>
              <a:rPr lang="ru-RU" sz="1000" dirty="0" smtClean="0"/>
              <a:t>населения;</a:t>
            </a:r>
          </a:p>
          <a:p>
            <a:pPr marL="285750" indent="-285750" algn="just">
              <a:buFontTx/>
              <a:buChar char="-"/>
            </a:pPr>
            <a:r>
              <a:rPr lang="ru-RU" sz="1000" dirty="0" smtClean="0"/>
              <a:t>ремонту и содержанию автомобильных дорог и др.;</a:t>
            </a:r>
          </a:p>
          <a:p>
            <a:pPr marL="285750" indent="-285750">
              <a:buFontTx/>
              <a:buChar char="-"/>
            </a:pPr>
            <a:r>
              <a:rPr lang="ru-RU" sz="1000" dirty="0" smtClean="0"/>
              <a:t>по </a:t>
            </a:r>
            <a:r>
              <a:rPr lang="ru-RU" sz="1000" dirty="0"/>
              <a:t>формированию электронного </a:t>
            </a:r>
            <a:r>
              <a:rPr lang="ru-RU" sz="1000" dirty="0" smtClean="0"/>
              <a:t>правительства;</a:t>
            </a:r>
          </a:p>
          <a:p>
            <a:pPr marL="285750" indent="-285750">
              <a:buFontTx/>
              <a:buChar char="-"/>
            </a:pPr>
            <a:r>
              <a:rPr lang="ru-RU" sz="1000" dirty="0"/>
              <a:t>реализацию мероприятий </a:t>
            </a:r>
            <a:r>
              <a:rPr lang="ru-RU" sz="1000" dirty="0" smtClean="0"/>
              <a:t>по  развитию </a:t>
            </a:r>
            <a:r>
              <a:rPr lang="ru-RU" sz="1000" dirty="0"/>
              <a:t>малого и среднего </a:t>
            </a:r>
            <a:r>
              <a:rPr lang="ru-RU" sz="1000" dirty="0" smtClean="0"/>
              <a:t>предпринимательства</a:t>
            </a:r>
            <a:r>
              <a:rPr lang="ru-RU" sz="1000" dirty="0"/>
              <a:t>.</a:t>
            </a:r>
            <a:endParaRPr lang="ru-RU" sz="1000" dirty="0" smtClean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08148435"/>
              </p:ext>
            </p:extLst>
          </p:nvPr>
        </p:nvGraphicFramePr>
        <p:xfrm>
          <a:off x="251520" y="3068960"/>
          <a:ext cx="3672408" cy="3393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95250741"/>
              </p:ext>
            </p:extLst>
          </p:nvPr>
        </p:nvGraphicFramePr>
        <p:xfrm>
          <a:off x="4067944" y="3068960"/>
          <a:ext cx="489654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97" descr="http://pkgodovikov.mskobr.ru/images/2%281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11" y="967113"/>
            <a:ext cx="151216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80474407"/>
              </p:ext>
            </p:extLst>
          </p:nvPr>
        </p:nvGraphicFramePr>
        <p:xfrm>
          <a:off x="3995936" y="701988"/>
          <a:ext cx="5040560" cy="402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67938196"/>
              </p:ext>
            </p:extLst>
          </p:nvPr>
        </p:nvGraphicFramePr>
        <p:xfrm>
          <a:off x="251520" y="730588"/>
          <a:ext cx="482453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47664" y="332656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РАСХОДЫ НА  НАЦИОНАЛЬНУЮ   ЭКОНОМИКУ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64324799"/>
              </p:ext>
            </p:extLst>
          </p:nvPr>
        </p:nvGraphicFramePr>
        <p:xfrm>
          <a:off x="2555776" y="4869160"/>
          <a:ext cx="4464496" cy="1664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9547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48277674"/>
              </p:ext>
            </p:extLst>
          </p:nvPr>
        </p:nvGraphicFramePr>
        <p:xfrm>
          <a:off x="611560" y="980728"/>
          <a:ext cx="7992888" cy="340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1560" y="476672"/>
            <a:ext cx="8208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РАСХОДЫ НА  НАЦИОНАЛЬНУЮ   ЭКОНОМИКУ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8355" y="4331899"/>
            <a:ext cx="5544617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Причины отклонения от плановых показателей:</a:t>
            </a:r>
          </a:p>
          <a:p>
            <a:pPr>
              <a:buFontTx/>
              <a:buChar char="-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выставленных счетов за декабрь по содержанию улично-дорожной сети, городских территорий, межквартальных проездов, по обустройство пешеходных переходов в соответствии с ПОДД, по устройству островков безопасности на пешеходных переходах по ул.Воинов-Интернационалистов и на осуществление регулярных перевозок пассажиров и багажа на муниципальных маршрутах в общей сумме 13 350,2 тыс. </a:t>
            </a:r>
            <a:r>
              <a:rPr lang="ru-RU" sz="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была произведена в январе 2019 года</a:t>
            </a:r>
          </a:p>
          <a:p>
            <a:pPr>
              <a:buFontTx/>
              <a:buChar char="-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запланированный остаток дорожного фонда на 2019 год в сумме 24 561,4 тыс. рублей;</a:t>
            </a:r>
          </a:p>
          <a:p>
            <a:endParaRPr lang="ru-RU" sz="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7" descr="http://pkgodovikov.mskobr.ru/images/2%281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5" y="4149080"/>
            <a:ext cx="237626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5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40466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НА  ФИЗИЧЕСКУЮ КУЛЬТУРУ И СПОРТ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135705"/>
            <a:ext cx="6120680" cy="70911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Расходы бюджета города Апатиты в 2018 году составили 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150 714,7 тыс. рублей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2661012"/>
            <a:ext cx="432048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/>
              <a:t>За счет средств бюджета города Апатиты </a:t>
            </a:r>
            <a:r>
              <a:rPr lang="ru-RU" sz="1100" dirty="0" smtClean="0"/>
              <a:t>осуществлялось финансовое обеспечение наиболее значимых мероприятий : </a:t>
            </a:r>
          </a:p>
          <a:p>
            <a:pPr algn="just">
              <a:buFontTx/>
              <a:buChar char="-"/>
            </a:pPr>
            <a:r>
              <a:rPr lang="ru-RU" sz="1100" dirty="0" smtClean="0"/>
              <a:t> капитальный ремонт фасада плавательного бассейна и благоустройство прилегающей к нему территории на сумму   1 839,9 тыс. рублей</a:t>
            </a:r>
          </a:p>
          <a:p>
            <a:pPr algn="just">
              <a:buFontTx/>
              <a:buChar char="-"/>
            </a:pPr>
            <a:r>
              <a:rPr lang="ru-RU" sz="1100" dirty="0" smtClean="0"/>
              <a:t> замена </a:t>
            </a:r>
            <a:r>
              <a:rPr lang="ru-RU" sz="1100" dirty="0"/>
              <a:t>искусственного покрытия футбольного поля на стадионе МАУ СШ "</a:t>
            </a:r>
            <a:r>
              <a:rPr lang="ru-RU" sz="1100" dirty="0" smtClean="0"/>
              <a:t>Олимп« на сумму 6 261,4 тыс. рублей</a:t>
            </a:r>
          </a:p>
          <a:p>
            <a:pPr algn="just">
              <a:buFontTx/>
              <a:buChar char="-"/>
            </a:pPr>
            <a:r>
              <a:rPr lang="ru-RU" sz="1100" dirty="0" smtClean="0"/>
              <a:t> реализация проектов по поддержке местных инициатив (модернизация и благоустройство хоккейного корта МАУ СШ «Юность» на сумму 3 116,7 тыс</a:t>
            </a:r>
            <a:r>
              <a:rPr lang="ru-RU" sz="1100" dirty="0"/>
              <a:t>. рублей, в том числе  за счет субсидии из областного бюджета – </a:t>
            </a:r>
            <a:r>
              <a:rPr lang="ru-RU" sz="1100" dirty="0" smtClean="0"/>
              <a:t>1 989,7 тыс</a:t>
            </a:r>
            <a:r>
              <a:rPr lang="ru-RU" sz="1100" dirty="0"/>
              <a:t>. </a:t>
            </a:r>
            <a:r>
              <a:rPr lang="ru-RU" sz="1100" dirty="0" smtClean="0"/>
              <a:t>рублей, за </a:t>
            </a:r>
            <a:r>
              <a:rPr lang="ru-RU" sz="1100" dirty="0"/>
              <a:t>счет средств городского бюджета – </a:t>
            </a:r>
            <a:r>
              <a:rPr lang="ru-RU" sz="1100" dirty="0" smtClean="0"/>
              <a:t>307,0 тыс. рублей и за счет перечислений от ФЛ и ЮЛ -820 тыс. рублей</a:t>
            </a:r>
          </a:p>
          <a:p>
            <a:pPr algn="just">
              <a:buFontTx/>
              <a:buChar char="-"/>
            </a:pPr>
            <a:r>
              <a:rPr lang="ru-RU" sz="1100" dirty="0"/>
              <a:t>- </a:t>
            </a:r>
            <a:r>
              <a:rPr lang="ru-RU" sz="1100" dirty="0" smtClean="0"/>
              <a:t>корректировка </a:t>
            </a:r>
            <a:r>
              <a:rPr lang="ru-RU" sz="1100" dirty="0"/>
              <a:t>проекта: </a:t>
            </a:r>
            <a:r>
              <a:rPr lang="ru-RU" sz="1100" dirty="0" smtClean="0"/>
              <a:t>«Физкультурно-оздоровительный </a:t>
            </a:r>
            <a:r>
              <a:rPr lang="ru-RU" sz="1100" dirty="0"/>
              <a:t>комплекс в г. </a:t>
            </a:r>
            <a:r>
              <a:rPr lang="ru-RU" sz="1100" dirty="0" smtClean="0"/>
              <a:t>Апатиты» в сумме  2 874,8 тыс. рублей</a:t>
            </a:r>
          </a:p>
          <a:p>
            <a:pPr algn="just">
              <a:buFontTx/>
              <a:buChar char="-"/>
            </a:pPr>
            <a:r>
              <a:rPr lang="ru-RU" sz="1100" dirty="0" smtClean="0"/>
              <a:t>- проведение капитального и текущего ремонта спортивных объектов на сумму 8 955,0 тыс. рублей</a:t>
            </a:r>
            <a:endParaRPr lang="ru-RU" sz="1100" dirty="0"/>
          </a:p>
          <a:p>
            <a:pPr>
              <a:buFontTx/>
              <a:buChar char="-"/>
            </a:pPr>
            <a:r>
              <a:rPr lang="ru-RU" sz="1100" dirty="0" smtClean="0"/>
              <a:t>- </a:t>
            </a:r>
            <a:r>
              <a:rPr lang="ru-RU" sz="1100" dirty="0"/>
              <a:t> </a:t>
            </a:r>
            <a:r>
              <a:rPr lang="ru-RU" sz="1100" dirty="0" smtClean="0"/>
              <a:t>капитальный </a:t>
            </a:r>
            <a:r>
              <a:rPr lang="ru-RU" sz="1100" dirty="0"/>
              <a:t>ремонт освещенной лыжной трассы с монтажом вспомогательного корпуса модульного типа МАУ ФСК "Атлет" </a:t>
            </a:r>
            <a:r>
              <a:rPr lang="ru-RU" sz="1100" dirty="0" smtClean="0"/>
              <a:t>на сумму 1 635,0 тыс</a:t>
            </a:r>
            <a:r>
              <a:rPr lang="ru-RU" sz="1100" dirty="0"/>
              <a:t>. рублей;</a:t>
            </a:r>
          </a:p>
          <a:p>
            <a:pPr>
              <a:buFontTx/>
              <a:buChar char="-"/>
            </a:pPr>
            <a:endParaRPr lang="ru-RU" sz="11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060848"/>
            <a:ext cx="80648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За счет средств бюджета города Апатиты обеспечивается  деятельность </a:t>
            </a:r>
            <a:r>
              <a:rPr lang="ru-RU" sz="1100" dirty="0" smtClean="0"/>
              <a:t>4 </a:t>
            </a:r>
            <a:r>
              <a:rPr lang="ru-RU" sz="1100" dirty="0"/>
              <a:t>муниципальных учреждений, в том числе: МБУ ЦБ Комитета по ФКиС Администрации г. </a:t>
            </a:r>
            <a:r>
              <a:rPr lang="ru-RU" sz="1100" dirty="0" smtClean="0"/>
              <a:t>Апатиты, МАУ СШ «Олимп», МАУ СШ «Юность», МАУ </a:t>
            </a:r>
            <a:r>
              <a:rPr lang="ru-RU" sz="1100" dirty="0"/>
              <a:t>Физкультурно-спортивный комплекс</a:t>
            </a:r>
            <a:r>
              <a:rPr lang="ru-RU" sz="1100" dirty="0" smtClean="0"/>
              <a:t> </a:t>
            </a:r>
            <a:r>
              <a:rPr lang="ru-RU" sz="1100" dirty="0"/>
              <a:t>«Атлет</a:t>
            </a:r>
            <a:r>
              <a:rPr lang="ru-RU" sz="1100" dirty="0" smtClean="0"/>
              <a:t>», </a:t>
            </a:r>
            <a:r>
              <a:rPr lang="ru-RU" sz="1100" dirty="0"/>
              <a:t>а также обеспечение прочих расходов.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178043862"/>
              </p:ext>
            </p:extLst>
          </p:nvPr>
        </p:nvGraphicFramePr>
        <p:xfrm>
          <a:off x="363628" y="2924944"/>
          <a:ext cx="413636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14" descr="http://www.timolod.ru/centers/kristalni/wp-content/uploads/2016/08/cartoon_children-games-03_11-1920x1440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49461"/>
            <a:ext cx="14128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0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33265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НА  ФИЗИЧЕСКУЮ КУЛЬТУРУ И СПОРТ</a:t>
            </a:r>
            <a:endParaRPr lang="ru-RU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09354670"/>
              </p:ext>
            </p:extLst>
          </p:nvPr>
        </p:nvGraphicFramePr>
        <p:xfrm>
          <a:off x="467544" y="1124744"/>
          <a:ext cx="7306676" cy="496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4" descr="http://www.timolod.ru/centers/kristalni/wp-content/uploads/2016/08/cartoon_children-games-03_11-1920x1440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37" y="332656"/>
            <a:ext cx="14128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3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548680"/>
            <a:ext cx="604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НА  ОХРАНУ ОКРУЖАЮЩЕЙ СРЕДЫ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268760"/>
            <a:ext cx="5970583" cy="681851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Расходы бюджета города Апатиты в 2018 году составили 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 4 818,7 тыс. рублей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51220136"/>
              </p:ext>
            </p:extLst>
          </p:nvPr>
        </p:nvGraphicFramePr>
        <p:xfrm>
          <a:off x="5436096" y="2852936"/>
          <a:ext cx="338437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1831339"/>
            <a:ext cx="69847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/>
              <a:t>       </a:t>
            </a:r>
            <a:r>
              <a:rPr lang="ru-RU" sz="1100" dirty="0" smtClean="0"/>
              <a:t>В разделе «Охрана окружающей среды» были</a:t>
            </a:r>
          </a:p>
          <a:p>
            <a:pPr algn="just"/>
            <a:r>
              <a:rPr lang="ru-RU" sz="1100" dirty="0" smtClean="0"/>
              <a:t>предусмотрены ассигнования на реализацию мероприятий на:</a:t>
            </a:r>
          </a:p>
          <a:p>
            <a:pPr algn="just"/>
            <a:r>
              <a:rPr lang="ru-RU" sz="1100" dirty="0" smtClean="0"/>
              <a:t>-ликвидацию несанкционированных свалок;</a:t>
            </a:r>
          </a:p>
          <a:p>
            <a:pPr algn="just"/>
            <a:r>
              <a:rPr lang="ru-RU" sz="1100" dirty="0" smtClean="0"/>
              <a:t>- озеленение города и др. </a:t>
            </a:r>
            <a:endParaRPr lang="ru-RU" sz="11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36554101"/>
              </p:ext>
            </p:extLst>
          </p:nvPr>
        </p:nvGraphicFramePr>
        <p:xfrm>
          <a:off x="145028" y="2708920"/>
          <a:ext cx="539756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85" descr="http://cs627321.vk.me/v627321402/1a802/W3UToSnjfe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28" y="801241"/>
            <a:ext cx="100806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9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0" name="Прямоугольник 15"/>
          <p:cNvSpPr>
            <a:spLocks noChangeArrowheads="1"/>
          </p:cNvSpPr>
          <p:nvPr/>
        </p:nvSpPr>
        <p:spPr bwMode="auto">
          <a:xfrm>
            <a:off x="3419872" y="6165304"/>
            <a:ext cx="259228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u="sng" dirty="0" smtClean="0">
                <a:latin typeface="+mn-lt"/>
                <a:cs typeface="Arial" pitchFamily="34" charset="0"/>
              </a:rPr>
              <a:t>Неналоговые доходы -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u="sng" dirty="0" smtClean="0">
                <a:latin typeface="+mn-lt"/>
                <a:cs typeface="Arial" pitchFamily="34" charset="0"/>
              </a:rPr>
              <a:t>9,4%</a:t>
            </a:r>
          </a:p>
        </p:txBody>
      </p:sp>
      <p:sp>
        <p:nvSpPr>
          <p:cNvPr id="31785" name="Прямоугольник 20"/>
          <p:cNvSpPr>
            <a:spLocks noChangeArrowheads="1"/>
          </p:cNvSpPr>
          <p:nvPr/>
        </p:nvSpPr>
        <p:spPr bwMode="auto">
          <a:xfrm>
            <a:off x="179512" y="6165304"/>
            <a:ext cx="2664296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u="sng" dirty="0" smtClean="0">
                <a:latin typeface="+mn-lt"/>
                <a:cs typeface="Arial" pitchFamily="34" charset="0"/>
              </a:rPr>
              <a:t>Налоговые доходы –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u="sng" dirty="0" smtClean="0">
                <a:latin typeface="+mn-lt"/>
                <a:cs typeface="Arial" pitchFamily="34" charset="0"/>
              </a:rPr>
              <a:t>32,0%</a:t>
            </a:r>
            <a:endParaRPr lang="ru-RU" altLang="ru-RU" sz="1400" b="1" dirty="0" smtClean="0">
              <a:latin typeface="+mn-lt"/>
              <a:cs typeface="Arial" pitchFamily="34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099542"/>
              </p:ext>
            </p:extLst>
          </p:nvPr>
        </p:nvGraphicFramePr>
        <p:xfrm>
          <a:off x="301294" y="582385"/>
          <a:ext cx="8375162" cy="2850998"/>
        </p:xfrm>
        <a:graphic>
          <a:graphicData uri="http://schemas.openxmlformats.org/drawingml/2006/table">
            <a:tbl>
              <a:tblPr/>
              <a:tblGrid>
                <a:gridCol w="5782874"/>
                <a:gridCol w="1440160"/>
                <a:gridCol w="1152128"/>
              </a:tblGrid>
              <a:tr h="352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8764" marR="8764" marT="8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Исполнено,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64" marR="8764" marT="8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Удельный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вес,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64" marR="8764" marT="8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Собственные доходы,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940 058,9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41,4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Налоговые доходы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725 705,0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Неналоговые доходы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214 353,9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Безвозмездные поступления,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1 330 019,6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58,6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Дотации бюджетам бюджетной системы Российской Федерации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137 594,0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Субсидии бюджетам бюджетной системы Российской Федерации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110 082,5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Субвенции бюджетам бюджетной системы Российской Федерации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983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355,1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43,3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Иные межбюджетные трансферты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4 489,1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Безвозмездные поступления от негосударственных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100 394,0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Прочие безвозмездные поступления  от физических лиц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411,0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Возврат остатков прошлых лет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-6 306,1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ВСЕГО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ДОХОДОВ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2 270 078,5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Прямоугольник 20"/>
          <p:cNvSpPr>
            <a:spLocks noChangeArrowheads="1"/>
          </p:cNvSpPr>
          <p:nvPr/>
        </p:nvSpPr>
        <p:spPr bwMode="auto">
          <a:xfrm>
            <a:off x="6120766" y="6165304"/>
            <a:ext cx="3275856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u="sng" dirty="0" smtClean="0">
                <a:latin typeface="+mn-lt"/>
                <a:cs typeface="Arial" pitchFamily="34" charset="0"/>
              </a:rPr>
              <a:t>Безвозмездные поступления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u="sng" dirty="0" smtClean="0">
                <a:latin typeface="+mn-lt"/>
                <a:cs typeface="Arial" pitchFamily="34" charset="0"/>
              </a:rPr>
              <a:t>58,6%</a:t>
            </a:r>
          </a:p>
        </p:txBody>
      </p:sp>
      <p:sp>
        <p:nvSpPr>
          <p:cNvPr id="39" name="Прямоугольник 22"/>
          <p:cNvSpPr>
            <a:spLocks noChangeArrowheads="1"/>
          </p:cNvSpPr>
          <p:nvPr/>
        </p:nvSpPr>
        <p:spPr bwMode="auto">
          <a:xfrm>
            <a:off x="8038771" y="3933056"/>
            <a:ext cx="1080119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  <a:t>Субвенции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60"/>
          <p:cNvGrpSpPr/>
          <p:nvPr/>
        </p:nvGrpSpPr>
        <p:grpSpPr>
          <a:xfrm>
            <a:off x="6438999" y="3923231"/>
            <a:ext cx="3115068" cy="1800000"/>
            <a:chOff x="6272194" y="3699521"/>
            <a:chExt cx="3326482" cy="1944216"/>
          </a:xfrm>
        </p:grpSpPr>
        <p:sp>
          <p:nvSpPr>
            <p:cNvPr id="5" name="Овал 4"/>
            <p:cNvSpPr/>
            <p:nvPr/>
          </p:nvSpPr>
          <p:spPr>
            <a:xfrm>
              <a:off x="6272194" y="3699521"/>
              <a:ext cx="1941696" cy="1944216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6673342" y="4524108"/>
              <a:ext cx="1008112" cy="109054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7800000" scaled="0"/>
              </a:gradFill>
            </a:ln>
            <a:scene3d>
              <a:camera prst="orthographicFront"/>
              <a:lightRig rig="threePt" dir="t"/>
            </a:scene3d>
            <a:sp3d prstMaterial="plastic">
              <a:bevelT w="241300" h="139700"/>
              <a:bevelB w="361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6773277" y="4841556"/>
              <a:ext cx="854032" cy="6652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6350"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7800000" scaled="0"/>
              </a:gradFill>
            </a:ln>
            <a:scene3d>
              <a:camera prst="orthographicFront"/>
              <a:lightRig rig="threePt" dir="t"/>
            </a:scene3d>
            <a:sp3d prstMaterial="plastic">
              <a:bevelT w="241300" h="139700"/>
              <a:bevelB w="361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1" name="Прямоугольник 17"/>
            <p:cNvSpPr>
              <a:spLocks noChangeArrowheads="1"/>
            </p:cNvSpPr>
            <p:nvPr/>
          </p:nvSpPr>
          <p:spPr bwMode="auto">
            <a:xfrm>
              <a:off x="6773277" y="5217436"/>
              <a:ext cx="864098" cy="33243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400" b="1" dirty="0" smtClean="0">
                  <a:latin typeface="Arial" pitchFamily="34" charset="0"/>
                  <a:cs typeface="Arial" pitchFamily="34" charset="0"/>
                </a:rPr>
                <a:t>4,4%</a:t>
              </a:r>
            </a:p>
          </p:txBody>
        </p:sp>
        <p:sp>
          <p:nvSpPr>
            <p:cNvPr id="31772" name="Прямоугольник 18"/>
            <p:cNvSpPr>
              <a:spLocks noChangeArrowheads="1"/>
            </p:cNvSpPr>
            <p:nvPr/>
          </p:nvSpPr>
          <p:spPr bwMode="auto">
            <a:xfrm>
              <a:off x="8208274" y="4313815"/>
              <a:ext cx="1390402" cy="29919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200" b="1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  <a:cs typeface="Arial" pitchFamily="34" charset="0"/>
                </a:rPr>
                <a:t>Дотации </a:t>
              </a:r>
            </a:p>
          </p:txBody>
        </p:sp>
        <p:sp>
          <p:nvSpPr>
            <p:cNvPr id="31774" name="Прямоугольник 22"/>
            <p:cNvSpPr>
              <a:spLocks noChangeArrowheads="1"/>
            </p:cNvSpPr>
            <p:nvPr/>
          </p:nvSpPr>
          <p:spPr bwMode="auto">
            <a:xfrm>
              <a:off x="6444208" y="4005064"/>
              <a:ext cx="1597668" cy="56514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  <a:cs typeface="Arial" pitchFamily="34" charset="0"/>
                </a:rPr>
                <a:t>43,3%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altLang="ru-RU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Прямоугольник 17"/>
            <p:cNvSpPr>
              <a:spLocks noChangeArrowheads="1"/>
            </p:cNvSpPr>
            <p:nvPr/>
          </p:nvSpPr>
          <p:spPr bwMode="auto">
            <a:xfrm>
              <a:off x="7713863" y="5123293"/>
              <a:ext cx="1872208" cy="29919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200" b="1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  <a:cs typeface="Arial" pitchFamily="34" charset="0"/>
                </a:rPr>
                <a:t>Прочие </a:t>
              </a:r>
              <a:endParaRPr lang="ru-RU" altLang="ru-RU" sz="1200" b="1" dirty="0" smtClean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8" name="Прямоугольник 18"/>
            <p:cNvSpPr>
              <a:spLocks noChangeArrowheads="1"/>
            </p:cNvSpPr>
            <p:nvPr/>
          </p:nvSpPr>
          <p:spPr bwMode="auto">
            <a:xfrm>
              <a:off x="6876257" y="4509120"/>
              <a:ext cx="648073" cy="33243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  <a:cs typeface="Arial" pitchFamily="34" charset="0"/>
                </a:rPr>
                <a:t>6,1%</a:t>
              </a:r>
              <a:endParaRPr lang="ru-RU" altLang="ru-RU" sz="14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endParaRPr>
            </a:p>
          </p:txBody>
        </p:sp>
        <p:cxnSp>
          <p:nvCxnSpPr>
            <p:cNvPr id="24" name="Соединительная линия уступом 23"/>
            <p:cNvCxnSpPr/>
            <p:nvPr/>
          </p:nvCxnSpPr>
          <p:spPr>
            <a:xfrm flipV="1">
              <a:off x="6839744" y="4212087"/>
              <a:ext cx="2156662" cy="225026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accent3">
                  <a:lumMod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Соединительная линия уступом 28"/>
            <p:cNvCxnSpPr/>
            <p:nvPr/>
          </p:nvCxnSpPr>
          <p:spPr>
            <a:xfrm flipV="1">
              <a:off x="6893805" y="4609211"/>
              <a:ext cx="2160240" cy="144016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accent3">
                  <a:lumMod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Соединительная линия уступом 33"/>
            <p:cNvCxnSpPr/>
            <p:nvPr/>
          </p:nvCxnSpPr>
          <p:spPr>
            <a:xfrm flipV="1">
              <a:off x="7308304" y="4965102"/>
              <a:ext cx="1745741" cy="196428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accent3">
                  <a:lumMod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54"/>
          <p:cNvGrpSpPr/>
          <p:nvPr/>
        </p:nvGrpSpPr>
        <p:grpSpPr>
          <a:xfrm>
            <a:off x="-15356" y="3679072"/>
            <a:ext cx="3381345" cy="2273747"/>
            <a:chOff x="75510" y="3466016"/>
            <a:chExt cx="3416370" cy="2212390"/>
          </a:xfrm>
        </p:grpSpPr>
        <p:sp>
          <p:nvSpPr>
            <p:cNvPr id="6" name="Овал 5"/>
            <p:cNvSpPr/>
            <p:nvPr/>
          </p:nvSpPr>
          <p:spPr>
            <a:xfrm>
              <a:off x="179512" y="3573016"/>
              <a:ext cx="1800200" cy="169920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395536" y="3933056"/>
              <a:ext cx="1368152" cy="136815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Прямоугольник 22"/>
            <p:cNvSpPr>
              <a:spLocks noChangeArrowheads="1"/>
            </p:cNvSpPr>
            <p:nvPr/>
          </p:nvSpPr>
          <p:spPr bwMode="auto">
            <a:xfrm>
              <a:off x="1914522" y="3466016"/>
              <a:ext cx="1510676" cy="10780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400" dirty="0" smtClean="0">
                  <a:solidFill>
                    <a:srgbClr val="92D05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ru-RU" alt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Налог на доходы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200" b="1" dirty="0" err="1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физ.лиц</a:t>
              </a:r>
              <a:r>
                <a:rPr lang="ru-RU" alt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.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altLang="ru-RU" sz="1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altLang="ru-RU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Прямоугольник 22"/>
            <p:cNvSpPr>
              <a:spLocks noChangeArrowheads="1"/>
            </p:cNvSpPr>
            <p:nvPr/>
          </p:nvSpPr>
          <p:spPr bwMode="auto">
            <a:xfrm>
              <a:off x="1763688" y="4274932"/>
              <a:ext cx="1597669" cy="8613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Налоги на имущество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altLang="ru-RU" sz="1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altLang="ru-RU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Прямоугольник 22"/>
            <p:cNvSpPr>
              <a:spLocks noChangeArrowheads="1"/>
            </p:cNvSpPr>
            <p:nvPr/>
          </p:nvSpPr>
          <p:spPr bwMode="auto">
            <a:xfrm>
              <a:off x="1849189" y="4783579"/>
              <a:ext cx="1597669" cy="62374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Налоги на совокупный доход</a:t>
              </a:r>
              <a:endParaRPr lang="ru-RU" altLang="ru-RU" sz="1200" b="1" dirty="0" smtClean="0">
                <a:latin typeface="+mn-lt"/>
                <a:cs typeface="Arial" pitchFamily="34" charset="0"/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539552" y="4365104"/>
              <a:ext cx="1008112" cy="936104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Прямоугольник 22"/>
            <p:cNvSpPr>
              <a:spLocks noChangeArrowheads="1"/>
            </p:cNvSpPr>
            <p:nvPr/>
          </p:nvSpPr>
          <p:spPr bwMode="auto">
            <a:xfrm>
              <a:off x="323528" y="4581128"/>
              <a:ext cx="1597669" cy="50910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6,3%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altLang="ru-RU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Прямоугольник 22"/>
            <p:cNvSpPr>
              <a:spLocks noChangeArrowheads="1"/>
            </p:cNvSpPr>
            <p:nvPr/>
          </p:nvSpPr>
          <p:spPr bwMode="auto">
            <a:xfrm>
              <a:off x="251520" y="4005064"/>
              <a:ext cx="1597669" cy="50910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7,8%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altLang="ru-RU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Прямоугольник 22"/>
            <p:cNvSpPr>
              <a:spLocks noChangeArrowheads="1"/>
            </p:cNvSpPr>
            <p:nvPr/>
          </p:nvSpPr>
          <p:spPr bwMode="auto">
            <a:xfrm>
              <a:off x="251520" y="3573016"/>
              <a:ext cx="1597669" cy="50910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17,1%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altLang="ru-RU" sz="1400" b="1" dirty="0" smtClean="0">
                <a:latin typeface="+mn-lt"/>
                <a:cs typeface="Arial" pitchFamily="34" charset="0"/>
              </a:endParaRPr>
            </a:p>
          </p:txBody>
        </p:sp>
        <p:cxnSp>
          <p:nvCxnSpPr>
            <p:cNvPr id="54" name="Соединительная линия уступом 53"/>
            <p:cNvCxnSpPr/>
            <p:nvPr/>
          </p:nvCxnSpPr>
          <p:spPr>
            <a:xfrm rot="10800000">
              <a:off x="755576" y="4365104"/>
              <a:ext cx="2372534" cy="389262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accent2">
                  <a:lumMod val="7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Соединительная линия уступом 58"/>
            <p:cNvCxnSpPr/>
            <p:nvPr/>
          </p:nvCxnSpPr>
          <p:spPr>
            <a:xfrm rot="10800000">
              <a:off x="755578" y="4941169"/>
              <a:ext cx="2736302" cy="438619"/>
            </a:xfrm>
            <a:prstGeom prst="bentConnector3">
              <a:avLst>
                <a:gd name="adj1" fmla="val 56682"/>
              </a:avLst>
            </a:prstGeom>
            <a:ln w="15875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accent2">
                  <a:lumMod val="7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Соединительная линия уступом 63"/>
            <p:cNvCxnSpPr/>
            <p:nvPr/>
          </p:nvCxnSpPr>
          <p:spPr>
            <a:xfrm>
              <a:off x="835138" y="3953348"/>
              <a:ext cx="2376264" cy="144016"/>
            </a:xfrm>
            <a:prstGeom prst="bentConnector3">
              <a:avLst>
                <a:gd name="adj1" fmla="val 50894"/>
              </a:avLst>
            </a:prstGeom>
            <a:ln w="15875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accent2">
                  <a:lumMod val="7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Прямоугольник 74"/>
            <p:cNvSpPr/>
            <p:nvPr/>
          </p:nvSpPr>
          <p:spPr>
            <a:xfrm>
              <a:off x="75510" y="5229199"/>
              <a:ext cx="1213410" cy="4492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1200" b="1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0,8%  иные </a:t>
              </a:r>
            </a:p>
            <a:p>
              <a:pPr algn="ctr">
                <a:defRPr/>
              </a:pPr>
              <a:r>
                <a:rPr lang="ru-RU" altLang="ru-RU" sz="1200" b="1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поступления</a:t>
              </a:r>
            </a:p>
          </p:txBody>
        </p:sp>
      </p:grpSp>
      <p:grpSp>
        <p:nvGrpSpPr>
          <p:cNvPr id="4" name="Группа 59"/>
          <p:cNvGrpSpPr/>
          <p:nvPr/>
        </p:nvGrpSpPr>
        <p:grpSpPr>
          <a:xfrm>
            <a:off x="3059832" y="3787209"/>
            <a:ext cx="3760627" cy="2254087"/>
            <a:chOff x="3131840" y="3914743"/>
            <a:chExt cx="3668130" cy="1992761"/>
          </a:xfrm>
        </p:grpSpPr>
        <p:sp>
          <p:nvSpPr>
            <p:cNvPr id="44" name="Прямоугольник 22"/>
            <p:cNvSpPr>
              <a:spLocks noChangeArrowheads="1"/>
            </p:cNvSpPr>
            <p:nvPr/>
          </p:nvSpPr>
          <p:spPr bwMode="auto">
            <a:xfrm>
              <a:off x="4662646" y="5172848"/>
              <a:ext cx="1966721" cy="7346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200" b="1" dirty="0" smtClean="0">
                  <a:solidFill>
                    <a:schemeClr val="accent4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Доходы от продажи материальных и нематериальных активов</a:t>
              </a:r>
            </a:p>
          </p:txBody>
        </p:sp>
        <p:sp>
          <p:nvSpPr>
            <p:cNvPr id="7" name="Овал 6"/>
            <p:cNvSpPr/>
            <p:nvPr/>
          </p:nvSpPr>
          <p:spPr>
            <a:xfrm>
              <a:off x="3131840" y="3936477"/>
              <a:ext cx="1795922" cy="1548085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3366091" y="4231350"/>
              <a:ext cx="1405504" cy="125321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7800000" scaled="0"/>
              </a:gradFill>
            </a:ln>
            <a:scene3d>
              <a:camera prst="orthographicFront"/>
              <a:lightRig rig="threePt" dir="t"/>
            </a:scene3d>
            <a:sp3d prstMaterial="plastic">
              <a:bevelT w="241300" h="139700"/>
              <a:bevelB w="361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Прямоугольник 22"/>
            <p:cNvSpPr>
              <a:spLocks noChangeArrowheads="1"/>
            </p:cNvSpPr>
            <p:nvPr/>
          </p:nvSpPr>
          <p:spPr bwMode="auto">
            <a:xfrm>
              <a:off x="4927762" y="4639894"/>
              <a:ext cx="1872208" cy="40814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200" b="1" dirty="0" smtClean="0">
                  <a:solidFill>
                    <a:schemeClr val="accent4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Иные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200" b="1" dirty="0" smtClean="0">
                  <a:solidFill>
                    <a:schemeClr val="accent4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поступления</a:t>
              </a:r>
            </a:p>
          </p:txBody>
        </p:sp>
        <p:sp>
          <p:nvSpPr>
            <p:cNvPr id="45" name="Прямоугольник 22"/>
            <p:cNvSpPr>
              <a:spLocks noChangeArrowheads="1"/>
            </p:cNvSpPr>
            <p:nvPr/>
          </p:nvSpPr>
          <p:spPr bwMode="auto">
            <a:xfrm>
              <a:off x="5005847" y="3916359"/>
              <a:ext cx="1342052" cy="7346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200" b="1" dirty="0" smtClean="0">
                  <a:solidFill>
                    <a:schemeClr val="accent4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Доходы от использования имущества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altLang="ru-RU" sz="1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Овал 45"/>
            <p:cNvSpPr/>
            <p:nvPr/>
          </p:nvSpPr>
          <p:spPr>
            <a:xfrm>
              <a:off x="3600341" y="4821097"/>
              <a:ext cx="780836" cy="66346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6350"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7800000" scaled="0"/>
              </a:gradFill>
            </a:ln>
            <a:scene3d>
              <a:camera prst="orthographicFront"/>
              <a:lightRig rig="threePt" dir="t"/>
            </a:scene3d>
            <a:sp3d prstMaterial="plastic">
              <a:bevelT w="241300" h="139700"/>
              <a:bevelB w="361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Прямоугольник 22"/>
            <p:cNvSpPr>
              <a:spLocks noChangeArrowheads="1"/>
            </p:cNvSpPr>
            <p:nvPr/>
          </p:nvSpPr>
          <p:spPr bwMode="auto">
            <a:xfrm>
              <a:off x="3209924" y="3914743"/>
              <a:ext cx="1732470" cy="44045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3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7,5%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altLang="ru-RU" sz="13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Прямоугольник 22"/>
            <p:cNvSpPr>
              <a:spLocks noChangeArrowheads="1"/>
            </p:cNvSpPr>
            <p:nvPr/>
          </p:nvSpPr>
          <p:spPr bwMode="auto">
            <a:xfrm>
              <a:off x="3209924" y="4378787"/>
              <a:ext cx="1732470" cy="4353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300" b="1" dirty="0" smtClean="0">
                  <a:solidFill>
                    <a:schemeClr val="accent4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0,9%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altLang="ru-RU" sz="13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Прямоугольник 22"/>
            <p:cNvSpPr>
              <a:spLocks noChangeArrowheads="1"/>
            </p:cNvSpPr>
            <p:nvPr/>
          </p:nvSpPr>
          <p:spPr bwMode="auto">
            <a:xfrm>
              <a:off x="3209924" y="4968533"/>
              <a:ext cx="1732470" cy="4353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3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1,0%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altLang="ru-RU" sz="1300" b="1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9" name="Соединительная линия уступом 68"/>
            <p:cNvCxnSpPr/>
            <p:nvPr/>
          </p:nvCxnSpPr>
          <p:spPr>
            <a:xfrm>
              <a:off x="3678425" y="4231350"/>
              <a:ext cx="2654841" cy="221155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accent4">
                  <a:lumMod val="7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Соединительная линия уступом 71"/>
            <p:cNvCxnSpPr/>
            <p:nvPr/>
          </p:nvCxnSpPr>
          <p:spPr>
            <a:xfrm>
              <a:off x="3693735" y="4731821"/>
              <a:ext cx="2757750" cy="316215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accent4">
                  <a:lumMod val="7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Соединительная линия уступом 80"/>
            <p:cNvCxnSpPr/>
            <p:nvPr/>
          </p:nvCxnSpPr>
          <p:spPr>
            <a:xfrm>
              <a:off x="3693735" y="5297490"/>
              <a:ext cx="2967176" cy="589747"/>
            </a:xfrm>
            <a:prstGeom prst="bentConnector3">
              <a:avLst>
                <a:gd name="adj1" fmla="val 35163"/>
              </a:avLst>
            </a:prstGeom>
            <a:ln w="15875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accent4">
                  <a:lumMod val="7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Овал 55"/>
          <p:cNvSpPr/>
          <p:nvPr/>
        </p:nvSpPr>
        <p:spPr>
          <a:xfrm>
            <a:off x="6979576" y="5268199"/>
            <a:ext cx="705452" cy="34596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Соединительная линия уступом 56"/>
          <p:cNvCxnSpPr/>
          <p:nvPr/>
        </p:nvCxnSpPr>
        <p:spPr>
          <a:xfrm flipV="1">
            <a:off x="7435437" y="5491155"/>
            <a:ext cx="1578826" cy="129373"/>
          </a:xfrm>
          <a:prstGeom prst="bentConnector3">
            <a:avLst>
              <a:gd name="adj1" fmla="val 50000"/>
            </a:avLst>
          </a:prstGeom>
          <a:ln w="15875">
            <a:solidFill>
              <a:schemeClr val="bg1"/>
            </a:solidFill>
          </a:ln>
          <a:effectLst>
            <a:outerShdw blurRad="50800" dist="50800" dir="5400000" algn="ctr" rotWithShape="0">
              <a:schemeClr val="accent3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17"/>
          <p:cNvSpPr>
            <a:spLocks noChangeArrowheads="1"/>
          </p:cNvSpPr>
          <p:nvPr/>
        </p:nvSpPr>
        <p:spPr bwMode="auto">
          <a:xfrm>
            <a:off x="7794104" y="4862112"/>
            <a:ext cx="175322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  <a:t>Субсидии </a:t>
            </a:r>
            <a:endParaRPr lang="ru-RU" altLang="ru-RU" sz="12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2" name="Прямоугольник 17"/>
          <p:cNvSpPr>
            <a:spLocks noChangeArrowheads="1"/>
          </p:cNvSpPr>
          <p:nvPr/>
        </p:nvSpPr>
        <p:spPr bwMode="auto">
          <a:xfrm>
            <a:off x="6903523" y="4971688"/>
            <a:ext cx="809179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atin typeface="+mn-lt"/>
                <a:cs typeface="Arial" pitchFamily="34" charset="0"/>
              </a:rPr>
              <a:t>4,8%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8452" y="0"/>
            <a:ext cx="697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Доходы городского бюджета в 2018 году</a:t>
            </a:r>
          </a:p>
          <a:p>
            <a:pPr algn="ctr"/>
            <a:r>
              <a:rPr lang="ru-RU" b="1" dirty="0" smtClean="0"/>
              <a:t>2 270 078,5 тыс. рублей </a:t>
            </a:r>
            <a:endParaRPr lang="ru-RU" b="1" dirty="0"/>
          </a:p>
        </p:txBody>
      </p:sp>
      <p:sp>
        <p:nvSpPr>
          <p:cNvPr id="63" name="Прямоугольник 17"/>
          <p:cNvSpPr>
            <a:spLocks noChangeArrowheads="1"/>
          </p:cNvSpPr>
          <p:nvPr/>
        </p:nvSpPr>
        <p:spPr bwMode="auto">
          <a:xfrm>
            <a:off x="6932424" y="5306384"/>
            <a:ext cx="809179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  <a:t>4,4%</a:t>
            </a:r>
          </a:p>
        </p:txBody>
      </p:sp>
    </p:spTree>
    <p:extLst>
      <p:ext uri="{BB962C8B-B14F-4D97-AF65-F5344CB8AC3E}">
        <p14:creationId xmlns:p14="http://schemas.microsoft.com/office/powerpoint/2010/main" val="1635065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216" y="47667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НА  НАЦИОНАЛЬНУЮ ОБОРОНУ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6566" y="1268760"/>
            <a:ext cx="8151801" cy="681851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Расходы бюджета города Апатиты в 2018 году составили 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4 853,6 тыс. рублей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204864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В разделе </a:t>
            </a:r>
            <a:r>
              <a:rPr lang="ru-RU" sz="1100" dirty="0" smtClean="0"/>
              <a:t>«Национальная безопасность» были предусмотрены </a:t>
            </a:r>
            <a:r>
              <a:rPr lang="ru-RU" sz="1100" dirty="0"/>
              <a:t>ассигнования на реализацию мероприятий </a:t>
            </a:r>
            <a:r>
              <a:rPr lang="ru-RU" sz="1100" dirty="0" smtClean="0"/>
              <a:t>на переданные полномочия по осуществлению </a:t>
            </a:r>
            <a:r>
              <a:rPr lang="ru-RU" sz="1100" dirty="0"/>
              <a:t>первичного воинского учета на </a:t>
            </a:r>
            <a:r>
              <a:rPr lang="ru-RU" sz="1100" dirty="0" smtClean="0"/>
              <a:t>территориях, где </a:t>
            </a:r>
            <a:r>
              <a:rPr lang="ru-RU" sz="1100" dirty="0"/>
              <a:t>отсутствуют военные </a:t>
            </a:r>
            <a:r>
              <a:rPr lang="ru-RU" sz="1100" dirty="0" smtClean="0"/>
              <a:t>комиссариаты.</a:t>
            </a:r>
            <a:endParaRPr lang="ru-RU" sz="1100" dirty="0"/>
          </a:p>
          <a:p>
            <a:pPr algn="just"/>
            <a:endParaRPr lang="ru-RU" sz="11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49563170"/>
              </p:ext>
            </p:extLst>
          </p:nvPr>
        </p:nvGraphicFramePr>
        <p:xfrm>
          <a:off x="539552" y="3068960"/>
          <a:ext cx="4752529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15905259"/>
              </p:ext>
            </p:extLst>
          </p:nvPr>
        </p:nvGraphicFramePr>
        <p:xfrm>
          <a:off x="5412244" y="2924944"/>
          <a:ext cx="338437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107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4497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НА  НАЦИОНАЛЬНУЮ БЕЗОПАСНОСТЬ И ПРАВООХРАНИТЕЛЬНУЮ ДЕЯТЕЛЬНОСТЬ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401625"/>
            <a:ext cx="6696744" cy="659223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Расходы бюджета города Апатиты в 2018 году составили 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21 966,1 тыс. рублей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18856" y="1907539"/>
            <a:ext cx="798680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 smtClean="0">
                <a:cs typeface="Times New Roman" panose="02020603050405020304" pitchFamily="18" charset="0"/>
              </a:rPr>
              <a:t>За счет указанных средств: </a:t>
            </a:r>
          </a:p>
          <a:p>
            <a:pPr marL="285750" indent="-285750" algn="just">
              <a:buFontTx/>
              <a:buChar char="-"/>
            </a:pPr>
            <a:r>
              <a:rPr lang="ru-RU" sz="1050" dirty="0" smtClean="0">
                <a:cs typeface="Times New Roman" panose="02020603050405020304" pitchFamily="18" charset="0"/>
              </a:rPr>
              <a:t>обеспечено функционирование Отдела ЗАГС и МКУ «Служба гражданской защиты населения города Апатиты»;</a:t>
            </a:r>
          </a:p>
          <a:p>
            <a:pPr marL="285750" indent="-285750" algn="just">
              <a:buFontTx/>
              <a:buChar char="-"/>
            </a:pPr>
            <a:r>
              <a:rPr lang="ru-RU" sz="1050" dirty="0" smtClean="0">
                <a:cs typeface="Times New Roman" panose="02020603050405020304" pitchFamily="18" charset="0"/>
              </a:rPr>
              <a:t>проводятся  мероприятия по защите населения от чрезвычайных ситуаций, а также по гражданской обороне;</a:t>
            </a:r>
          </a:p>
          <a:p>
            <a:pPr marL="285750" indent="-285750" algn="just">
              <a:buFontTx/>
              <a:buChar char="-"/>
            </a:pPr>
            <a:r>
              <a:rPr lang="ru-RU" sz="1050" dirty="0" smtClean="0">
                <a:cs typeface="Times New Roman" panose="02020603050405020304" pitchFamily="18" charset="0"/>
              </a:rPr>
              <a:t>установка и содержание оборудования сегментов аппаратно-программного комплекса «Безопасный город».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079555573"/>
              </p:ext>
            </p:extLst>
          </p:nvPr>
        </p:nvGraphicFramePr>
        <p:xfrm>
          <a:off x="467544" y="2708920"/>
          <a:ext cx="366523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63843753"/>
              </p:ext>
            </p:extLst>
          </p:nvPr>
        </p:nvGraphicFramePr>
        <p:xfrm>
          <a:off x="4283968" y="2780929"/>
          <a:ext cx="468052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1" descr="C:\Documents and Settings\podtyagina-on\Мои документы\Мои рисунки\thCAW57S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77" y="793269"/>
            <a:ext cx="100806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8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55558802"/>
              </p:ext>
            </p:extLst>
          </p:nvPr>
        </p:nvGraphicFramePr>
        <p:xfrm>
          <a:off x="4572000" y="3429000"/>
          <a:ext cx="4320481" cy="3317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9592" y="245511"/>
            <a:ext cx="769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НА  ОБЩЕГОСУДАРСТВЕННЫЕ ВОПРОСЫ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882526"/>
            <a:ext cx="6696744" cy="818282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Расходы бюджета города Апатиты в 2018 году составили 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 165 846,3 тыс. рублей</a:t>
            </a:r>
            <a:r>
              <a:rPr lang="ru-RU" sz="1600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1700808"/>
            <a:ext cx="842493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 smtClean="0">
                <a:latin typeface="Times New Roman" panose="02020603050405020304" pitchFamily="18" charset="0"/>
                <a:cs typeface="Times New Roman" pitchFamily="18" charset="0"/>
              </a:rPr>
              <a:t>          </a:t>
            </a:r>
            <a:r>
              <a:rPr lang="ru-RU" sz="900" dirty="0" smtClean="0">
                <a:cs typeface="Times New Roman" pitchFamily="18" charset="0"/>
              </a:rPr>
              <a:t>По разделу отражены расходы на обеспечение деятельности органов местного самоуправления города Апатиты, а также расходы на выполнение функций и полномочий городского округа в соответствии с Федеральным законом </a:t>
            </a:r>
            <a:r>
              <a:rPr lang="ru-RU" sz="900" dirty="0">
                <a:cs typeface="Times New Roman" pitchFamily="18" charset="0"/>
              </a:rPr>
              <a:t>от 06.10.2003 N </a:t>
            </a:r>
            <a:r>
              <a:rPr lang="ru-RU" sz="900" dirty="0" smtClean="0">
                <a:cs typeface="Times New Roman" pitchFamily="18" charset="0"/>
              </a:rPr>
              <a:t>131-ФЗ «Об </a:t>
            </a:r>
            <a:r>
              <a:rPr lang="ru-RU" sz="900" dirty="0">
                <a:cs typeface="Times New Roman" pitchFamily="18" charset="0"/>
              </a:rPr>
              <a:t>общих принципах организации местного самоуправления в Российской </a:t>
            </a:r>
            <a:r>
              <a:rPr lang="ru-RU" sz="900" dirty="0" smtClean="0">
                <a:cs typeface="Times New Roman" pitchFamily="18" charset="0"/>
              </a:rPr>
              <a:t>Федерации». </a:t>
            </a:r>
          </a:p>
          <a:p>
            <a:pPr algn="just"/>
            <a:r>
              <a:rPr lang="ru-RU" sz="900" dirty="0" smtClean="0">
                <a:cs typeface="Times New Roman" pitchFamily="18" charset="0"/>
              </a:rPr>
              <a:t>	По </a:t>
            </a:r>
            <a:r>
              <a:rPr lang="ru-RU" sz="900" dirty="0">
                <a:cs typeface="Times New Roman" pitchFamily="18" charset="0"/>
              </a:rPr>
              <a:t>подразделу «Другие общегосударственные вопросы» </a:t>
            </a:r>
            <a:r>
              <a:rPr lang="ru-RU" sz="900" dirty="0" smtClean="0">
                <a:cs typeface="Times New Roman" panose="02020603050405020304" pitchFamily="18" charset="0"/>
              </a:rPr>
              <a:t>обеспечивается  </a:t>
            </a:r>
            <a:r>
              <a:rPr lang="ru-RU" sz="900" dirty="0">
                <a:cs typeface="Times New Roman" panose="02020603050405020304" pitchFamily="18" charset="0"/>
              </a:rPr>
              <a:t>деятельность </a:t>
            </a:r>
            <a:r>
              <a:rPr lang="ru-RU" sz="900" dirty="0" smtClean="0">
                <a:cs typeface="Times New Roman" panose="02020603050405020304" pitchFamily="18" charset="0"/>
              </a:rPr>
              <a:t>4 </a:t>
            </a:r>
            <a:r>
              <a:rPr lang="ru-RU" sz="900" dirty="0">
                <a:cs typeface="Times New Roman" panose="02020603050405020304" pitchFamily="18" charset="0"/>
              </a:rPr>
              <a:t>муниципальных учреждений, в том числе: МКУ «Муниципальный архив города Апатиты»</a:t>
            </a:r>
            <a:r>
              <a:rPr lang="ru-RU" sz="900" dirty="0" smtClean="0">
                <a:cs typeface="Times New Roman" panose="02020603050405020304" pitchFamily="18" charset="0"/>
              </a:rPr>
              <a:t>, МКУ «Управление </a:t>
            </a:r>
            <a:r>
              <a:rPr lang="ru-RU" sz="900" dirty="0">
                <a:cs typeface="Times New Roman" panose="02020603050405020304" pitchFamily="18" charset="0"/>
              </a:rPr>
              <a:t>материально-технического обеспечения деятельности органов местного самоуправления города </a:t>
            </a:r>
            <a:r>
              <a:rPr lang="ru-RU" sz="900" dirty="0" smtClean="0">
                <a:cs typeface="Times New Roman" panose="02020603050405020304" pitchFamily="18" charset="0"/>
              </a:rPr>
              <a:t>Апатиты», МКУ </a:t>
            </a:r>
            <a:r>
              <a:rPr lang="ru-RU" sz="900" dirty="0">
                <a:cs typeface="Times New Roman" panose="02020603050405020304" pitchFamily="18" charset="0"/>
              </a:rPr>
              <a:t>«Многофункциональный центр предоставления государственных и муниципальных услуг города Апатиты</a:t>
            </a:r>
            <a:r>
              <a:rPr lang="ru-RU" sz="900" dirty="0" smtClean="0">
                <a:cs typeface="Times New Roman" panose="02020603050405020304" pitchFamily="18" charset="0"/>
              </a:rPr>
              <a:t>», МБУ «Централизованная бухгалтерия Администрации города Апатиты». Также предусмотрены расходы на подготовку и проведение дополнительных выборов депутата Совета депутатов города Апатиты, расходы на сопровождение </a:t>
            </a:r>
            <a:r>
              <a:rPr lang="ru-RU" sz="900" dirty="0">
                <a:cs typeface="Times New Roman" panose="02020603050405020304" pitchFamily="18" charset="0"/>
              </a:rPr>
              <a:t>и развитие информационно-технологической инфраструктуры в сфере управления общественными </a:t>
            </a:r>
            <a:r>
              <a:rPr lang="ru-RU" sz="900" dirty="0" smtClean="0">
                <a:cs typeface="Times New Roman" panose="02020603050405020304" pitchFamily="18" charset="0"/>
              </a:rPr>
              <a:t>финансами, </a:t>
            </a:r>
            <a:r>
              <a:rPr lang="ru-RU" sz="900" dirty="0" smtClean="0"/>
              <a:t>расходы на предоставление грантов в виде субсидий победителям конкурса бизнес-планов начинающим предпринимателям на создание собственного бизнеса, </a:t>
            </a:r>
            <a:r>
              <a:rPr lang="ru-RU" sz="900" dirty="0" smtClean="0">
                <a:cs typeface="Times New Roman" panose="02020603050405020304" pitchFamily="18" charset="0"/>
              </a:rPr>
              <a:t>субсидия </a:t>
            </a:r>
            <a:r>
              <a:rPr lang="ru-RU" sz="900" dirty="0">
                <a:cs typeface="Times New Roman" panose="02020603050405020304" pitchFamily="18" charset="0"/>
              </a:rPr>
              <a:t>на компенсацию затрат, связанных с официальным опубликованием муниципальных правовых актов и иных официальных материалов </a:t>
            </a:r>
            <a:r>
              <a:rPr lang="ru-RU" sz="900" dirty="0" smtClean="0">
                <a:cs typeface="Times New Roman" panose="02020603050405020304" pitchFamily="18" charset="0"/>
              </a:rPr>
              <a:t>ОМСУ </a:t>
            </a:r>
            <a:r>
              <a:rPr lang="ru-RU" sz="900" dirty="0">
                <a:cs typeface="Times New Roman" panose="02020603050405020304" pitchFamily="18" charset="0"/>
              </a:rPr>
              <a:t>в </a:t>
            </a:r>
            <a:r>
              <a:rPr lang="ru-RU" sz="900" dirty="0" smtClean="0">
                <a:cs typeface="Times New Roman" panose="02020603050405020304" pitchFamily="18" charset="0"/>
              </a:rPr>
              <a:t>СМИ, расходы на обучение сотрудников в сфере муниципальных закупок и др.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181241860"/>
              </p:ext>
            </p:extLst>
          </p:nvPr>
        </p:nvGraphicFramePr>
        <p:xfrm>
          <a:off x="381562" y="3429000"/>
          <a:ext cx="4384103" cy="3159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АпатитыГО_герб цве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86408"/>
            <a:ext cx="71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6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0466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НА  ОБЩЕГОСУДАРСТВЕННЫЕ ВОПРОСЫ</a:t>
            </a:r>
            <a:endParaRPr lang="ru-RU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02754733"/>
              </p:ext>
            </p:extLst>
          </p:nvPr>
        </p:nvGraphicFramePr>
        <p:xfrm>
          <a:off x="179512" y="1052736"/>
          <a:ext cx="878497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 flipH="1">
            <a:off x="5533545" y="2377893"/>
            <a:ext cx="804168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smtClean="0"/>
              <a:t>Исполнено</a:t>
            </a:r>
          </a:p>
          <a:p>
            <a:r>
              <a:rPr lang="ru-RU" sz="900" dirty="0" smtClean="0"/>
              <a:t> на 100,0 %</a:t>
            </a:r>
            <a:endParaRPr lang="ru-RU" sz="900" dirty="0"/>
          </a:p>
        </p:txBody>
      </p:sp>
      <p:sp>
        <p:nvSpPr>
          <p:cNvPr id="6" name="TextBox 1"/>
          <p:cNvSpPr txBox="1"/>
          <p:nvPr/>
        </p:nvSpPr>
        <p:spPr>
          <a:xfrm flipH="1">
            <a:off x="5603994" y="2818325"/>
            <a:ext cx="804168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smtClean="0"/>
              <a:t>Исполнено</a:t>
            </a:r>
          </a:p>
          <a:p>
            <a:r>
              <a:rPr lang="ru-RU" sz="900" dirty="0" smtClean="0"/>
              <a:t> на 99,9 %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2320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6984776" cy="9087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Исполнение расходов городского бюджета за 2018 год – </a:t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2 285,7 млн. руб., в том числе: 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ГБ – 1 183,9 млн. руб. (51,8 %), ОБ  - 1 101,8 млн. руб. (48,2 %)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398061"/>
              </p:ext>
            </p:extLst>
          </p:nvPr>
        </p:nvGraphicFramePr>
        <p:xfrm>
          <a:off x="23484" y="1104365"/>
          <a:ext cx="8922430" cy="4967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6093296"/>
            <a:ext cx="7776864" cy="5796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Исполнение </a:t>
            </a:r>
            <a:r>
              <a:rPr lang="ru-RU" alt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доходов </a:t>
            </a:r>
            <a:r>
              <a:rPr lang="ru-RU" alt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городского бюджета за </a:t>
            </a:r>
            <a:r>
              <a:rPr lang="ru-RU" alt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2018 </a:t>
            </a:r>
            <a:r>
              <a:rPr lang="ru-RU" alt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 </a:t>
            </a:r>
            <a:r>
              <a:rPr lang="ru-RU" alt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2 270,1 млн</a:t>
            </a:r>
            <a:r>
              <a:rPr lang="ru-RU" alt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alt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руб. 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100392" y="4504351"/>
            <a:ext cx="792089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4,8-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0,2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14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499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Ведомственная структура расходов бюджета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636860"/>
              </p:ext>
            </p:extLst>
          </p:nvPr>
        </p:nvGraphicFramePr>
        <p:xfrm>
          <a:off x="611560" y="858510"/>
          <a:ext cx="8064896" cy="4880881"/>
        </p:xfrm>
        <a:graphic>
          <a:graphicData uri="http://schemas.openxmlformats.org/drawingml/2006/table">
            <a:tbl>
              <a:tblPr/>
              <a:tblGrid>
                <a:gridCol w="4824536"/>
                <a:gridCol w="1296144"/>
                <a:gridCol w="978167"/>
                <a:gridCol w="966049"/>
              </a:tblGrid>
              <a:tr h="393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показателя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Утверждено (тыс. руб.)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Исполнено (тыс.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руб.)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% исполнения</a:t>
                      </a:r>
                    </a:p>
                  </a:txBody>
                  <a:tcPr marL="4111" marR="4111" marT="4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8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Администрация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Апатиты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254 835,7</a:t>
                      </a: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248 745,9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976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Общегосударственные вопросы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141 947,7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139 178,9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0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Национальная оборона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4 853,6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4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Национальная безопасность и правоохранительная деятельность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22 825,1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21 966,1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Национальная экономика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96,3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8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Социальная политика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84 894,6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82 585,3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6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Управление финансов Администрации города Апатиты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1 439,8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27,7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976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Общегосударственные вопросы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1 439,8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27,7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0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Комитет по физической культуре, спорту  и туризму Администрации города Апатиты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147 839,9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147 839,9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88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Физическая культура и спорт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147 839,9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147 839,9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5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Совет депутатов города Апатиты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8 816,6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8 650,9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976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Общегосударственные вопросы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8 816,6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8 650,9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76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Контрольно-счетная палата города Апатиты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4 770,4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4 764,8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976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Общегосударственные вопросы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4 770,4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4 764,8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6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Управление образования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Администрации города Апатиты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1 384 723,0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1 382 337,3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976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Общегосударственные вопросы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6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Национальная экономика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729,9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729,8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6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Образование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1 362 290,5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1 359 996,8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6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Социальная политика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21 497,3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21 405,4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6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Отдел по культуре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делам молодежи Администрации города Апатиты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197 676,5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197 646,6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976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Образование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79 696,9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696,9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6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Культура, кинематография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117 661,2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117 631,3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6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Социальная политика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6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Комитет по управлению имуществом Администрации города Апатиты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349 814,7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295 329,0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84,4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976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Общегосударственные вопросы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12 650,8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12 646,8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8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164 274,7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122 519,8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74,6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8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Жилищно-коммунальное хозяйство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156 427,5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144 249,6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92,2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8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Охрана окружающей среды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4 910,6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4 818,7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8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Социальная политика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8 676,3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8 219,3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94,7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8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Физическая культура и спорт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2 874,8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2 874,8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15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4111" marR="4111" marT="4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2 349 916,6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2 285 713,9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3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619672" y="188641"/>
            <a:ext cx="6553200" cy="288032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chemeClr val="tx1"/>
                </a:solidFill>
              </a:rPr>
              <a:t>Общественно значимые проекты в 2018 году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036587"/>
              </p:ext>
            </p:extLst>
          </p:nvPr>
        </p:nvGraphicFramePr>
        <p:xfrm>
          <a:off x="250824" y="476672"/>
          <a:ext cx="8713664" cy="6035836"/>
        </p:xfrm>
        <a:graphic>
          <a:graphicData uri="http://schemas.openxmlformats.org/drawingml/2006/table">
            <a:tbl>
              <a:tblPr/>
              <a:tblGrid>
                <a:gridCol w="198538"/>
                <a:gridCol w="1323589"/>
                <a:gridCol w="2371543"/>
                <a:gridCol w="679743"/>
                <a:gridCol w="617948"/>
                <a:gridCol w="617948"/>
                <a:gridCol w="617948"/>
                <a:gridCol w="1792049"/>
                <a:gridCol w="494358"/>
              </a:tblGrid>
              <a:tr h="5318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№ п/п</a:t>
                      </a: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</a:t>
                      </a: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Наименование мероприятия</a:t>
                      </a: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Первоначальный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план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Уточненный план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Исполнение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исполнения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Наименование целевого показателя</a:t>
                      </a: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Муниципальная программа 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города Апатиты </a:t>
                      </a:r>
                      <a:b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«Развитие транспортной системы</a:t>
                      </a:r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»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Разработка комплексной системы организации дорожного</a:t>
                      </a:r>
                      <a:r>
                        <a:rPr lang="ru-RU" sz="800" baseline="0" dirty="0" smtClean="0"/>
                        <a:t> движения</a:t>
                      </a:r>
                      <a:endParaRPr lang="ru-RU" sz="800" dirty="0"/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4 307,2</a:t>
                      </a:r>
                      <a:endParaRPr lang="ru-RU" sz="800" dirty="0"/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3 381,2</a:t>
                      </a:r>
                      <a:endParaRPr lang="ru-RU" sz="800" dirty="0"/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3 381,2</a:t>
                      </a:r>
                      <a:endParaRPr lang="ru-RU" sz="800" dirty="0"/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100</a:t>
                      </a:r>
                      <a:endParaRPr lang="ru-RU" sz="800" dirty="0"/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Количество разработанных комплексных систем, ед.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158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2.</a:t>
                      </a:r>
                      <a:endParaRPr lang="ru-RU" sz="800" dirty="0"/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Разработка ПСД на капитальный ремонт автомобильной дороги ул. Пушкина</a:t>
                      </a:r>
                      <a:endParaRPr lang="ru-RU" sz="800" dirty="0"/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8 165,7</a:t>
                      </a:r>
                      <a:endParaRPr lang="ru-RU" sz="800" dirty="0"/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2 200,0</a:t>
                      </a:r>
                      <a:endParaRPr lang="ru-RU" sz="800" dirty="0"/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</a:t>
                      </a:r>
                      <a:endParaRPr lang="ru-RU" sz="800" dirty="0"/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</a:t>
                      </a:r>
                      <a:endParaRPr lang="ru-RU" sz="800" dirty="0"/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Количество разработанных ПСД, ед.</a:t>
                      </a:r>
                    </a:p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Муниципальная программа «Развитие физической культуры и спорта»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Разработка технической документации для капитального ремонта здания плавательного бассейна с учетом доступа маломобильных групп населения</a:t>
                      </a:r>
                      <a:endParaRPr lang="ru-RU" sz="800" b="0" i="1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996,8</a:t>
                      </a:r>
                      <a:endParaRPr lang="ru-RU" sz="800" b="0" i="1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996,8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996,8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100</a:t>
                      </a:r>
                      <a:endParaRPr lang="ru-RU" sz="800" dirty="0"/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проектов, шт.</a:t>
                      </a:r>
                      <a:endParaRPr lang="ru-RU" sz="8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Корректировка проекта: "Физкультурно-оздоровительный комплекс в г. Апатиты"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2 874,8</a:t>
                      </a:r>
                      <a:endParaRPr lang="ru-RU" sz="800" b="0" i="1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2 874,8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2 874,8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100</a:t>
                      </a:r>
                      <a:endParaRPr lang="ru-RU" sz="800" dirty="0"/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проектов, шт.</a:t>
                      </a:r>
                      <a:endParaRPr lang="ru-RU" sz="8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 fontAlgn="b"/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7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Разработка проекта модульного (каркасного) здания лыжной базы, прохождение экспертизы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2 343,0</a:t>
                      </a:r>
                      <a:endParaRPr lang="ru-RU" sz="800" b="0" i="1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1 635,0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1 635,0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100</a:t>
                      </a:r>
                      <a:endParaRPr lang="ru-RU" sz="800" dirty="0"/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проектов, шт.</a:t>
                      </a:r>
                      <a:endParaRPr lang="ru-RU" sz="8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 fontAlgn="b"/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Выполнение работ по доступу маломобильных групп в вестибюль 1-го этажа спортивного комплекса МАУ ДЮСШ "Олимп"(ул. Фестивальная, 21)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3 743,9</a:t>
                      </a:r>
                      <a:endParaRPr lang="ru-RU" sz="800" b="0" i="1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3 743,9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3 743,9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100</a:t>
                      </a:r>
                      <a:endParaRPr lang="ru-RU" sz="800" dirty="0"/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объектов, шт.</a:t>
                      </a:r>
                      <a:endParaRPr lang="ru-RU" sz="8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 fontAlgn="b"/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Ремонт раздевалок в спортивном комплексе МАУДО ДЮСШ "Олимп" (ул. Фестивальная, 21)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2 316,4</a:t>
                      </a:r>
                      <a:endParaRPr lang="ru-RU" sz="800" b="0" i="1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2 046,0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2 046,0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100</a:t>
                      </a:r>
                      <a:endParaRPr lang="ru-RU" sz="800" dirty="0"/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Количество объектов, ед.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Реализация проектов по поддержке местных инициатив (модернизация и благоустройство хоккейного корта СШ "Юность«)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800" b="0" i="1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3 116,7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3 116,7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100</a:t>
                      </a:r>
                      <a:endParaRPr lang="ru-RU" sz="800" dirty="0"/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Количество объектов, ед.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Муниципальная программа «Развитие культуры и молодежной политики, сохранение культурного наследия города»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Проведение мероприятий по повышению доступности для инвалидов объектов и услуг учреждений культуры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2 843,5</a:t>
                      </a:r>
                      <a:endParaRPr lang="ru-RU" sz="800" b="0" i="1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2 842,8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2 842,8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100</a:t>
                      </a:r>
                      <a:endParaRPr lang="ru-RU" sz="800" dirty="0"/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учреждений доступных для инвалидов, ед. </a:t>
                      </a:r>
                      <a:endParaRPr kumimoji="0" lang="ru-RU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здания МАУ "</a:t>
                      </a:r>
                      <a:r>
                        <a:rPr kumimoji="0" lang="ru-RU" sz="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Апатитский</a:t>
                      </a: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городской Дворец культуры имени Егорова В.К."(ул. Ленина, 24)</a:t>
                      </a:r>
                    </a:p>
                    <a:p>
                      <a:pPr algn="l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20 000,0</a:t>
                      </a: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19 885,7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19 885,7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100</a:t>
                      </a:r>
                      <a:endParaRPr lang="ru-RU" sz="800" dirty="0"/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отремонтированных площадей МАУ АГДК от общей площади (%)</a:t>
                      </a:r>
                    </a:p>
                    <a:p>
                      <a:pPr algn="l" fontAlgn="b"/>
                      <a:endParaRPr lang="ru-RU" sz="8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Муниципальная  программа "Охрана окружающей среды"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Озеленение городских территорий с последующим уходом за декоративными растениями и травянистой растительностью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517,3</a:t>
                      </a: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517,3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517,3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100</a:t>
                      </a:r>
                      <a:endParaRPr lang="ru-RU" sz="800" dirty="0"/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Площадь территории, на которой проведена работа по озеленению городских территорий, м</a:t>
                      </a:r>
                      <a:r>
                        <a:rPr kumimoji="0" lang="ru-RU" sz="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318,2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solidFill>
                            <a:schemeClr val="tx1"/>
                          </a:solidFill>
                          <a:latin typeface="+mn-lt"/>
                        </a:rPr>
                        <a:t>12.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Сдерживание роста и дальнейшего распространения травянистых растений рода борщевик на городских территориях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1 200,0</a:t>
                      </a: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820,0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820,0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100</a:t>
                      </a:r>
                      <a:endParaRPr lang="ru-RU" sz="800" dirty="0"/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Площадь территории, на которой проведены мероприятия по борьбе с сорняком «Борщевик Сосновского», м</a:t>
                      </a:r>
                      <a:r>
                        <a:rPr kumimoji="0" lang="ru-RU" sz="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4065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8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49 308,6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44 060,2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41 860,2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6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Блок-схема: задержка 39"/>
          <p:cNvSpPr/>
          <p:nvPr/>
        </p:nvSpPr>
        <p:spPr>
          <a:xfrm>
            <a:off x="190541" y="574892"/>
            <a:ext cx="4617650" cy="5750669"/>
          </a:xfrm>
          <a:prstGeom prst="flowChartDelay">
            <a:avLst/>
          </a:prstGeom>
          <a:gradFill flip="none" rotWithShape="1">
            <a:gsLst>
              <a:gs pos="5000">
                <a:schemeClr val="accent4">
                  <a:lumMod val="75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809754" y="5278335"/>
            <a:ext cx="930598" cy="6229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17 935,0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98,2%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765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0600" y="-124926"/>
            <a:ext cx="7235825" cy="836126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ea typeface="Arial Unicode MS" pitchFamily="34" charset="-128"/>
                <a:cs typeface="Times New Roman" pitchFamily="18" charset="0"/>
              </a:rPr>
              <a:t>Исполнение в рамках муниципальных программ города Апатиты в </a:t>
            </a:r>
            <a:r>
              <a:rPr lang="ru-RU" altLang="ru-RU" sz="1400" dirty="0" smtClean="0">
                <a:solidFill>
                  <a:schemeClr val="tx1"/>
                </a:solidFill>
                <a:ea typeface="Arial Unicode MS" pitchFamily="34" charset="-128"/>
                <a:cs typeface="Times New Roman" pitchFamily="18" charset="0"/>
              </a:rPr>
              <a:t>2018 </a:t>
            </a:r>
            <a:r>
              <a:rPr lang="ru-RU" altLang="ru-RU" sz="1400" dirty="0">
                <a:solidFill>
                  <a:schemeClr val="tx1"/>
                </a:solidFill>
                <a:ea typeface="Arial Unicode MS" pitchFamily="34" charset="-128"/>
                <a:cs typeface="Times New Roman" pitchFamily="18" charset="0"/>
              </a:rPr>
              <a:t>году </a:t>
            </a:r>
            <a:endParaRPr lang="ru-RU" altLang="ru-RU" sz="1400" b="1" dirty="0" smtClean="0">
              <a:solidFill>
                <a:schemeClr val="tx1"/>
              </a:solidFill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23963" y="549275"/>
            <a:ext cx="1584176" cy="1512788"/>
          </a:xfrm>
          <a:prstGeom prst="ellipse">
            <a:avLst/>
          </a:prstGeom>
          <a:solidFill>
            <a:srgbClr val="99FF99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707063" y="1985248"/>
            <a:ext cx="1176337" cy="999333"/>
          </a:xfrm>
          <a:prstGeom prst="ellipse">
            <a:avLst/>
          </a:prstGeom>
          <a:solidFill>
            <a:srgbClr val="F2A4A7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852116" y="967559"/>
            <a:ext cx="1384848" cy="1171493"/>
          </a:xfrm>
          <a:prstGeom prst="ellipse">
            <a:avLst/>
          </a:prstGeom>
          <a:solidFill>
            <a:srgbClr val="A79FD5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288411" y="1248509"/>
            <a:ext cx="1296144" cy="1152128"/>
          </a:xfrm>
          <a:prstGeom prst="ellipse">
            <a:avLst/>
          </a:prstGeom>
          <a:solidFill>
            <a:srgbClr val="A6DDEA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544650" y="1513082"/>
            <a:ext cx="1224136" cy="1080120"/>
          </a:xfrm>
          <a:prstGeom prst="ellipse">
            <a:avLst/>
          </a:prstGeom>
          <a:solidFill>
            <a:srgbClr val="7DA0D0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759055" y="5353498"/>
            <a:ext cx="834866" cy="634181"/>
          </a:xfrm>
          <a:prstGeom prst="ellipse">
            <a:avLst/>
          </a:prstGeom>
          <a:solidFill>
            <a:srgbClr val="92D050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4 818,6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98,1%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271245" y="2927351"/>
            <a:ext cx="1051505" cy="90352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774" name="Прямоугольник 12"/>
          <p:cNvSpPr>
            <a:spLocks noChangeArrowheads="1"/>
          </p:cNvSpPr>
          <p:nvPr/>
        </p:nvSpPr>
        <p:spPr bwMode="auto">
          <a:xfrm>
            <a:off x="478163" y="1412876"/>
            <a:ext cx="1052512" cy="5539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atin typeface="+mn-lt"/>
                <a:cs typeface="Times New Roman" pitchFamily="18" charset="0"/>
              </a:rPr>
              <a:t>1 379 229,2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latin typeface="+mn-lt"/>
                <a:cs typeface="Times New Roman" pitchFamily="18" charset="0"/>
              </a:rPr>
              <a:t>99,8 %</a:t>
            </a:r>
          </a:p>
        </p:txBody>
      </p:sp>
      <p:sp>
        <p:nvSpPr>
          <p:cNvPr id="31775" name="Прямоугольник 14"/>
          <p:cNvSpPr>
            <a:spLocks noChangeArrowheads="1"/>
          </p:cNvSpPr>
          <p:nvPr/>
        </p:nvSpPr>
        <p:spPr bwMode="auto">
          <a:xfrm>
            <a:off x="7467998" y="5286932"/>
            <a:ext cx="1551782" cy="7848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900" b="1" dirty="0" smtClean="0">
                <a:latin typeface="+mn-lt"/>
                <a:cs typeface="Times New Roman" pitchFamily="18" charset="0"/>
              </a:rPr>
              <a:t>Обеспечение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900" b="1" dirty="0" smtClean="0">
                <a:latin typeface="+mn-lt"/>
                <a:cs typeface="Times New Roman" pitchFamily="18" charset="0"/>
              </a:rPr>
              <a:t>общественного порядка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900" b="1" dirty="0" smtClean="0">
                <a:latin typeface="+mn-lt"/>
                <a:cs typeface="Times New Roman" pitchFamily="18" charset="0"/>
              </a:rPr>
              <a:t> и безопасности населения города</a:t>
            </a:r>
          </a:p>
        </p:txBody>
      </p:sp>
      <p:sp>
        <p:nvSpPr>
          <p:cNvPr id="31776" name="Прямоугольник 15"/>
          <p:cNvSpPr>
            <a:spLocks noChangeArrowheads="1"/>
          </p:cNvSpPr>
          <p:nvPr/>
        </p:nvSpPr>
        <p:spPr bwMode="auto">
          <a:xfrm>
            <a:off x="2893808" y="930276"/>
            <a:ext cx="2406650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50" b="1" dirty="0" smtClean="0">
                <a:latin typeface="+mn-lt"/>
                <a:cs typeface="Times New Roman" pitchFamily="18" charset="0"/>
              </a:rPr>
              <a:t>Муниципальное управлени</a:t>
            </a:r>
            <a:r>
              <a:rPr lang="ru-RU" altLang="ru-RU" sz="1050" b="1" dirty="0" smtClean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31777" name="Прямоугольник 16"/>
          <p:cNvSpPr>
            <a:spLocks noChangeArrowheads="1"/>
          </p:cNvSpPr>
          <p:nvPr/>
        </p:nvSpPr>
        <p:spPr bwMode="auto">
          <a:xfrm>
            <a:off x="4370106" y="1062038"/>
            <a:ext cx="2663825" cy="554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Развитие культуры и молодежной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 политики, сохранение культурного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 наследия города</a:t>
            </a:r>
          </a:p>
        </p:txBody>
      </p:sp>
      <p:sp>
        <p:nvSpPr>
          <p:cNvPr id="31778" name="Прямоугольник 17"/>
          <p:cNvSpPr>
            <a:spLocks noChangeArrowheads="1"/>
          </p:cNvSpPr>
          <p:nvPr/>
        </p:nvSpPr>
        <p:spPr bwMode="auto">
          <a:xfrm>
            <a:off x="5682236" y="1553306"/>
            <a:ext cx="2566364" cy="4154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50" b="1" dirty="0" smtClean="0">
                <a:latin typeface="+mn-lt"/>
                <a:cs typeface="Times New Roman" pitchFamily="18" charset="0"/>
              </a:rPr>
              <a:t>Развитие физической культуры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50" b="1" dirty="0" smtClean="0">
                <a:latin typeface="+mn-lt"/>
                <a:cs typeface="Times New Roman" pitchFamily="18" charset="0"/>
              </a:rPr>
              <a:t> и спорта</a:t>
            </a:r>
          </a:p>
        </p:txBody>
      </p:sp>
      <p:sp>
        <p:nvSpPr>
          <p:cNvPr id="31779" name="Прямоугольник 18"/>
          <p:cNvSpPr>
            <a:spLocks noChangeArrowheads="1"/>
          </p:cNvSpPr>
          <p:nvPr/>
        </p:nvSpPr>
        <p:spPr bwMode="auto">
          <a:xfrm>
            <a:off x="6749768" y="1919552"/>
            <a:ext cx="2043113" cy="415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50" b="1" dirty="0" smtClean="0">
                <a:latin typeface="+mn-lt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31780" name="Прямоугольник 19"/>
          <p:cNvSpPr>
            <a:spLocks noChangeArrowheads="1"/>
          </p:cNvSpPr>
          <p:nvPr/>
        </p:nvSpPr>
        <p:spPr bwMode="auto">
          <a:xfrm>
            <a:off x="7379058" y="3500059"/>
            <a:ext cx="1873250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Обеспечение комфортной среды проживания населения города</a:t>
            </a:r>
          </a:p>
        </p:txBody>
      </p:sp>
      <p:sp>
        <p:nvSpPr>
          <p:cNvPr id="31782" name="Прямоугольник 22"/>
          <p:cNvSpPr>
            <a:spLocks noChangeArrowheads="1"/>
          </p:cNvSpPr>
          <p:nvPr/>
        </p:nvSpPr>
        <p:spPr bwMode="auto">
          <a:xfrm>
            <a:off x="1517445" y="598859"/>
            <a:ext cx="2752725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50" b="1" dirty="0" smtClean="0">
                <a:latin typeface="+mn-lt"/>
                <a:cs typeface="Times New Roman" pitchFamily="18" charset="0"/>
              </a:rPr>
              <a:t>Развитие образования</a:t>
            </a:r>
          </a:p>
        </p:txBody>
      </p:sp>
      <p:sp>
        <p:nvSpPr>
          <p:cNvPr id="31783" name="Прямоугольник 23"/>
          <p:cNvSpPr>
            <a:spLocks noChangeArrowheads="1"/>
          </p:cNvSpPr>
          <p:nvPr/>
        </p:nvSpPr>
        <p:spPr bwMode="auto">
          <a:xfrm>
            <a:off x="1946275" y="1593850"/>
            <a:ext cx="1144588" cy="5857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latin typeface="+mn-lt"/>
                <a:cs typeface="Times New Roman" pitchFamily="18" charset="0"/>
              </a:rPr>
              <a:t>220 319,3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latin typeface="+mn-lt"/>
                <a:cs typeface="Times New Roman" pitchFamily="18" charset="0"/>
              </a:rPr>
              <a:t>  98,1%</a:t>
            </a:r>
          </a:p>
        </p:txBody>
      </p:sp>
      <p:sp>
        <p:nvSpPr>
          <p:cNvPr id="31784" name="Прямоугольник 25"/>
          <p:cNvSpPr>
            <a:spLocks noChangeArrowheads="1"/>
          </p:cNvSpPr>
          <p:nvPr/>
        </p:nvSpPr>
        <p:spPr bwMode="auto">
          <a:xfrm>
            <a:off x="4708652" y="2040794"/>
            <a:ext cx="93662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atin typeface="+mn-lt"/>
                <a:cs typeface="Times New Roman" pitchFamily="18" charset="0"/>
              </a:rPr>
              <a:t>149 917,3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atin typeface="+mn-lt"/>
                <a:cs typeface="Times New Roman" pitchFamily="18" charset="0"/>
              </a:rPr>
              <a:t>  100%</a:t>
            </a:r>
          </a:p>
        </p:txBody>
      </p:sp>
      <p:sp>
        <p:nvSpPr>
          <p:cNvPr id="31785" name="Прямоугольник 26"/>
          <p:cNvSpPr>
            <a:spLocks noChangeArrowheads="1"/>
          </p:cNvSpPr>
          <p:nvPr/>
        </p:nvSpPr>
        <p:spPr bwMode="auto">
          <a:xfrm>
            <a:off x="3397251" y="1874838"/>
            <a:ext cx="908049" cy="4924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atin typeface="+mn-lt"/>
                <a:cs typeface="Times New Roman" pitchFamily="18" charset="0"/>
              </a:rPr>
              <a:t>197 243,0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atin typeface="+mn-lt"/>
                <a:cs typeface="Times New Roman" pitchFamily="18" charset="0"/>
              </a:rPr>
              <a:t>  100%</a:t>
            </a:r>
          </a:p>
        </p:txBody>
      </p:sp>
      <p:sp>
        <p:nvSpPr>
          <p:cNvPr id="31786" name="Прямоугольник 27"/>
          <p:cNvSpPr>
            <a:spLocks noChangeArrowheads="1"/>
          </p:cNvSpPr>
          <p:nvPr/>
        </p:nvSpPr>
        <p:spPr bwMode="auto">
          <a:xfrm>
            <a:off x="5676900" y="2496464"/>
            <a:ext cx="12065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120 629,9</a:t>
            </a:r>
            <a:endParaRPr lang="ru-RU" altLang="ru-RU" sz="1100" b="1" dirty="0" smtClean="0">
              <a:latin typeface="+mn-l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>
                <a:latin typeface="+mn-lt"/>
                <a:cs typeface="Times New Roman" pitchFamily="18" charset="0"/>
              </a:rPr>
              <a:t>74,3%</a:t>
            </a:r>
          </a:p>
        </p:txBody>
      </p:sp>
      <p:pic>
        <p:nvPicPr>
          <p:cNvPr id="3588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81" y="5340864"/>
            <a:ext cx="3667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983038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85" name="TextBox 57"/>
          <p:cNvSpPr txBox="1">
            <a:spLocks noChangeArrowheads="1"/>
          </p:cNvSpPr>
          <p:nvPr/>
        </p:nvSpPr>
        <p:spPr bwMode="auto">
          <a:xfrm>
            <a:off x="8056563" y="549275"/>
            <a:ext cx="1087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38" name="Овал 37"/>
          <p:cNvSpPr/>
          <p:nvPr/>
        </p:nvSpPr>
        <p:spPr>
          <a:xfrm>
            <a:off x="4427538" y="5674184"/>
            <a:ext cx="806210" cy="582159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9 426,9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96,0%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1795" name="Прямоугольник 20"/>
          <p:cNvSpPr>
            <a:spLocks noChangeArrowheads="1"/>
          </p:cNvSpPr>
          <p:nvPr/>
        </p:nvSpPr>
        <p:spPr bwMode="auto">
          <a:xfrm>
            <a:off x="3681050" y="6298413"/>
            <a:ext cx="1990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Капитальный ремонт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 многоквартирных домов</a:t>
            </a:r>
          </a:p>
        </p:txBody>
      </p:sp>
      <p:sp>
        <p:nvSpPr>
          <p:cNvPr id="42" name="Овал 41"/>
          <p:cNvSpPr/>
          <p:nvPr/>
        </p:nvSpPr>
        <p:spPr>
          <a:xfrm>
            <a:off x="5233748" y="5703994"/>
            <a:ext cx="896976" cy="576064"/>
          </a:xfrm>
          <a:prstGeom prst="ellipse">
            <a:avLst/>
          </a:prstGeom>
          <a:solidFill>
            <a:srgbClr val="F89AE6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12 645,7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99,2%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1799" name="Прямоугольник 20"/>
          <p:cNvSpPr>
            <a:spLocks noChangeArrowheads="1"/>
          </p:cNvSpPr>
          <p:nvPr/>
        </p:nvSpPr>
        <p:spPr bwMode="auto">
          <a:xfrm>
            <a:off x="545345" y="4562064"/>
            <a:ext cx="1360437" cy="5078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900" b="1" dirty="0" smtClean="0">
                <a:latin typeface="+mn-lt"/>
                <a:cs typeface="Times New Roman" pitchFamily="18" charset="0"/>
              </a:rPr>
              <a:t>Управление муниципальными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900" b="1" dirty="0" smtClean="0">
                <a:latin typeface="+mn-lt"/>
                <a:cs typeface="Times New Roman" pitchFamily="18" charset="0"/>
              </a:rPr>
              <a:t> финансами</a:t>
            </a:r>
          </a:p>
        </p:txBody>
      </p:sp>
      <p:sp>
        <p:nvSpPr>
          <p:cNvPr id="45" name="Овал 44"/>
          <p:cNvSpPr/>
          <p:nvPr/>
        </p:nvSpPr>
        <p:spPr>
          <a:xfrm>
            <a:off x="1957435" y="4482830"/>
            <a:ext cx="738995" cy="576063"/>
          </a:xfrm>
          <a:prstGeom prst="ellipse">
            <a:avLst/>
          </a:prstGeom>
          <a:solidFill>
            <a:srgbClr val="00B050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667,6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100%</a:t>
            </a:r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86272">
            <a:off x="5350883" y="5316095"/>
            <a:ext cx="652034" cy="36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Овал 43"/>
          <p:cNvSpPr/>
          <p:nvPr/>
        </p:nvSpPr>
        <p:spPr>
          <a:xfrm>
            <a:off x="1923588" y="3905480"/>
            <a:ext cx="756573" cy="551032"/>
          </a:xfrm>
          <a:prstGeom prst="ellipse">
            <a:avLst/>
          </a:prstGeom>
          <a:solidFill>
            <a:srgbClr val="00B0F0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603,9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99,8%</a:t>
            </a:r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35901" name="Picture 71" descr="C:\Documents and Settings\podtyagina-on\Мои документы\Мои рисунки\thCAW57S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81" y="5160860"/>
            <a:ext cx="42386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02" name="Picture 73" descr="C:\Documents and Settings\podtyagina-on\Мои документы\Мои рисунки\thCAWUB76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1363663"/>
            <a:ext cx="5937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03" name="Picture 75" descr="C:\Documents and Settings\podtyagina-on\Мои документы\Мои рисунки\thCA1S5PA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794" y="2118043"/>
            <a:ext cx="654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04" name="Picture 76" descr="C:\Documents and Settings\podtyagina-on\Мои документы\Мои рисунки\thCAHIB2XX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45" y="825500"/>
            <a:ext cx="79057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05" name="Picture 6" descr="АпатитыГО_герб цве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00931"/>
            <a:ext cx="3603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43"/>
          <p:cNvSpPr/>
          <p:nvPr/>
        </p:nvSpPr>
        <p:spPr>
          <a:xfrm>
            <a:off x="6106120" y="5615713"/>
            <a:ext cx="839242" cy="670413"/>
          </a:xfrm>
          <a:prstGeom prst="ellipse">
            <a:avLst/>
          </a:prstGeom>
          <a:solidFill>
            <a:srgbClr val="00B0F0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 smtClean="0">
                <a:solidFill>
                  <a:schemeClr val="tx1"/>
                </a:solidFill>
              </a:rPr>
              <a:t>15 684,2</a:t>
            </a:r>
            <a:endParaRPr lang="ru-RU" sz="9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96,7%</a:t>
            </a:r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3590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5247547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20" name="Прямоугольник 20"/>
          <p:cNvSpPr>
            <a:spLocks noChangeArrowheads="1"/>
          </p:cNvSpPr>
          <p:nvPr/>
        </p:nvSpPr>
        <p:spPr bwMode="auto">
          <a:xfrm>
            <a:off x="6778343" y="5965263"/>
            <a:ext cx="1728788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900" b="1" dirty="0" smtClean="0">
                <a:latin typeface="+mn-lt"/>
                <a:cs typeface="Times New Roman" pitchFamily="18" charset="0"/>
              </a:rPr>
              <a:t>Социальная поддержка граждан и социально-ориентированных организаций</a:t>
            </a:r>
          </a:p>
        </p:txBody>
      </p:sp>
      <p:sp>
        <p:nvSpPr>
          <p:cNvPr id="51" name="Овал 50"/>
          <p:cNvSpPr/>
          <p:nvPr/>
        </p:nvSpPr>
        <p:spPr>
          <a:xfrm>
            <a:off x="6658372" y="4623189"/>
            <a:ext cx="903207" cy="6429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b="1" dirty="0" smtClean="0">
                <a:solidFill>
                  <a:schemeClr val="tx1"/>
                </a:solidFill>
              </a:rPr>
              <a:t>27 097,7</a:t>
            </a:r>
            <a:endParaRPr lang="ru-RU" sz="9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100%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1871578" y="3372762"/>
            <a:ext cx="729665" cy="53271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96,0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100%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1827" name="Прямоугольник 14"/>
          <p:cNvSpPr>
            <a:spLocks noChangeArrowheads="1"/>
          </p:cNvSpPr>
          <p:nvPr/>
        </p:nvSpPr>
        <p:spPr bwMode="auto">
          <a:xfrm>
            <a:off x="64717" y="4004423"/>
            <a:ext cx="1954212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900" b="1" dirty="0" smtClean="0">
                <a:latin typeface="+mn-lt"/>
                <a:cs typeface="Times New Roman" pitchFamily="18" charset="0"/>
              </a:rPr>
              <a:t>Развитие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900" b="1" dirty="0" smtClean="0">
                <a:latin typeface="+mn-lt"/>
                <a:cs typeface="Times New Roman" pitchFamily="18" charset="0"/>
              </a:rPr>
              <a:t>экономического потенциала</a:t>
            </a:r>
          </a:p>
        </p:txBody>
      </p:sp>
      <p:pic>
        <p:nvPicPr>
          <p:cNvPr id="35918" name="Picture 81" descr="http://pics.bis077.ru.s3.amazonaws.com/ImagesContent/news/news_12_12_13_4_bi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965" y="4570346"/>
            <a:ext cx="531812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19" name="Picture 85" descr="http://cs627321.vk.me/v627321402/1a802/W3UToSnjfeY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5137707"/>
            <a:ext cx="3683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Прямоугольник 28"/>
          <p:cNvSpPr>
            <a:spLocks noChangeArrowheads="1"/>
          </p:cNvSpPr>
          <p:nvPr/>
        </p:nvSpPr>
        <p:spPr bwMode="auto">
          <a:xfrm>
            <a:off x="6354481" y="3148131"/>
            <a:ext cx="790575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latin typeface="+mn-lt"/>
                <a:cs typeface="Times New Roman" pitchFamily="18" charset="0"/>
              </a:rPr>
              <a:t>53 621,4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latin typeface="+mn-lt"/>
                <a:cs typeface="Times New Roman" pitchFamily="18" charset="0"/>
              </a:rPr>
              <a:t>91,2%</a:t>
            </a:r>
          </a:p>
        </p:txBody>
      </p:sp>
      <p:sp>
        <p:nvSpPr>
          <p:cNvPr id="56" name="Прямоугольник 18"/>
          <p:cNvSpPr>
            <a:spLocks noChangeArrowheads="1"/>
          </p:cNvSpPr>
          <p:nvPr/>
        </p:nvSpPr>
        <p:spPr bwMode="auto">
          <a:xfrm>
            <a:off x="7037388" y="2336800"/>
            <a:ext cx="2152650" cy="1062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900" b="1" dirty="0" smtClean="0">
                <a:latin typeface="+mn-lt"/>
                <a:cs typeface="Times New Roman" pitchFamily="18" charset="0"/>
              </a:rPr>
              <a:t>Управление муниципальным имуществом и земельными ресурсами, расположенными на территории муниципального образования город Апатиты с подведомственной территорией Мурманской области</a:t>
            </a:r>
          </a:p>
        </p:txBody>
      </p:sp>
      <p:sp>
        <p:nvSpPr>
          <p:cNvPr id="54" name="Овал 53"/>
          <p:cNvSpPr/>
          <p:nvPr/>
        </p:nvSpPr>
        <p:spPr>
          <a:xfrm>
            <a:off x="6524984" y="3819964"/>
            <a:ext cx="915987" cy="817915"/>
          </a:xfrm>
          <a:prstGeom prst="ellipse">
            <a:avLst/>
          </a:prstGeom>
          <a:solidFill>
            <a:srgbClr val="FFC000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787" name="Прямоугольник 28"/>
          <p:cNvSpPr>
            <a:spLocks noChangeArrowheads="1"/>
          </p:cNvSpPr>
          <p:nvPr/>
        </p:nvSpPr>
        <p:spPr bwMode="auto">
          <a:xfrm>
            <a:off x="6586896" y="3960489"/>
            <a:ext cx="792162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latin typeface="+mn-lt"/>
                <a:cs typeface="Times New Roman" pitchFamily="18" charset="0"/>
              </a:rPr>
              <a:t>48 865,3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i="1" dirty="0" smtClean="0">
                <a:latin typeface="+mn-lt"/>
                <a:cs typeface="Times New Roman" pitchFamily="18" charset="0"/>
              </a:rPr>
              <a:t>93,8</a:t>
            </a:r>
            <a:r>
              <a:rPr lang="ru-RU" altLang="ru-RU" sz="1200" b="1" dirty="0" smtClean="0">
                <a:latin typeface="+mn-lt"/>
                <a:cs typeface="Times New Roman" pitchFamily="18" charset="0"/>
              </a:rPr>
              <a:t>%</a:t>
            </a:r>
          </a:p>
        </p:txBody>
      </p:sp>
      <p:sp>
        <p:nvSpPr>
          <p:cNvPr id="57" name="Прямоугольник 20"/>
          <p:cNvSpPr>
            <a:spLocks noChangeArrowheads="1"/>
          </p:cNvSpPr>
          <p:nvPr/>
        </p:nvSpPr>
        <p:spPr bwMode="auto">
          <a:xfrm>
            <a:off x="5361622" y="6264315"/>
            <a:ext cx="1435376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Информационное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 общество</a:t>
            </a:r>
          </a:p>
        </p:txBody>
      </p:sp>
      <p:sp>
        <p:nvSpPr>
          <p:cNvPr id="58" name="Овал 57"/>
          <p:cNvSpPr/>
          <p:nvPr/>
        </p:nvSpPr>
        <p:spPr>
          <a:xfrm>
            <a:off x="3590562" y="5566720"/>
            <a:ext cx="821100" cy="556942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5 392,4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61,1%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20"/>
          <p:cNvSpPr>
            <a:spLocks noChangeArrowheads="1"/>
          </p:cNvSpPr>
          <p:nvPr/>
        </p:nvSpPr>
        <p:spPr bwMode="auto">
          <a:xfrm>
            <a:off x="7432659" y="4344516"/>
            <a:ext cx="1733192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800" b="1" dirty="0" smtClean="0">
                <a:latin typeface="+mn-lt"/>
                <a:cs typeface="Times New Roman" pitchFamily="18" charset="0"/>
              </a:rPr>
              <a:t>Формирование </a:t>
            </a:r>
            <a:r>
              <a:rPr lang="ru-RU" altLang="ru-RU" sz="800" b="1" dirty="0">
                <a:latin typeface="+mn-lt"/>
                <a:cs typeface="Times New Roman" pitchFamily="18" charset="0"/>
              </a:rPr>
              <a:t>современной </a:t>
            </a:r>
            <a:endParaRPr lang="ru-RU" altLang="ru-RU" sz="800" b="1" dirty="0" smtClean="0">
              <a:latin typeface="+mn-l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800" b="1" dirty="0" smtClean="0">
                <a:latin typeface="+mn-lt"/>
                <a:cs typeface="Times New Roman" pitchFamily="18" charset="0"/>
              </a:rPr>
              <a:t>городской </a:t>
            </a:r>
            <a:r>
              <a:rPr lang="ru-RU" altLang="ru-RU" sz="800" b="1" dirty="0">
                <a:latin typeface="+mn-lt"/>
                <a:cs typeface="Times New Roman" pitchFamily="18" charset="0"/>
              </a:rPr>
              <a:t>среды на территории муниципального образования город Апатиты с подведомственной территорией Мурманской </a:t>
            </a:r>
            <a:r>
              <a:rPr lang="ru-RU" altLang="ru-RU" sz="800" b="1" dirty="0" smtClean="0">
                <a:latin typeface="+mn-lt"/>
                <a:cs typeface="Times New Roman" pitchFamily="18" charset="0"/>
              </a:rPr>
              <a:t>области</a:t>
            </a:r>
          </a:p>
        </p:txBody>
      </p:sp>
      <p:sp>
        <p:nvSpPr>
          <p:cNvPr id="61" name="Прямоугольник 20"/>
          <p:cNvSpPr>
            <a:spLocks noChangeArrowheads="1"/>
          </p:cNvSpPr>
          <p:nvPr/>
        </p:nvSpPr>
        <p:spPr bwMode="auto">
          <a:xfrm>
            <a:off x="508832" y="5140839"/>
            <a:ext cx="1654175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Охрана окружающей среды</a:t>
            </a:r>
          </a:p>
        </p:txBody>
      </p:sp>
      <p:sp>
        <p:nvSpPr>
          <p:cNvPr id="62" name="Прямоугольник 20"/>
          <p:cNvSpPr>
            <a:spLocks noChangeArrowheads="1"/>
          </p:cNvSpPr>
          <p:nvPr/>
        </p:nvSpPr>
        <p:spPr bwMode="auto">
          <a:xfrm>
            <a:off x="197941" y="3530499"/>
            <a:ext cx="1654175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900" b="1" dirty="0" err="1" smtClean="0">
                <a:latin typeface="+mn-lt"/>
                <a:cs typeface="Times New Roman" pitchFamily="18" charset="0"/>
              </a:rPr>
              <a:t>Энергоэффективность</a:t>
            </a:r>
            <a:r>
              <a:rPr lang="ru-RU" altLang="ru-RU" sz="900" b="1" dirty="0" smtClean="0">
                <a:latin typeface="+mn-lt"/>
                <a:cs typeface="Times New Roman" pitchFamily="18" charset="0"/>
              </a:rPr>
              <a:t> и развитие энергетики</a:t>
            </a:r>
          </a:p>
        </p:txBody>
      </p:sp>
      <p:sp>
        <p:nvSpPr>
          <p:cNvPr id="63" name="Прямоугольник 20"/>
          <p:cNvSpPr>
            <a:spLocks noChangeArrowheads="1"/>
          </p:cNvSpPr>
          <p:nvPr/>
        </p:nvSpPr>
        <p:spPr bwMode="auto">
          <a:xfrm>
            <a:off x="2284011" y="5961677"/>
            <a:ext cx="1652588" cy="7858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900" b="1" dirty="0" smtClean="0">
                <a:latin typeface="+mn-lt"/>
                <a:cs typeface="Times New Roman" pitchFamily="18" charset="0"/>
              </a:rPr>
              <a:t>Обеспечение доступным и комфортным жильем и коммунальными услугами населения города </a:t>
            </a:r>
            <a:endParaRPr lang="ru-RU" altLang="ru-RU" sz="900" b="1" dirty="0">
              <a:latin typeface="+mn-lt"/>
              <a:cs typeface="Times New Roman" pitchFamily="18" charset="0"/>
            </a:endParaRPr>
          </a:p>
        </p:txBody>
      </p:sp>
      <p:sp>
        <p:nvSpPr>
          <p:cNvPr id="64" name="Прямоугольник 14"/>
          <p:cNvSpPr>
            <a:spLocks noChangeArrowheads="1"/>
          </p:cNvSpPr>
          <p:nvPr/>
        </p:nvSpPr>
        <p:spPr bwMode="auto">
          <a:xfrm>
            <a:off x="44576" y="2678303"/>
            <a:ext cx="1954212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800" b="1" dirty="0" smtClean="0">
                <a:latin typeface="+mn-lt"/>
                <a:cs typeface="Times New Roman" pitchFamily="18" charset="0"/>
              </a:rPr>
              <a:t>Противодействие терроризму и профилактика экстремизма в области межэтнических и </a:t>
            </a:r>
            <a:r>
              <a:rPr lang="ru-RU" altLang="ru-RU" sz="800" b="1" dirty="0" err="1" smtClean="0">
                <a:latin typeface="+mn-lt"/>
                <a:cs typeface="Times New Roman" pitchFamily="18" charset="0"/>
              </a:rPr>
              <a:t>межконфессиальных</a:t>
            </a:r>
            <a:r>
              <a:rPr lang="ru-RU" altLang="ru-RU" sz="800" b="1" dirty="0" smtClean="0">
                <a:latin typeface="+mn-lt"/>
                <a:cs typeface="Times New Roman" pitchFamily="18" charset="0"/>
              </a:rPr>
              <a:t> отношений на территории муниципального образования город Апатиты</a:t>
            </a:r>
          </a:p>
        </p:txBody>
      </p:sp>
      <p:sp>
        <p:nvSpPr>
          <p:cNvPr id="65" name="Овал 64"/>
          <p:cNvSpPr/>
          <p:nvPr/>
        </p:nvSpPr>
        <p:spPr>
          <a:xfrm>
            <a:off x="1861057" y="2801674"/>
            <a:ext cx="750706" cy="5710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 smtClean="0">
                <a:solidFill>
                  <a:schemeClr val="tx1"/>
                </a:solidFill>
              </a:rPr>
              <a:t>66,5</a:t>
            </a:r>
            <a:endParaRPr lang="ru-RU" sz="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b="1" dirty="0" smtClean="0">
                <a:solidFill>
                  <a:schemeClr val="tx1"/>
                </a:solidFill>
              </a:rPr>
              <a:t>100,0%</a:t>
            </a:r>
            <a:endParaRPr lang="ru-RU" sz="800" b="1" dirty="0">
              <a:solidFill>
                <a:schemeClr val="tx1"/>
              </a:solidFill>
            </a:endParaRPr>
          </a:p>
        </p:txBody>
      </p:sp>
      <p:pic>
        <p:nvPicPr>
          <p:cNvPr id="35937" name="Picture 91" descr="http://pue8.ru/images/4/8/8/%D0%AD%D0%BA%D0%BE%D0%BD%D0%BE%D0%BC%D0%B8%D1%8F_%D0%BD%D0%B0_%D1%8D%D0%BB%D0%B5%D0%BA%D1%82%D1%80%D0%B8%D1%87%D0%B5%D1%81%D1%82%D0%B2%D0%B5_%D0%B0%D0%BA%D1%82%D1%83%D0%B0%D0%BB%D1%8C%D0%BD%D1%8B%D0%B9_%D0%B2%D0%BE%D0%BF%D1%80%D0%BE%D1%81_%D0%B8_%D0%BC%D0%B5%D1%82%D0%BE%D0%B4%D1%8B_%D0%B5%D0%B3%D0%BE_%D1%80%D0%B5%D1%88%D0%B5%D0%BD%D0%B8%D1%8F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89" y="3450228"/>
            <a:ext cx="579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38" name="Picture 93" descr="http://megamakler.com.ua/storages/articles/%D0%B4%D0%BE%D1%81%D1%82%D1%83%D0%BF%D0%BD%D0%BE%D0%B5%20%D0%B6%D0%B8%D0%BB%D1%8C%D0%B5%20%D0%B2%20%D1%83%D0%BA%D1%80%D0%B0%D0%B8%D0%BD%D0%B5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69" y="5266131"/>
            <a:ext cx="465137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39" name="Picture 95" descr="http://zemprivat.com.ua/wp-content/uploads/2012/11/privatizacija-zemli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269" y="3148131"/>
            <a:ext cx="70008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40" name="Picture 97" descr="http://pkgodovikov.mskobr.ru/images/2%281%29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02" y="4047801"/>
            <a:ext cx="4540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41" name="Picture 99" descr="http://www.ca-portal.ru/uploads/artimage/50c508f213e360bc9040ac29538fc0ed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440" y="2933437"/>
            <a:ext cx="3857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42" name="Picture 14" descr="http://www.timolod.ru/centers/kristalni/wp-content/uploads/2016/08/cartoon_children-games-03_11-1920x1440-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55" y="1648408"/>
            <a:ext cx="6699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Прямоугольник 14"/>
          <p:cNvSpPr>
            <a:spLocks noChangeArrowheads="1"/>
          </p:cNvSpPr>
          <p:nvPr/>
        </p:nvSpPr>
        <p:spPr bwMode="auto">
          <a:xfrm>
            <a:off x="540338" y="5577177"/>
            <a:ext cx="1954213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800" b="1" dirty="0" smtClean="0">
                <a:latin typeface="+mn-lt"/>
                <a:cs typeface="Times New Roman" pitchFamily="18" charset="0"/>
              </a:rPr>
              <a:t>Создание условий для развития жилищно-коммунального хозяйства</a:t>
            </a:r>
          </a:p>
        </p:txBody>
      </p:sp>
      <p:sp>
        <p:nvSpPr>
          <p:cNvPr id="70" name="Овал 69"/>
          <p:cNvSpPr/>
          <p:nvPr/>
        </p:nvSpPr>
        <p:spPr>
          <a:xfrm>
            <a:off x="1928563" y="2231019"/>
            <a:ext cx="663460" cy="48088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0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0%</a:t>
            </a:r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35947" name="Picture 104" descr="http://www.pugachjov.ru/wp-content/uploads/zhkh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806" y="4924749"/>
            <a:ext cx="4984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" descr="http://starosubhangul.burzyan.ru/wp-content/uploads/2017/09/img-1-768x512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34" y="4673613"/>
            <a:ext cx="490538" cy="29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40"/>
          <p:cNvSpPr txBox="1">
            <a:spLocks noChangeArrowheads="1"/>
          </p:cNvSpPr>
          <p:nvPr/>
        </p:nvSpPr>
        <p:spPr bwMode="auto">
          <a:xfrm>
            <a:off x="3236964" y="3652157"/>
            <a:ext cx="284234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800" b="1">
                <a:solidFill>
                  <a:schemeClr val="accent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rgbClr val="39639D"/>
                </a:solidFill>
                <a:latin typeface="Times New Roman" pitchFamily="18" charset="0"/>
                <a:cs typeface="Times New Roman" pitchFamily="18" charset="0"/>
              </a:rPr>
              <a:t>Расходы бюджета на реализацию муниципальных программ</a:t>
            </a:r>
          </a:p>
          <a:p>
            <a:pPr algn="ctr"/>
            <a:r>
              <a:rPr lang="ru-RU" altLang="ru-RU" sz="1400" dirty="0">
                <a:solidFill>
                  <a:srgbClr val="39639D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400" dirty="0" smtClean="0">
                <a:solidFill>
                  <a:srgbClr val="39639D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altLang="ru-RU" sz="1400" dirty="0">
                <a:solidFill>
                  <a:srgbClr val="39639D"/>
                </a:solidFill>
                <a:latin typeface="Times New Roman" pitchFamily="18" charset="0"/>
                <a:cs typeface="Times New Roman" pitchFamily="18" charset="0"/>
              </a:rPr>
              <a:t>году  составили </a:t>
            </a:r>
          </a:p>
          <a:p>
            <a:pPr algn="ctr"/>
            <a:r>
              <a:rPr lang="ru-RU" alt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2 268 593,9 тыс. </a:t>
            </a:r>
            <a:r>
              <a:rPr lang="ru-RU" altLang="ru-RU" sz="1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 algn="ctr"/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3" name="Прямоугольник 14"/>
          <p:cNvSpPr>
            <a:spLocks noChangeArrowheads="1"/>
          </p:cNvSpPr>
          <p:nvPr/>
        </p:nvSpPr>
        <p:spPr bwMode="auto">
          <a:xfrm>
            <a:off x="67663" y="2231020"/>
            <a:ext cx="1954213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800" b="1" dirty="0" smtClean="0">
                <a:latin typeface="+mn-lt"/>
                <a:cs typeface="Times New Roman" pitchFamily="18" charset="0"/>
              </a:rPr>
              <a:t>Территориальное планирование и обеспечение градостроительной деятельности</a:t>
            </a:r>
          </a:p>
        </p:txBody>
      </p:sp>
      <p:sp>
        <p:nvSpPr>
          <p:cNvPr id="74" name="Овал 73"/>
          <p:cNvSpPr/>
          <p:nvPr/>
        </p:nvSpPr>
        <p:spPr>
          <a:xfrm>
            <a:off x="2175370" y="5042554"/>
            <a:ext cx="781143" cy="524165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 smtClean="0">
                <a:solidFill>
                  <a:schemeClr val="tx1"/>
                </a:solidFill>
              </a:rPr>
              <a:t>4 334,0</a:t>
            </a:r>
            <a:endParaRPr lang="ru-RU" sz="9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b="1" dirty="0" smtClean="0">
                <a:solidFill>
                  <a:schemeClr val="tx1"/>
                </a:solidFill>
              </a:rPr>
              <a:t>100%</a:t>
            </a:r>
            <a:endParaRPr lang="ru-RU" sz="900" b="1" dirty="0">
              <a:solidFill>
                <a:schemeClr val="tx1"/>
              </a:solidFill>
            </a:endParaRPr>
          </a:p>
        </p:txBody>
      </p:sp>
      <p:pic>
        <p:nvPicPr>
          <p:cNvPr id="75" name="Picture 87" descr="http://kartoman.ru/wp-content/uploads/2011/05/karta_goroda_apatity_s_ulizami.gi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75" y="2323192"/>
            <a:ext cx="525463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9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548680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ru-RU" sz="1200" dirty="0"/>
              <a:t>Сведения о финансировании муниципальных программ (подпрограмм, </a:t>
            </a:r>
            <a:r>
              <a:rPr lang="ru-RU" sz="1200" dirty="0" smtClean="0"/>
              <a:t>ВЦП, АВЦП</a:t>
            </a:r>
            <a:r>
              <a:rPr lang="ru-RU" sz="1200" dirty="0"/>
              <a:t>), реализации мероприятий и достижении запланированных результатов их реализации в </a:t>
            </a:r>
            <a:r>
              <a:rPr lang="ru-RU" sz="1200" dirty="0" smtClean="0"/>
              <a:t>2018 </a:t>
            </a:r>
            <a:r>
              <a:rPr lang="ru-RU" sz="1200" dirty="0"/>
              <a:t>году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987136"/>
              </p:ext>
            </p:extLst>
          </p:nvPr>
        </p:nvGraphicFramePr>
        <p:xfrm>
          <a:off x="179513" y="980722"/>
          <a:ext cx="8712968" cy="54960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39"/>
                <a:gridCol w="2304256"/>
                <a:gridCol w="864096"/>
                <a:gridCol w="792088"/>
                <a:gridCol w="792088"/>
                <a:gridCol w="936104"/>
                <a:gridCol w="1080120"/>
                <a:gridCol w="1584177"/>
              </a:tblGrid>
              <a:tr h="31561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 № п/п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Наименование программы (подпрограммы)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Объемы и источники финансирования, тыс</a:t>
                      </a:r>
                      <a:r>
                        <a:rPr lang="ru-RU" sz="800" u="none" strike="noStrike" dirty="0" smtClean="0">
                          <a:effectLst/>
                        </a:rPr>
                        <a:t>. руб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Степень освоения средств, гр.5/гр.7*100,%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Степень реализации мероприятий и достижения запланированных результатов их реализации, 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Причины низкой степени </a:t>
                      </a:r>
                      <a:r>
                        <a:rPr lang="ru-RU" sz="800" u="none" strike="noStrike" dirty="0" smtClean="0">
                          <a:effectLst/>
                        </a:rPr>
                        <a:t>освоения </a:t>
                      </a:r>
                      <a:r>
                        <a:rPr lang="ru-RU" sz="800" u="none" strike="noStrike" dirty="0">
                          <a:effectLst/>
                        </a:rPr>
                        <a:t>финансирования, степени реализации мероприятий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</a:tr>
              <a:tr h="320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Источник финансирования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Предусмотрено программой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Кассовое исполнение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2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</a:tr>
              <a:tr h="193647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</a:rPr>
                        <a:t>1.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</a:rPr>
                        <a:t>МП «Развитие физической культуры и спорта»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Всего: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149 917,3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149 917,3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100,0%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</a:tr>
              <a:tr h="193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ГБ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144 179,2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144 179,2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100,0%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ОБ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5 738,1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5 738,1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100,0%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62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Подпрограмма «Формирование здорового образа жизни населения города и развитие спорта»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Всего: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365,0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365,0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</a:tr>
              <a:tr h="267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365,0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365,0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647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Подпрограмма «Развитие спортивной инфраструктуры»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Всего: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33 806,2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33 806,2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</a:tr>
              <a:tr h="193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31 816,5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31 816,5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1 989,7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1 989,7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647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1.3.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ВЦП «Обеспечение развития физической культуры и спорта в городе Апатиты через эффективное выполнение муниципальных функций»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Всего: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115 746,1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115 746,1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</a:tr>
              <a:tr h="193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111 997,7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111 997,7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3 748,4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3 748,4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</a:tr>
              <a:tr h="193647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</a:rPr>
                        <a:t>2.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</a:rPr>
                        <a:t>МП «Развитие образования»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Всего: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1 440 148,1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1 436 356,4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99,7%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</a:tr>
              <a:tr h="193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ГБ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452 670,8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452 110,3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99,9%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ОБ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928 944,2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927 118,9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99,8%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ВБ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58 533,2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57 127,1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97,6%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</a:tr>
              <a:tr h="193647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Подпрограмма «Развитие современной системы образования»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Всего: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44 739,01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44 739,01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86,1%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Из 36 мероприятий 5 мероприятий считаются не выполненными по показателю результативности выполнения мероприятия (у 3-х мероприятий показатель выполнен менее чем на 90%, у 2-х - более чем на 150%).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</a:tr>
              <a:tr h="193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31 609,50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31 609,50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13 129,51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13 129,51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647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ВЦП«Развитие дошкольного, общего и дополнительного образования детей»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Всего: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1 395 409,1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1 393 023,4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99,8%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</a:tr>
              <a:tr h="193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421 061,3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420 500,8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99,9%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915 814,7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913 989,4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99,8%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ВБ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58 533,2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58 533,2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906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209041"/>
              </p:ext>
            </p:extLst>
          </p:nvPr>
        </p:nvGraphicFramePr>
        <p:xfrm>
          <a:off x="251520" y="116632"/>
          <a:ext cx="8784976" cy="863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/>
                <a:gridCol w="2304256"/>
                <a:gridCol w="792088"/>
                <a:gridCol w="936103"/>
                <a:gridCol w="792088"/>
                <a:gridCol w="864097"/>
                <a:gridCol w="1008112"/>
                <a:gridCol w="1728192"/>
              </a:tblGrid>
              <a:tr h="31561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 № п/п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Наименование программы (подпрограммы)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Объемы и источники финансирования, </a:t>
                      </a:r>
                      <a:r>
                        <a:rPr lang="ru-RU" sz="800" u="none" strike="noStrike" dirty="0" err="1">
                          <a:effectLst/>
                        </a:rPr>
                        <a:t>тыс.руб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Степень освоения средств, гр.5/гр.7*100,%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Степень реализации мероприятий и достижения запланированных результатов их реализации,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Причины низкой степени </a:t>
                      </a:r>
                      <a:r>
                        <a:rPr lang="ru-RU" sz="800" u="none" strike="noStrike" dirty="0" smtClean="0">
                          <a:effectLst/>
                        </a:rPr>
                        <a:t>освоения </a:t>
                      </a:r>
                      <a:r>
                        <a:rPr lang="ru-RU" sz="800" u="none" strike="noStrike" dirty="0">
                          <a:effectLst/>
                        </a:rPr>
                        <a:t>финансирования, степени реализации мероприятий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</a:tr>
              <a:tr h="320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Источник финансирования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Предусмотрено программой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Кассовое исполнение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2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426910"/>
              </p:ext>
            </p:extLst>
          </p:nvPr>
        </p:nvGraphicFramePr>
        <p:xfrm>
          <a:off x="251520" y="980728"/>
          <a:ext cx="8784976" cy="570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/>
                <a:gridCol w="2304256"/>
                <a:gridCol w="792088"/>
                <a:gridCol w="936104"/>
                <a:gridCol w="792088"/>
                <a:gridCol w="864096"/>
                <a:gridCol w="1008112"/>
                <a:gridCol w="1728192"/>
              </a:tblGrid>
              <a:tr h="149724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50" b="1" u="none" strike="noStrike" dirty="0">
                          <a:effectLst/>
                        </a:rPr>
                        <a:t>3.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750" b="1" u="none" strike="noStrike" dirty="0">
                          <a:effectLst/>
                        </a:rPr>
                        <a:t>МП «Развитие культуры и молодежной политики, сохранение культурного наследия города»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effectLst/>
                        </a:rPr>
                        <a:t>Всего: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effectLst/>
                        </a:rPr>
                        <a:t>197 243,0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effectLst/>
                        </a:rPr>
                        <a:t>197 243,0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effectLst/>
                        </a:rPr>
                        <a:t>100,0%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/>
                </a:tc>
              </a:tr>
              <a:tr h="118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>
                          <a:effectLst/>
                        </a:rPr>
                        <a:t>ГБ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>
                          <a:effectLst/>
                        </a:rPr>
                        <a:t>169 017,7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>
                          <a:effectLst/>
                        </a:rPr>
                        <a:t>169 017,7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effectLst/>
                        </a:rPr>
                        <a:t>100,0%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9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>
                          <a:effectLst/>
                        </a:rPr>
                        <a:t>ОБ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effectLst/>
                        </a:rPr>
                        <a:t>28 225,3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>
                          <a:effectLst/>
                        </a:rPr>
                        <a:t>28 225,3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effectLst/>
                        </a:rPr>
                        <a:t>100,0%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/>
                </a:tc>
              </a:tr>
              <a:tr h="121997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3.1.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Подпрограмма «Культура»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Всего: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27 110,9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27 110,9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100,0%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85,7%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Из 7 мероприятий 1 мероприятие считается не выполненным по показателю результативности выполнения мероприятия (показатель выполнен менее чем на 90%)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/>
                </a:tc>
              </a:tr>
              <a:tr h="1219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ГБ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8 189,4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8 189,4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100,0%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ОБ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18 921,5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18 921,5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100,0%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9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3.2.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>
                          <a:effectLst/>
                        </a:rPr>
                        <a:t>Подпрограмма "Вовлечение молодежи в социальную практику»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ГБ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3 058,2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3 058,2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100,0%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100,0%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</a:tr>
              <a:tr h="127544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3.3.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>
                          <a:effectLst/>
                        </a:rPr>
                        <a:t>ВЦП «Услуги учреждений культуры и молодежной политики»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Всего: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167 073,9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167 073,9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100,0%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97,9%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Из 47 мероприятий 1 мероприятие считается не выполненным по показателю результативности выполнения мероприятия (показатель выполнен менее чем на 90%)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</a:tr>
              <a:tr h="1386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ГБ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157 770,1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157 770,1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100,0%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ОБ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9 303,8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9 303,8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100,0%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62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50" b="1" u="none" strike="noStrike" dirty="0">
                          <a:effectLst/>
                        </a:rPr>
                        <a:t>4.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750" b="1" u="none" strike="noStrike" dirty="0">
                          <a:effectLst/>
                        </a:rPr>
                        <a:t>МП «Обеспечение общественного порядка и безопасности населения города»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effectLst/>
                        </a:rPr>
                        <a:t>Всего: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effectLst/>
                        </a:rPr>
                        <a:t>18 588,8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effectLst/>
                        </a:rPr>
                        <a:t>18 266,3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effectLst/>
                        </a:rPr>
                        <a:t>98,3%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b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/>
                </a:tc>
              </a:tr>
              <a:tr h="118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>
                          <a:effectLst/>
                        </a:rPr>
                        <a:t>ГБ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effectLst/>
                        </a:rPr>
                        <a:t>18 257,4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>
                          <a:effectLst/>
                        </a:rPr>
                        <a:t>17 934,9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effectLst/>
                        </a:rPr>
                        <a:t>98,2%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6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1" u="none" strike="noStrike">
                          <a:effectLst/>
                        </a:rPr>
                        <a:t> 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>
                          <a:effectLst/>
                        </a:rPr>
                        <a:t>ВБС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>
                          <a:effectLst/>
                        </a:rPr>
                        <a:t>331,4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>
                          <a:effectLst/>
                        </a:rPr>
                        <a:t>331,4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effectLst/>
                        </a:rPr>
                        <a:t>100,0%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/>
                </a:tc>
              </a:tr>
              <a:tr h="683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4.1.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Подпрограмма «Профилактика безнадзорности и правонарушений несовершеннолетних»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ВБС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331,4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331,4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100,0%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94,0%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Из 15 мероприятий 1 мероприятие считается не выполненным по показателю результативности выполнения мероприятия (показатель выполнен менее чем на 90%)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</a:tr>
              <a:tr h="3959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4.2.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>
                          <a:effectLst/>
                        </a:rPr>
                        <a:t>Подпрограмма «Профилактика наркомании, алкоголизма и употребления табака в молодежной среде города Апатиты»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ГБ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180,0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180,0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100,0%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100,0%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/>
                </a:tc>
              </a:tr>
              <a:tr h="3959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4.3.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>
                          <a:effectLst/>
                        </a:rPr>
                        <a:t>Подпрограмма «Обеспечение безопасности и защиты населения в области гражданской обороны и чрезвычайных ситуаций»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ГБ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1 587,9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1 546,9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97,4%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100,0%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</a:tr>
              <a:tr h="7958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4.4.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>
                          <a:effectLst/>
                        </a:rPr>
                        <a:t>Аналитическая ведомственная целевая программа «Обеспечение деятельности муниципального казенного учреждения «Служба гражданской защиты города Апатиты»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ГБ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16 390,5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16 157,0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98,6%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83,3%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 мероприятие из 6 в соответствии с Порядком считается не </a:t>
                      </a:r>
                      <a:r>
                        <a:rPr lang="ru-RU" sz="750" u="none" strike="noStrike" dirty="0" smtClean="0">
                          <a:effectLst/>
                        </a:rPr>
                        <a:t>выполненным, </a:t>
                      </a:r>
                      <a:r>
                        <a:rPr lang="ru-RU" sz="750" u="none" strike="noStrike" dirty="0">
                          <a:effectLst/>
                        </a:rPr>
                        <a:t>т.к. показатель результативности мероприятия меньше 90%, что свидетельствует о допущении ошибки на этапе планирования и корректировки программы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</a:tr>
              <a:tr h="9176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4.5.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Подпрограмма «О привлечении граждан и их объединений к участию в обеспечении охраны общественного порядка (о добровольных народных дружинах) на территории муниципального образования город Апатиты с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>подведомственной территорией Мурманской области»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ГБ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99,0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51,0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51,5%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100,0%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3" marR="5823" marT="582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18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408488"/>
              </p:ext>
            </p:extLst>
          </p:nvPr>
        </p:nvGraphicFramePr>
        <p:xfrm>
          <a:off x="467544" y="1127854"/>
          <a:ext cx="8280920" cy="2630958"/>
        </p:xfrm>
        <a:graphic>
          <a:graphicData uri="http://schemas.openxmlformats.org/drawingml/2006/table">
            <a:tbl>
              <a:tblPr/>
              <a:tblGrid>
                <a:gridCol w="3264594"/>
                <a:gridCol w="1751733"/>
                <a:gridCol w="1512861"/>
                <a:gridCol w="840831"/>
                <a:gridCol w="910901"/>
              </a:tblGrid>
              <a:tr h="1232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Коды бюджетной классификации Российской Федерации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Утверждено </a:t>
                      </a: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решением Совета депутатов города Апатиты 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26.12.2017 № 575 «О городском бюджете на 2018 год и на плановый период 2019 и 2020 годов»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исполнения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9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НАЛОГОВЫЕ 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725 354,7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725 705,0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764" marR="8764" marT="8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9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НАЛОГИ НА ПРИБЫЛЬ, ДОХОДЫ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000 1 01 00000 00 0000 000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385 179,9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388 116,2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2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000 1 03 00000 00 0000 000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5 330,0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5 396,2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101,2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9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НАЛОГИ НА СОВОКУПНЫЙ ДОХОД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000 1 05 00000 00 0000 000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146 780,4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143 978,0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98,1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3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НАЛОГИ НА ИМУЩЕСТВО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000 1 06 00000 00 0000 000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178 380,4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178 031,8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9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ГОСУДАРСТВЕННАЯ ПОШЛИНА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000 1 08 00000 00 0000 000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9 684,0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10 182,8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105,2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55776" y="432025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ДОХОДЫ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43599625"/>
              </p:ext>
            </p:extLst>
          </p:nvPr>
        </p:nvGraphicFramePr>
        <p:xfrm>
          <a:off x="827584" y="3861048"/>
          <a:ext cx="7128792" cy="253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03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616622"/>
              </p:ext>
            </p:extLst>
          </p:nvPr>
        </p:nvGraphicFramePr>
        <p:xfrm>
          <a:off x="251520" y="980728"/>
          <a:ext cx="8784974" cy="5616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/>
                <a:gridCol w="2304256"/>
                <a:gridCol w="792088"/>
                <a:gridCol w="936104"/>
                <a:gridCol w="792088"/>
                <a:gridCol w="864096"/>
                <a:gridCol w="1008112"/>
                <a:gridCol w="1728190"/>
              </a:tblGrid>
              <a:tr h="18805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effectLst/>
                        </a:rPr>
                        <a:t>5.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dirty="0">
                          <a:effectLst/>
                        </a:rPr>
                        <a:t>МП «Охрана окружающей среды»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Всего: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4 909,5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4 818,6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98,1%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</a:rPr>
                        <a:t> 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b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/>
                </a:tc>
              </a:tr>
              <a:tr h="1392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ГБ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4 909,5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4 818,6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98,1%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31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5.1.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Подпрограмма  «Обеспечение экологической безопасности»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ГБ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4 909,5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4 818,6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98,1%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94,4%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Из 18 мероприятий выполнено 17, не выполнено - 1,     из-за некорректного планирования показателя результативности.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</a:tr>
              <a:tr h="126571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effectLst/>
                        </a:rPr>
                        <a:t>6.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dirty="0">
                          <a:effectLst/>
                        </a:rPr>
                        <a:t>МП «Обеспечение доступным и комфортным жильем и коммунальными услугами населения города»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Всего: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8 826,3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5 392,4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61,1%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b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/>
                </a:tc>
              </a:tr>
              <a:tr h="126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ГБ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782,4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314,2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40,2%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ОБ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8 043,9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5 078,2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63,1%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5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ФБ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 -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 -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 -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81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6.1.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Подпрограмма «Поддержка и стимулирование жилищного строительства в городе Апатиты»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Всего: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7 437,5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4 003,6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53,8%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80,0%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Из 5 мероприятий выполнено 4, 1 не выполнено (работы по контракту по подготовке проектной документации  по обеспечению сформированных земельных участков жилой застройки объектами коммунальной и дорожной инфраструктуры будут приняты после проведения Государственной экспертизы в 2019 году). Подтвержденные финансовые остатки 2018 года перенесены на 2019 год в сумме ГБ - 468,3 тыс.руб., ОБ - 2965,7 тыс.руб.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/>
                </a:tc>
              </a:tr>
              <a:tr h="310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ГБ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668,4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200,2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30,0%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9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6 769,1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3 803,4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56,2%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571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6.2.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Подпрограмма «Обеспечение жильем молодых семей города Апатиты»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Всего: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1 388,8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1 388,8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/>
                </a:tc>
              </a:tr>
              <a:tr h="1392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ГБ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114,0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114,0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1 274,8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1 274,8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ФБ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571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effectLst/>
                        </a:rPr>
                        <a:t>7.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dirty="0">
                          <a:effectLst/>
                        </a:rPr>
                        <a:t>МП «Развитие транспортной системы»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Всего: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162 288,0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120 629,8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74,3%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b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/>
                </a:tc>
              </a:tr>
              <a:tr h="126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ГБ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151 821,8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111 608,1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73,5%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ОБ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10 466,2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9 021,7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86,2%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857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7.1.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Подпрограмма «Развитие дорожного хозяйства»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Всего: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129 106,1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93 541,7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72,5%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92,9%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Из 28 мероприятий не выполнено 2 (1 - в соответствии с Порядком показатель результативности мероприятия не выполнен, по 2-му - </a:t>
                      </a:r>
                      <a:r>
                        <a:rPr lang="ru-RU" sz="700" u="none" strike="noStrike" dirty="0" smtClean="0">
                          <a:effectLst/>
                        </a:rPr>
                        <a:t>мероприятие </a:t>
                      </a:r>
                      <a:r>
                        <a:rPr lang="ru-RU" sz="700" u="none" strike="noStrike" dirty="0">
                          <a:effectLst/>
                        </a:rPr>
                        <a:t>не выполнено в связи с расторжением контракта (нарушение сроков и невозможность исполнения в связи с погодными условиями)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/>
                </a:tc>
              </a:tr>
              <a:tr h="15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ГБ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123 868,2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89 535,9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72,3%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81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5 237,9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4 005,8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76,5%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571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7.2.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Подпрограмма «Транспортное обслуживание населения»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Всего: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13 355,6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12 482,1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93,5%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b"/>
                </a:tc>
              </a:tr>
              <a:tr h="126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ГБ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8 127,3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7 466,2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91,9%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/>
                </a:tc>
              </a:tr>
              <a:tr h="229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5 228,3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5 015,9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95,9%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Оплата произведена по фактически предъявленным перевозчиком счетам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/>
                </a:tc>
              </a:tr>
              <a:tr h="208841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7.3.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Подпрограмма «Безопасность дорожного движения и снижение дорожно-транспортного травматизма на территории  муниципального образования город Апатиты»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Всего: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19 826,3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14 606,0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73,7%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90,0%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Из 27 мероприятий не выполнено 3: в 2-х случаях нарушение сроков исполнения контрактов и не исполнения работ, в 1-м  - в связи с отсутствием желающих заключить контракт на выполнение работ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/>
                </a:tc>
              </a:tr>
              <a:tr h="126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ГБ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19 826,3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14 606,0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73,7%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 -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4" marR="6044" marT="604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023799"/>
              </p:ext>
            </p:extLst>
          </p:nvPr>
        </p:nvGraphicFramePr>
        <p:xfrm>
          <a:off x="251520" y="116632"/>
          <a:ext cx="8784976" cy="863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/>
                <a:gridCol w="2304256"/>
                <a:gridCol w="792088"/>
                <a:gridCol w="936103"/>
                <a:gridCol w="792088"/>
                <a:gridCol w="864097"/>
                <a:gridCol w="1008112"/>
                <a:gridCol w="1728192"/>
              </a:tblGrid>
              <a:tr h="31561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 № п/п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Наименование программы (подпрограммы)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Объемы и источники финансирования, </a:t>
                      </a:r>
                      <a:r>
                        <a:rPr lang="ru-RU" sz="800" u="none" strike="noStrike" dirty="0" err="1">
                          <a:effectLst/>
                        </a:rPr>
                        <a:t>тыс.руб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Степень освоения средств, гр.5/гр.7*100,%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Степень реализации мероприятий и достижения запланированных результатов их реализации,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Причины низкой степени </a:t>
                      </a:r>
                      <a:r>
                        <a:rPr lang="ru-RU" sz="800" u="none" strike="noStrike" dirty="0" smtClean="0">
                          <a:effectLst/>
                        </a:rPr>
                        <a:t>освоения </a:t>
                      </a:r>
                      <a:r>
                        <a:rPr lang="ru-RU" sz="800" u="none" strike="noStrike" dirty="0">
                          <a:effectLst/>
                        </a:rPr>
                        <a:t>финансирования, степени реализации мероприятий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</a:tr>
              <a:tr h="320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Источник финансирования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Предусмотрено программой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Кассовое исполнение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2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0160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148303"/>
              </p:ext>
            </p:extLst>
          </p:nvPr>
        </p:nvGraphicFramePr>
        <p:xfrm>
          <a:off x="251519" y="980727"/>
          <a:ext cx="8784977" cy="5420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967"/>
                <a:gridCol w="2289330"/>
                <a:gridCol w="792088"/>
                <a:gridCol w="936104"/>
                <a:gridCol w="792088"/>
                <a:gridCol w="864096"/>
                <a:gridCol w="1008112"/>
                <a:gridCol w="1728192"/>
              </a:tblGrid>
              <a:tr h="171917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effectLst/>
                        </a:rPr>
                        <a:t>8.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dirty="0">
                          <a:effectLst/>
                        </a:rPr>
                        <a:t>МП «Обеспечение комфортной среды проживания населения города»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Всего: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52 122,8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48 865,2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93,8%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b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</a:tr>
              <a:tr h="171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ГБ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50 419,1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47 165,9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93,5%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ОБ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1 703,7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1 699,3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99,7%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2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8.1.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Подпрограмма «Организация сферы ритуальных услуг»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ГБ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4 262,2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3 862,1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90,6%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85,0%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Из 16 мероприятий 13 выполнено,3 - не выполнено: (2 - в соответствии с Порядком показатель результативности мероприятия не выполнены - меньше 90% и больше 150%, по 1-му - меропиятие не выполнено в связи с расторжением контракта)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</a:tr>
              <a:tr h="4790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8.2.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Подпрограмма «Наружное уличное освещение и содержание сетей энергоснабжения»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ГБ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36 809,5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34 241,9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93,0%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</a:tr>
              <a:tr h="22349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8.3.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Подпрограмма  «Внешнее благоустройство городских территорий»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Всего: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11 051,1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10 761,2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97,4%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90,0%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Из 10 мероприятий 1 мероприятие считается не выполненным по показателю результативности выполнения мероприятия (показатель выполнен более  чем на 150%). Превышение фактического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результата над плановым более чем на 50 процентов, свидетельствует о допущении серьезных ошибок на этапах планирования и корректировки подпрограммы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</a:tr>
              <a:tr h="180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ГБ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9 347,4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9 061,9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96,9%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8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1 703,7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1 699,3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99,7%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42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effectLst/>
                        </a:rPr>
                        <a:t>9.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dirty="0">
                          <a:effectLst/>
                        </a:rPr>
                        <a:t>МП «</a:t>
                      </a:r>
                      <a:r>
                        <a:rPr lang="ru-RU" sz="700" b="1" u="none" strike="noStrike" dirty="0" err="1">
                          <a:effectLst/>
                        </a:rPr>
                        <a:t>Энергоэффективность</a:t>
                      </a:r>
                      <a:r>
                        <a:rPr lang="ru-RU" sz="700" b="1" u="none" strike="noStrike" dirty="0">
                          <a:effectLst/>
                        </a:rPr>
                        <a:t> и развитие энергетики» 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Всего: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96,0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96,0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100,0%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</a:rPr>
                        <a:t> 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b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effectLst/>
                        </a:rPr>
                        <a:t> 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</a:tr>
              <a:tr h="171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ГБ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96,0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96,0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100,0%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0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9.1.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Подпрограмма  «Энергосбережение и повышение энергетической эффективности»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ГБ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96,0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96,0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На 2018 год было запланировано 1 мероприятие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</a:tr>
              <a:tr h="171917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effectLst/>
                        </a:rPr>
                        <a:t>10.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dirty="0">
                          <a:effectLst/>
                        </a:rPr>
                        <a:t>МП «Создание условий для развития жилищно-коммунального хозяйства»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Всего: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4 334,0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4 334,0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100,0%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b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</a:tr>
              <a:tr h="171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ГБ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216,7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216,7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100,0%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ОБ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4 117,3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4 117,3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100,0%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6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10.1.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Подпрограмма «Поддержка развития товариществ собственников жилья»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ГБ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80,0%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Из 5 мероприятий выполнено 4, 1 не выполнено. Финансирование по подпрограмме на 2018 не предусмотрено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</a:tr>
              <a:tr h="171917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10.2.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Подпрограмма «Подготовка объектов и систем жизнеобеспечения к работе в отопительный период»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Всего: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4 334,0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4 334,0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</a:tr>
              <a:tr h="171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ГБ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216,7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216,7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4 117,3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4 117,3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4584"/>
              </p:ext>
            </p:extLst>
          </p:nvPr>
        </p:nvGraphicFramePr>
        <p:xfrm>
          <a:off x="251520" y="116632"/>
          <a:ext cx="8784976" cy="863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/>
                <a:gridCol w="2304256"/>
                <a:gridCol w="792088"/>
                <a:gridCol w="936103"/>
                <a:gridCol w="792088"/>
                <a:gridCol w="864097"/>
                <a:gridCol w="1008112"/>
                <a:gridCol w="1728192"/>
              </a:tblGrid>
              <a:tr h="31561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 № п/п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Наименование программы (подпрограммы)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Объемы и источники финансирования, </a:t>
                      </a:r>
                      <a:r>
                        <a:rPr lang="ru-RU" sz="800" u="none" strike="noStrike" dirty="0" err="1">
                          <a:effectLst/>
                        </a:rPr>
                        <a:t>тыс.руб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Степень освоения средств, гр.5/гр.7*100,%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Степень реализации мероприятий и достижения запланированных результатов их реализации,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Причины низкой степени </a:t>
                      </a:r>
                      <a:r>
                        <a:rPr lang="ru-RU" sz="800" u="none" strike="noStrike" dirty="0" smtClean="0">
                          <a:effectLst/>
                        </a:rPr>
                        <a:t>освоения </a:t>
                      </a:r>
                      <a:r>
                        <a:rPr lang="ru-RU" sz="800" u="none" strike="noStrike" dirty="0">
                          <a:effectLst/>
                        </a:rPr>
                        <a:t>финансирования, степени реализации мероприятий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</a:tr>
              <a:tr h="320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Источник финансирования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Предусмотрено программой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Кассовое исполнение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2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3713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648893"/>
              </p:ext>
            </p:extLst>
          </p:nvPr>
        </p:nvGraphicFramePr>
        <p:xfrm>
          <a:off x="251519" y="980727"/>
          <a:ext cx="8784977" cy="4367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967"/>
                <a:gridCol w="2289330"/>
                <a:gridCol w="792088"/>
                <a:gridCol w="936104"/>
                <a:gridCol w="792088"/>
                <a:gridCol w="864096"/>
                <a:gridCol w="1008112"/>
                <a:gridCol w="1728192"/>
              </a:tblGrid>
              <a:tr h="221126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effectLst/>
                        </a:rPr>
                        <a:t>11.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dirty="0">
                          <a:effectLst/>
                        </a:rPr>
                        <a:t>МП «Капитальный ремонт многоквартирных домов»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Всего: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9 820,6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9 426,9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96,0%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>
                          <a:effectLst/>
                        </a:rPr>
                        <a:t>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b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</a:tr>
              <a:tr h="221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ГБ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5 736,6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5 533,8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96,5%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ОБ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4 084,0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3 893,1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95,3%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5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11.1.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Подпрограмма «Проведение капитального ремонта многоквартирных домов»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ГБ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5 736,6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5 533,8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96,5%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75,0%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в 2018 году по краткосрочному плану реализации региональной программы кап.ремонта запланирован капитальный ремонт 16 МКД.  По факту работы выполнены в 10 МКД, частично выполнены работы в 2-х МКД.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</a:tr>
              <a:tr h="309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ОБ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4 084,0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3 893,1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95,3%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126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effectLst/>
                        </a:rPr>
                        <a:t>12.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dirty="0">
                          <a:effectLst/>
                        </a:rPr>
                        <a:t>МП «Развитие экономического потенциала» 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Всего: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604,9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603,9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99,8%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b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</a:tr>
              <a:tr h="221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ГБ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550,0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550,0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100,0%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ОБ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54,9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53,9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98,2%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ФБ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 -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-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 -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465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12.1.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Подпрограмма «Поддержка малого и среднего предпринимательства»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Всего: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604,9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603,9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99,8%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91,3%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Из 23 мероприятий 21 выполнено, 2 не выполнены из-за некорректно спланированного показателя результативности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</a:tr>
              <a:tr h="221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ГБ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550,0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550,0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54,9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53,9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98,2%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ФБ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 -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 -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2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12.2.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Подпрограмма «Формирование благоприятной инвестиционной среды»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ГБ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-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</a:tr>
              <a:tr h="608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12.3.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Подпрограмма «Развитие туризма»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ГБ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-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87,0%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Из 15 мероприятий 13 выполнено, 2 не выполнены из-за некорректно спланированного показателя результативности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</a:tr>
            </a:tbl>
          </a:graphicData>
        </a:graphic>
      </p:graphicFrame>
      <p:graphicFrame>
        <p:nvGraphicFramePr>
          <p:cNvPr id="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376761"/>
              </p:ext>
            </p:extLst>
          </p:nvPr>
        </p:nvGraphicFramePr>
        <p:xfrm>
          <a:off x="251520" y="116632"/>
          <a:ext cx="8784976" cy="863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/>
                <a:gridCol w="2304256"/>
                <a:gridCol w="792088"/>
                <a:gridCol w="936103"/>
                <a:gridCol w="792088"/>
                <a:gridCol w="864097"/>
                <a:gridCol w="1008112"/>
                <a:gridCol w="1728192"/>
              </a:tblGrid>
              <a:tr h="31561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 № п/п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Наименование программы (подпрограммы)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Объемы и источники финансирования, </a:t>
                      </a:r>
                      <a:r>
                        <a:rPr lang="ru-RU" sz="800" u="none" strike="noStrike" dirty="0" err="1">
                          <a:effectLst/>
                        </a:rPr>
                        <a:t>тыс.руб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Степень освоения средств, гр.5/гр.7*100,%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Степень реализации мероприятий и достижения запланированных результатов их реализации,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Причины низкой степени </a:t>
                      </a:r>
                      <a:r>
                        <a:rPr lang="ru-RU" sz="800" u="none" strike="noStrike" dirty="0" smtClean="0">
                          <a:effectLst/>
                        </a:rPr>
                        <a:t>освоения </a:t>
                      </a:r>
                      <a:r>
                        <a:rPr lang="ru-RU" sz="800" u="none" strike="noStrike" dirty="0">
                          <a:effectLst/>
                        </a:rPr>
                        <a:t>финансирования, степени реализации мероприятий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</a:tr>
              <a:tr h="320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Источник финансирования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Предусмотрено программой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Кассовое исполнение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2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752525"/>
              </p:ext>
            </p:extLst>
          </p:nvPr>
        </p:nvGraphicFramePr>
        <p:xfrm>
          <a:off x="251520" y="5373216"/>
          <a:ext cx="8784976" cy="12644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/>
                <a:gridCol w="2304256"/>
                <a:gridCol w="792088"/>
                <a:gridCol w="936104"/>
                <a:gridCol w="720080"/>
                <a:gridCol w="936104"/>
                <a:gridCol w="1008112"/>
                <a:gridCol w="1728192"/>
              </a:tblGrid>
              <a:tr h="27816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 smtClean="0">
                          <a:effectLst/>
                        </a:rPr>
                        <a:t>13.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dirty="0">
                          <a:effectLst/>
                        </a:rPr>
                        <a:t>МП «Противодействие терроризму и профилактика экстремизма в области межэтнических и межконфессиональных отношений на территории муниципального образования город Апатиты»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Всего: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66,5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66,5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100,0%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 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effectLst/>
                        </a:rPr>
                        <a:t> 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</a:tr>
              <a:tr h="369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ГБ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66,5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66,5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100,0%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39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 smtClean="0">
                          <a:effectLst/>
                        </a:rPr>
                        <a:t>13.1</a:t>
                      </a:r>
                      <a:r>
                        <a:rPr lang="ru-RU" sz="700" u="none" strike="noStrike" dirty="0">
                          <a:effectLst/>
                        </a:rPr>
                        <a:t>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 Подпрограмма «Профилактика терроризму и экстремизма на территории муниципального образования город Апатиты с подведомственной территорией Мурманской области»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Всего: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66,5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66,5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89,0%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Из 10 мероприятий 9 выполнены, 1 не выполнено из-за некорректно спланированного показателя результативности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</a:tr>
              <a:tr h="450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ГБ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66,5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66,5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844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189316"/>
              </p:ext>
            </p:extLst>
          </p:nvPr>
        </p:nvGraphicFramePr>
        <p:xfrm>
          <a:off x="251520" y="980728"/>
          <a:ext cx="8784976" cy="5082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/>
                <a:gridCol w="2304256"/>
                <a:gridCol w="792088"/>
                <a:gridCol w="936104"/>
                <a:gridCol w="792088"/>
                <a:gridCol w="864096"/>
                <a:gridCol w="1008112"/>
                <a:gridCol w="1728192"/>
              </a:tblGrid>
              <a:tr h="150358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 smtClean="0">
                          <a:effectLst/>
                        </a:rPr>
                        <a:t>14.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</a:rPr>
                        <a:t>МП «Муниципальное управление»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Всего: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224 560,2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220 319,3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98,1%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b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</a:tr>
              <a:tr h="150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ГБ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137 178,7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136 026,3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99,2%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ОБ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77 823,9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75 461,3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97,0%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ФБ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9 557,6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8 831,7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92,4%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67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14.1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Аналитическая ведомственная целевая программа «Развитие архивного дела на территории муниципального образования город Апатиты с подведомственной территорией Мурманской области»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ГБ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3 371,0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3 341,5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99,1%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86,0%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 7 мероприятий 6 выполнено, 1 не выполнено из-за некорректно спланированного показателя результативности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</a:tr>
              <a:tr h="165394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14.2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Аналитическая ведомственная целевая программа «Обеспечение деятельности Администрации муниципального образования город Апатиты с подведомственной территорией Мурманской области»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Всего: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176 398,9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172 866,9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98,0%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92,0%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 25 мероприятий 2 мероприятия считаются не выполненными: 1 - по показателю результативности выполнения мероприятия (показатель выполнен менее чем на 90%), 1 - при наличии финансирования не выполнено из-за отсутствия потребности по составлению (изменению) списков кандидатов в присяжные заседатели.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</a:tr>
              <a:tr h="180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89 017,4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88 573,9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99,5%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77 823,9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75 461,3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97,0%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ФБ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9 557,6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8 831,7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92,4%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16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14.3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Аналитическая ведомственная целевая  программа  «Обеспечение деятельности муниципального казенного учреждения города Апатиты  «Управление материально-технического обеспечения деятельности органов местного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самоуправления города Апатиты»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32 937,6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32 258,2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97,9%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</a:tr>
              <a:tr h="5863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14.4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Ведомственная целевая  программа «Обеспечение деятельности муниципального бюджетного учреждения «Централизованная бухгалтерия Администрации города Апатиты»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11 852,7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11 852,7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</a:tr>
              <a:tr h="150358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 smtClean="0">
                          <a:effectLst/>
                        </a:rPr>
                        <a:t>15.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</a:rPr>
                        <a:t>МП «Управление муниципальными финансами»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Всего: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667,6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667,6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100,0%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</a:tr>
              <a:tr h="150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ГБ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667,6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667,6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100,0%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ОБ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 -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 -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 -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394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15.1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Подпрограмма «Повышение эффективности бюджетных расходов»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Всего: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667,6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667,6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</a:tr>
              <a:tr h="150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667,6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667,6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-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271120"/>
              </p:ext>
            </p:extLst>
          </p:nvPr>
        </p:nvGraphicFramePr>
        <p:xfrm>
          <a:off x="251520" y="116632"/>
          <a:ext cx="8784976" cy="863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/>
                <a:gridCol w="2304256"/>
                <a:gridCol w="792088"/>
                <a:gridCol w="936103"/>
                <a:gridCol w="792088"/>
                <a:gridCol w="864097"/>
                <a:gridCol w="1008112"/>
                <a:gridCol w="1728192"/>
              </a:tblGrid>
              <a:tr h="31561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 № п/п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Наименование программы (подпрограммы)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Объемы и источники финансирования, </a:t>
                      </a:r>
                      <a:r>
                        <a:rPr lang="ru-RU" sz="800" u="none" strike="noStrike" dirty="0" err="1">
                          <a:effectLst/>
                        </a:rPr>
                        <a:t>тыс.руб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Степень освоения средств, гр.5/гр.7*100,%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Степень реализации мероприятий и достижения запланированных результатов их реализации,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Причины низкой степени </a:t>
                      </a:r>
                      <a:r>
                        <a:rPr lang="ru-RU" sz="800" u="none" strike="noStrike" dirty="0" smtClean="0">
                          <a:effectLst/>
                        </a:rPr>
                        <a:t>освоения </a:t>
                      </a:r>
                      <a:r>
                        <a:rPr lang="ru-RU" sz="800" u="none" strike="noStrike" dirty="0">
                          <a:effectLst/>
                        </a:rPr>
                        <a:t>финансирования, степени реализации мероприятий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</a:tr>
              <a:tr h="320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Источник финансирования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Предусмотрено программой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Кассовое исполнение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2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6764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65082"/>
              </p:ext>
            </p:extLst>
          </p:nvPr>
        </p:nvGraphicFramePr>
        <p:xfrm>
          <a:off x="251519" y="980728"/>
          <a:ext cx="8784976" cy="51461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1"/>
                <a:gridCol w="2304256"/>
                <a:gridCol w="792088"/>
                <a:gridCol w="936104"/>
                <a:gridCol w="792088"/>
                <a:gridCol w="864096"/>
                <a:gridCol w="1008112"/>
                <a:gridCol w="1728191"/>
              </a:tblGrid>
              <a:tr h="19063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 smtClean="0">
                          <a:effectLst/>
                        </a:rPr>
                        <a:t>16.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</a:rPr>
                        <a:t>МП "Информационное общество"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Всего: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12 743,3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12 645,7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99,2%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b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</a:tr>
              <a:tr h="190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ГБ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12 743,3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12 645,7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99,2%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55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16.1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Подпрограмма 1 «Развитие современной информационной и телекоммуникационной инфраструктуры органов местного самоуправления»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Всего: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139,2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139,2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75,0%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Из 4 запланированных на 2018 год мероприятий 1 не выполнено (не  разработана методическая основа по проведению обучения муниципальных служащих и других работников ОМС, ответственных за организацию обработки и защиты персональных данных)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</a:tr>
              <a:tr h="564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ГБ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139,2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139,2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55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16.2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Подпрограмма 2 «Развитие системы  предоставления государственных и муниципальных услуг по принципу «одного окна»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Всего: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</a:tr>
              <a:tr h="467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ГБ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55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16.3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 АВЦП «Обеспечение деятельности МКУ «Многофункциональный центр предоставления государственных и муниципальных услуг города Апатиты»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Всего: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12 604,1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12 506,5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99,2%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</a:tr>
              <a:tr h="4861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12 604,1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12 506,5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99,2%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437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 smtClean="0">
                          <a:effectLst/>
                        </a:rPr>
                        <a:t>17.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</a:rPr>
                        <a:t>МП «Социальная поддержка граждан и социально-ориентированных организаций»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Всего: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16 213,1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15 684,2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96,7%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</a:tr>
              <a:tr h="190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ГБ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9 021,2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8 944,2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99,1%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ОБ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7 191,9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6 740,0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93,7%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ФБ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 -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 -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 -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703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17.1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Подпрограмма «Социальная поддержка отдельных категорий граждан»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Всего: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15 873,1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15 344,2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96,7%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83,3%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 12 мероприятий 2 мероприятия считаются не выполненными по показателю результативности выполнения мероприятия (показатель выполнен менее чем на 90%)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</a:tr>
              <a:tr h="190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8 681,2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8 604,2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99,1%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7 191,9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6 740,0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93,7%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ФБ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-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-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2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17.2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Подпрограмма «Социальная поддержка социально ориентированных организаций»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340,0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8" marR="7518" marT="7518" marB="0"/>
                </a:tc>
              </a:tr>
            </a:tbl>
          </a:graphicData>
        </a:graphic>
      </p:graphicFrame>
      <p:graphicFrame>
        <p:nvGraphicFramePr>
          <p:cNvPr id="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147225"/>
              </p:ext>
            </p:extLst>
          </p:nvPr>
        </p:nvGraphicFramePr>
        <p:xfrm>
          <a:off x="251520" y="116632"/>
          <a:ext cx="8784976" cy="863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/>
                <a:gridCol w="2304256"/>
                <a:gridCol w="792088"/>
                <a:gridCol w="936103"/>
                <a:gridCol w="792088"/>
                <a:gridCol w="864097"/>
                <a:gridCol w="1008112"/>
                <a:gridCol w="1728192"/>
              </a:tblGrid>
              <a:tr h="31561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 № п/п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Наименование программы (подпрограммы)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Объемы и источники финансирования, </a:t>
                      </a:r>
                      <a:r>
                        <a:rPr lang="ru-RU" sz="800" u="none" strike="noStrike" dirty="0" err="1">
                          <a:effectLst/>
                        </a:rPr>
                        <a:t>тыс.руб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Степень освоения средств, гр.5/гр.7*100,%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Степень реализации мероприятий и достижения запланированных результатов их реализации,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Причины низкой степени </a:t>
                      </a:r>
                      <a:r>
                        <a:rPr lang="ru-RU" sz="800" u="none" strike="noStrike" dirty="0" smtClean="0">
                          <a:effectLst/>
                        </a:rPr>
                        <a:t>освоения </a:t>
                      </a:r>
                      <a:r>
                        <a:rPr lang="ru-RU" sz="800" u="none" strike="noStrike" dirty="0">
                          <a:effectLst/>
                        </a:rPr>
                        <a:t>финансирования, степени реализации мероприятий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</a:tr>
              <a:tr h="320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Источник финансирования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Предусмотрено программой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Кассовое исполнение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2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8505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955791"/>
              </p:ext>
            </p:extLst>
          </p:nvPr>
        </p:nvGraphicFramePr>
        <p:xfrm>
          <a:off x="251520" y="980728"/>
          <a:ext cx="8784977" cy="5626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/>
                <a:gridCol w="2304256"/>
                <a:gridCol w="792088"/>
                <a:gridCol w="936104"/>
                <a:gridCol w="792088"/>
                <a:gridCol w="864096"/>
                <a:gridCol w="1008112"/>
                <a:gridCol w="1728193"/>
              </a:tblGrid>
              <a:tr h="134045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 smtClean="0">
                          <a:effectLst/>
                        </a:rPr>
                        <a:t>18.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dirty="0">
                          <a:effectLst/>
                        </a:rPr>
                        <a:t>МП «Территориальное планирование и обеспечение градостроительной деятельности на территории муниципального образования город Апатиты с подведомственной территорией Мурманской области»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Всего: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100,0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0,0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0,0%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effectLst/>
                        </a:rPr>
                        <a:t>22.06.2018 заключен прямой договор на выполнение работ по постановке на государственный кадастровый учет территориальных зон </a:t>
                      </a:r>
                      <a:r>
                        <a:rPr lang="ru-RU" sz="700" b="1" u="none" strike="noStrike" dirty="0" err="1">
                          <a:effectLst/>
                        </a:rPr>
                        <a:t>н.п</a:t>
                      </a:r>
                      <a:r>
                        <a:rPr lang="ru-RU" sz="700" b="1" u="none" strike="noStrike" dirty="0">
                          <a:effectLst/>
                        </a:rPr>
                        <a:t>. город Апатиты. По истечении срока 20.10.18 обязательства исполнены не были. За пределами сроков исполнения Договора исполнителем предоставлены для рассмотрения предварительные материалы. Финансирование 100,0 </a:t>
                      </a:r>
                      <a:r>
                        <a:rPr lang="ru-RU" sz="700" b="1" u="none" strike="noStrike" dirty="0" err="1">
                          <a:effectLst/>
                        </a:rPr>
                        <a:t>т.р</a:t>
                      </a:r>
                      <a:r>
                        <a:rPr lang="ru-RU" sz="700" b="1" u="none" strike="noStrike" dirty="0">
                          <a:effectLst/>
                        </a:rPr>
                        <a:t> кредиторской задолженностью перенесено на 2019 год.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/>
                </a:tc>
              </a:tr>
              <a:tr h="134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ГБ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0,0%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3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ОБ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 -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 -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 -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30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 smtClean="0">
                          <a:effectLst/>
                        </a:rPr>
                        <a:t>18.1</a:t>
                      </a:r>
                      <a:r>
                        <a:rPr lang="ru-RU" sz="700" u="none" strike="noStrike" dirty="0">
                          <a:effectLst/>
                        </a:rPr>
                        <a:t>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Подпрограмма «Обеспечение градостроительной деятельности»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Всего: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50,0%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В 2018 году реализовывались 2 мероприятия: 1 исполнено за счет финансирования подпрограммы № 1 "Поддержка и </a:t>
                      </a:r>
                      <a:r>
                        <a:rPr lang="ru-RU" sz="700" u="none" strike="noStrike">
                          <a:effectLst/>
                        </a:rPr>
                        <a:t>стимулирование </a:t>
                      </a:r>
                      <a:r>
                        <a:rPr lang="ru-RU" sz="700" u="none" strike="noStrike" smtClean="0">
                          <a:effectLst/>
                        </a:rPr>
                        <a:t>жилищного строительства </a:t>
                      </a:r>
                      <a:r>
                        <a:rPr lang="ru-RU" sz="700" u="none" strike="noStrike" dirty="0">
                          <a:effectLst/>
                        </a:rPr>
                        <a:t>в городе Апатиты" МП "Обеспечение доступным и комфортным жильем и коммунальными услугами населения города", 1 мероприятие не исполнено - за пределами сроков исполнения Договора исполнителем предоставлены для рассмотрения предварительные материалы  (мероприятие перенесено на 2019 год).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/>
                </a:tc>
              </a:tr>
              <a:tr h="261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ГБ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9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-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 -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045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 smtClean="0">
                          <a:effectLst/>
                        </a:rPr>
                        <a:t>19.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dirty="0">
                          <a:effectLst/>
                        </a:rPr>
                        <a:t>МП «Формирование современной городской среды на территории муниципального образования город Апатиты с подведомственной территорией Мурманской области»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Всего: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27 097,7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27 097,7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100,0%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100,0%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/>
                </a:tc>
              </a:tr>
              <a:tr h="134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ГБ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1 354,9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1 354,9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100,0%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ОБ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14 242,6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14 242,6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100,0%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6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ФБ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11 500,2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11 500,2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100,0%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045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 smtClean="0">
                          <a:effectLst/>
                        </a:rPr>
                        <a:t>20.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700" b="1" u="none" strike="noStrike" dirty="0">
                          <a:effectLst/>
                        </a:rPr>
                        <a:t>МП «Управление муниципальным имуществом и земельными ресурсами на территории муниципального образования город Апатиты с подведомственной территорией Мурманской области»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Всего: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58 824,9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53 621,4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91,2%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/>
                </a:tc>
              </a:tr>
              <a:tr h="134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ГБ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58 824,9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53 621,4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91,2%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ОБ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 -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 -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 -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281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 smtClean="0">
                          <a:effectLst/>
                        </a:rPr>
                        <a:t>20.1</a:t>
                      </a:r>
                      <a:r>
                        <a:rPr lang="ru-RU" sz="700" u="none" strike="noStrike" dirty="0">
                          <a:effectLst/>
                        </a:rPr>
                        <a:t>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Подпрограмма «Владение, пользование и распоряжение имуществом и земельными ресурсами, находящимися в собственности муниципального образования город Апатиты с подведомственной территорией Мурманской области»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Всего: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23 094,6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18 255,3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79,0%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66,7%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Из 18 мероприятий 12 выполнено, 6 не выполнены из-за некорректно спланированного показателя результативности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</a:tr>
              <a:tr h="207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ГБ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23 094,6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18 255,3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79,0%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5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 smtClean="0">
                          <a:effectLst/>
                        </a:rPr>
                        <a:t>21.2</a:t>
                      </a:r>
                      <a:r>
                        <a:rPr lang="ru-RU" sz="700" u="none" strike="noStrike" dirty="0">
                          <a:effectLst/>
                        </a:rPr>
                        <a:t>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АВЦП «Обеспечение деятельности Муниципального казенного учреждения города Апатиты "Управление городского хозяйства»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ГБ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35 730,3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35 366,1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99,0%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90,0%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Из 10 мероприятий 9 выполнены, 1 не выполнено из-за некорректно спланированного показателя результативности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5" marR="6575" marT="6575" marB="0"/>
                </a:tc>
              </a:tr>
            </a:tbl>
          </a:graphicData>
        </a:graphic>
      </p:graphicFrame>
      <p:graphicFrame>
        <p:nvGraphicFramePr>
          <p:cNvPr id="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887082"/>
              </p:ext>
            </p:extLst>
          </p:nvPr>
        </p:nvGraphicFramePr>
        <p:xfrm>
          <a:off x="251520" y="116632"/>
          <a:ext cx="8784976" cy="863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/>
                <a:gridCol w="2304256"/>
                <a:gridCol w="792088"/>
                <a:gridCol w="936103"/>
                <a:gridCol w="792088"/>
                <a:gridCol w="864097"/>
                <a:gridCol w="1008112"/>
                <a:gridCol w="1728192"/>
              </a:tblGrid>
              <a:tr h="31561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 № п/п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Наименование программы (подпрограммы)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Объемы и источники финансирования, </a:t>
                      </a:r>
                      <a:r>
                        <a:rPr lang="ru-RU" sz="800" u="none" strike="noStrike" dirty="0" err="1">
                          <a:effectLst/>
                        </a:rPr>
                        <a:t>тыс.руб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Степень освоения средств, гр.5/гр.7*100,%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Степень реализации мероприятий и достижения запланированных результатов их реализации,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Причины низкой степени </a:t>
                      </a:r>
                      <a:r>
                        <a:rPr lang="ru-RU" sz="800" u="none" strike="noStrike" dirty="0" smtClean="0">
                          <a:effectLst/>
                        </a:rPr>
                        <a:t>освоения </a:t>
                      </a:r>
                      <a:r>
                        <a:rPr lang="ru-RU" sz="800" u="none" strike="noStrike" dirty="0">
                          <a:effectLst/>
                        </a:rPr>
                        <a:t>финансирования, степени реализации мероприятий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</a:tr>
              <a:tr h="320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Источник финансирования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Предусмотрено программой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Кассовое исполнение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2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11" marR="4911" marT="4911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5876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Users\трифонова\Pictures\Апатиты\IMG_031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3" name="Picture 6" descr="АпатитыГО_герб цв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0963"/>
            <a:ext cx="11398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5"/>
          <p:cNvSpPr txBox="1">
            <a:spLocks noChangeArrowheads="1"/>
          </p:cNvSpPr>
          <p:nvPr/>
        </p:nvSpPr>
        <p:spPr bwMode="auto">
          <a:xfrm>
            <a:off x="1835696" y="5661248"/>
            <a:ext cx="7423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altLang="ru-RU" sz="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19872" y="4046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Управление финансов Администрации города Апатиты</a:t>
            </a:r>
          </a:p>
          <a:p>
            <a:r>
              <a:rPr lang="ru-RU" dirty="0">
                <a:solidFill>
                  <a:schemeClr val="bg1"/>
                </a:solidFill>
              </a:rPr>
              <a:t>г. Апатиты, пл.Ленине,1</a:t>
            </a:r>
          </a:p>
          <a:p>
            <a:r>
              <a:rPr lang="ru-RU" dirty="0">
                <a:solidFill>
                  <a:schemeClr val="bg1"/>
                </a:solidFill>
              </a:rPr>
              <a:t>тел.  (81555)60226, 60263, 60219, 60246</a:t>
            </a:r>
          </a:p>
          <a:p>
            <a:r>
              <a:rPr lang="en-US" b="1" u="sng" dirty="0">
                <a:solidFill>
                  <a:schemeClr val="bg1"/>
                </a:solidFill>
                <a:hlinkClick r:id="rId4"/>
              </a:rPr>
              <a:t>aptfindpt@yandex.ru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5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22459368"/>
              </p:ext>
            </p:extLst>
          </p:nvPr>
        </p:nvGraphicFramePr>
        <p:xfrm>
          <a:off x="5508104" y="2780928"/>
          <a:ext cx="3528392" cy="3033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513886"/>
              </p:ext>
            </p:extLst>
          </p:nvPr>
        </p:nvGraphicFramePr>
        <p:xfrm>
          <a:off x="395536" y="1412776"/>
          <a:ext cx="5040560" cy="4268053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5">
                      <a:lumMod val="20000"/>
                      <a:lumOff val="80000"/>
                    </a:schemeClr>
                  </a:outerShdw>
                </a:effectLst>
              </a:tblPr>
              <a:tblGrid>
                <a:gridCol w="2308630"/>
                <a:gridCol w="763411"/>
                <a:gridCol w="763411"/>
                <a:gridCol w="763411"/>
                <a:gridCol w="441697"/>
              </a:tblGrid>
              <a:tr h="3542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Уточненный</a:t>
                      </a:r>
                    </a:p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 на год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Исполнение с начала года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Расхождение с начала года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22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НАЛОГИ НА 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ФИЗИЧЕСКИХ ЛИЦ</a:t>
                      </a:r>
                      <a:endParaRPr lang="ru-RU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385 179,9</a:t>
                      </a: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388 116,2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+2 936,3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789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227.1 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 228 Налогового кодекса Российской Федерации</a:t>
                      </a: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382 538,0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385 384,0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+2 846,0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350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 и других лиц, занимающихся частной практикой в соответствии со статьей 227 Налогового кодекса Российской Федерации</a:t>
                      </a: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670,0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669,7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-0,3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528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Налог на доходы физических лиц с доходов, полученных физическими лицами в соответствии со статьей 228 Налогового Кодекса Российской Федерации</a:t>
                      </a: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1 376,1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1 418,0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+41,9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167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у физических лиц на основании патента в соответствии со статьей 2271 Налогового кодекса Российской Федерации</a:t>
                      </a: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595,8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644,5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+48,7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332656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Налоги на прибыль, доходы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50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57750455"/>
              </p:ext>
            </p:extLst>
          </p:nvPr>
        </p:nvGraphicFramePr>
        <p:xfrm>
          <a:off x="467544" y="2492896"/>
          <a:ext cx="339620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344544"/>
              </p:ext>
            </p:extLst>
          </p:nvPr>
        </p:nvGraphicFramePr>
        <p:xfrm>
          <a:off x="4067943" y="1628800"/>
          <a:ext cx="4824538" cy="4649445"/>
        </p:xfrm>
        <a:graphic>
          <a:graphicData uri="http://schemas.openxmlformats.org/drawingml/2006/table">
            <a:tbl>
              <a:tblPr/>
              <a:tblGrid>
                <a:gridCol w="2609996"/>
                <a:gridCol w="711817"/>
                <a:gridCol w="632726"/>
                <a:gridCol w="395453"/>
                <a:gridCol w="474546"/>
              </a:tblGrid>
              <a:tr h="3576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3030" marR="3030" marT="3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Уточненный план на год</a:t>
                      </a:r>
                    </a:p>
                  </a:txBody>
                  <a:tcPr marL="3030" marR="3030" marT="3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Исполнение с 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начала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3030" marR="3030" marT="3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Расхождение с начала года</a:t>
                      </a:r>
                    </a:p>
                  </a:txBody>
                  <a:tcPr marL="3030" marR="3030" marT="3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3030" marR="3030" marT="3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 marL="3030" marR="3030" marT="3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3030" marR="3030" marT="3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9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330,0</a:t>
                      </a:r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5 396,2</a:t>
                      </a:r>
                    </a:p>
                    <a:p>
                      <a:pPr algn="ctr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+66,2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101,2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306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2 320,7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2 404,4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+83,7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103,6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091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Доходы от уплаты акцизов на моторные масла для дизельных и (или) карбюраторных (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инжекторных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21,1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23,1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+2,0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109,8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306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3 502,6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3 507,4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+4,8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236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-514,4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-538,7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-24,3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104,7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9592" y="260648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Налоги на товары (работы, услуги), реализуемые на территории Российской Федерации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03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60648"/>
            <a:ext cx="54006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Налоги на совокупный доход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82999632"/>
              </p:ext>
            </p:extLst>
          </p:nvPr>
        </p:nvGraphicFramePr>
        <p:xfrm>
          <a:off x="539552" y="2348880"/>
          <a:ext cx="338437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837562"/>
              </p:ext>
            </p:extLst>
          </p:nvPr>
        </p:nvGraphicFramePr>
        <p:xfrm>
          <a:off x="3851919" y="908720"/>
          <a:ext cx="4968553" cy="5049240"/>
        </p:xfrm>
        <a:graphic>
          <a:graphicData uri="http://schemas.openxmlformats.org/drawingml/2006/table">
            <a:tbl>
              <a:tblPr/>
              <a:tblGrid>
                <a:gridCol w="2371363"/>
                <a:gridCol w="652974"/>
                <a:gridCol w="720080"/>
                <a:gridCol w="576064"/>
                <a:gridCol w="648072"/>
              </a:tblGrid>
              <a:tr h="4100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3030" marR="3030" marT="3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Уточненный план на год</a:t>
                      </a:r>
                    </a:p>
                  </a:txBody>
                  <a:tcPr marL="3030" marR="3030" marT="3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Исполнение с начала года</a:t>
                      </a:r>
                    </a:p>
                  </a:txBody>
                  <a:tcPr marL="3030" marR="3030" marT="3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Расхождение с начала года</a:t>
                      </a:r>
                    </a:p>
                  </a:txBody>
                  <a:tcPr marL="3030" marR="3030" marT="3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05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3030" marR="3030" marT="3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 marL="3030" marR="3030" marT="3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3030" marR="3030" marT="3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6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НАЛОГИ НА СОВОКУПНЫЙ ДОХОД</a:t>
                      </a: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146 780,4</a:t>
                      </a:r>
                    </a:p>
                    <a:p>
                      <a:pPr algn="ctr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143 978,0</a:t>
                      </a: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-2 802,4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98,1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557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Налог, взимаемый с налогоплательщиков, выбравших в качестве объекта налогообложения доходы</a:t>
                      </a: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87 600,0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86 513,6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-1 086,4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98,8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52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Налог, взимаемый с налогоплательщиков, выбравших в качестве объекта налогообложения доходы, уменьшенные на величину расходов</a:t>
                      </a: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26 998,0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25 709,5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288,5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95,2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02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Минимальный налог, зачисляемый в бюджеты субъектов Российской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Федерации (за налоговые  периоды,  истекшие до января 2016 года)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51,0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+0,4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535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Единый налог на вмененный доход для отдельных видов деятельности</a:t>
                      </a: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26 734,3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26 264,6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-469,7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98,2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02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Единый сельскохозяйственный налог</a:t>
                      </a:r>
                    </a:p>
                    <a:p>
                      <a:pPr algn="l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-467,5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-467,5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682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Налог, взимаемый в связи с применением патентной системы  налогообложения, зачисляемый в бюджеты городских округов</a:t>
                      </a: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5 865,0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5 906,8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+ 41,8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030" marR="3030" marT="3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51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980728"/>
            <a:ext cx="28083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Налоги на имущество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98229484"/>
              </p:ext>
            </p:extLst>
          </p:nvPr>
        </p:nvGraphicFramePr>
        <p:xfrm>
          <a:off x="323528" y="1484784"/>
          <a:ext cx="3672408" cy="294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16016" y="3861048"/>
            <a:ext cx="340762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Государственная пошлина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778103414"/>
              </p:ext>
            </p:extLst>
          </p:nvPr>
        </p:nvGraphicFramePr>
        <p:xfrm>
          <a:off x="4499992" y="4293096"/>
          <a:ext cx="388843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408783"/>
              </p:ext>
            </p:extLst>
          </p:nvPr>
        </p:nvGraphicFramePr>
        <p:xfrm>
          <a:off x="4139952" y="1340768"/>
          <a:ext cx="4760427" cy="2243990"/>
        </p:xfrm>
        <a:graphic>
          <a:graphicData uri="http://schemas.openxmlformats.org/drawingml/2006/table">
            <a:tbl>
              <a:tblPr/>
              <a:tblGrid>
                <a:gridCol w="1800200"/>
                <a:gridCol w="864096"/>
                <a:gridCol w="783028"/>
                <a:gridCol w="657132"/>
                <a:gridCol w="655971"/>
              </a:tblGrid>
              <a:tr h="383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Уточненный план на год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Исполнение с начала года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Расхождение с начала года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6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НАЛОГИ НА ИМУЩЕСТВО</a:t>
                      </a: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178 380,4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178 031,8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-348,6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99,8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6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Налог на имущество физических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лиц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22 380,0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23 743,6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+ 1 363,6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106,1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4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Земельный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налог с организаций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152 000,4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150 509,0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-1 491,4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99,0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4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Земельный налог с физических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лиц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4 000,0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3 779,2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-220,8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94,5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913" marR="7913" marT="7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65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3265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765708"/>
              </p:ext>
            </p:extLst>
          </p:nvPr>
        </p:nvGraphicFramePr>
        <p:xfrm>
          <a:off x="539552" y="1556792"/>
          <a:ext cx="8136904" cy="2899667"/>
        </p:xfrm>
        <a:graphic>
          <a:graphicData uri="http://schemas.openxmlformats.org/drawingml/2006/table">
            <a:tbl>
              <a:tblPr/>
              <a:tblGrid>
                <a:gridCol w="3168352"/>
                <a:gridCol w="1512168"/>
                <a:gridCol w="1441104"/>
                <a:gridCol w="1188499"/>
                <a:gridCol w="826781"/>
              </a:tblGrid>
              <a:tr h="1175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Коды бюджетной классификации Российской Федерации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Утверждено </a:t>
                      </a: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решением Совета депутатов города Апатиты 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26.12.2017 № 575 «О городском бюджете на 2018 год и на плановый период 2019 и 2020 годов»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Исполнено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исполнения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НЕНАЛОГОВЫЕ ДОХОДЫ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239 008,4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214 353,9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000 1 11 00000 00 0000 000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194 921,2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171 139,0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87,8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ПЛАТЕЖИ ПРИ ПОЛЬЗОВАНИИ ПРИРОДНЫМИ РЕСУРСАМИ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000 1 12 00000 00 0000 000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4 116,1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3 060,0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74,3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000 1 13 00000 00 0000 000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6 372,7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7 477,2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117,3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000 1 14 00000 00 0000 000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22 787,9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23 648,9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103,8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5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ШТРАФЫ, САНКЦИИ, ВОЗМЕЩЕНИЕ УЩЕРБА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000 1 16 00000 00 0000 000</a:t>
                      </a:r>
                    </a:p>
                  </a:txBody>
                  <a:tcPr marL="6913" marR="6913" marT="6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10 810,5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9 068,8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2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ПРОЧИЕ НЕНАЛОГОВЫЕ ДОХОДЫ </a:t>
                      </a:r>
                    </a:p>
                  </a:txBody>
                  <a:tcPr marL="6913" marR="6913" marT="69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000 1 17 00000 00 0000 000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-40,0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05699622"/>
              </p:ext>
            </p:extLst>
          </p:nvPr>
        </p:nvGraphicFramePr>
        <p:xfrm>
          <a:off x="539552" y="4437112"/>
          <a:ext cx="813690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571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11925</TotalTime>
  <Words>9444</Words>
  <Application>Microsoft Office PowerPoint</Application>
  <PresentationFormat>Экран (4:3)</PresentationFormat>
  <Paragraphs>2292</Paragraphs>
  <Slides>46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расходов городского бюджета за 2018 год –  2 285,7 млн. руб., в том числе:  ГБ – 1 183,9 млн. руб. (51,8 %), ОБ  - 1 101,8 млн. руб. (48,2 %)</vt:lpstr>
      <vt:lpstr>Презентация PowerPoint</vt:lpstr>
      <vt:lpstr>Общественно значимые проекты в 2018 году</vt:lpstr>
      <vt:lpstr>Исполнение в рамках муниципальных программ города Апатиты в 2018 году </vt:lpstr>
      <vt:lpstr>Сведения о финансировании муниципальных программ (подпрограмм, ВЦП, АВЦП), реализации мероприятий и достижении запланированных результатов их реализации в 2018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исполнения бюджета ЗАТО г. Североморск</dc:title>
  <dc:creator>Шкода</dc:creator>
  <cp:lastModifiedBy>Трифонова Ольга Анатольевна</cp:lastModifiedBy>
  <cp:revision>790</cp:revision>
  <cp:lastPrinted>2019-04-09T06:29:18Z</cp:lastPrinted>
  <dcterms:created xsi:type="dcterms:W3CDTF">2015-02-24T12:31:19Z</dcterms:created>
  <dcterms:modified xsi:type="dcterms:W3CDTF">2019-04-25T07:22:25Z</dcterms:modified>
</cp:coreProperties>
</file>