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7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notesSlides/notesSlide10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3.xml" ContentType="application/vnd.openxmlformats-officedocument.presentationml.notesSlide+xml"/>
  <Override PartName="/ppt/charts/chart34.xml" ContentType="application/vnd.openxmlformats-officedocument.drawingml.chart+xml"/>
  <Override PartName="/ppt/drawings/drawing4.xml" ContentType="application/vnd.openxmlformats-officedocument.drawingml.chartshapes+xml"/>
  <Override PartName="/ppt/charts/chart35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32" r:id="rId2"/>
  </p:sldMasterIdLst>
  <p:notesMasterIdLst>
    <p:notesMasterId r:id="rId49"/>
  </p:notesMasterIdLst>
  <p:handoutMasterIdLst>
    <p:handoutMasterId r:id="rId50"/>
  </p:handoutMasterIdLst>
  <p:sldIdLst>
    <p:sldId id="256" r:id="rId3"/>
    <p:sldId id="446" r:id="rId4"/>
    <p:sldId id="502" r:id="rId5"/>
    <p:sldId id="503" r:id="rId6"/>
    <p:sldId id="506" r:id="rId7"/>
    <p:sldId id="458" r:id="rId8"/>
    <p:sldId id="459" r:id="rId9"/>
    <p:sldId id="460" r:id="rId10"/>
    <p:sldId id="461" r:id="rId11"/>
    <p:sldId id="505" r:id="rId12"/>
    <p:sldId id="463" r:id="rId13"/>
    <p:sldId id="464" r:id="rId14"/>
    <p:sldId id="508" r:id="rId15"/>
    <p:sldId id="465" r:id="rId16"/>
    <p:sldId id="451" r:id="rId17"/>
    <p:sldId id="472" r:id="rId18"/>
    <p:sldId id="473" r:id="rId19"/>
    <p:sldId id="474" r:id="rId20"/>
    <p:sldId id="475" r:id="rId21"/>
    <p:sldId id="476" r:id="rId22"/>
    <p:sldId id="509" r:id="rId23"/>
    <p:sldId id="477" r:id="rId24"/>
    <p:sldId id="510" r:id="rId25"/>
    <p:sldId id="511" r:id="rId26"/>
    <p:sldId id="481" r:id="rId27"/>
    <p:sldId id="512" r:id="rId28"/>
    <p:sldId id="483" r:id="rId29"/>
    <p:sldId id="513" r:id="rId30"/>
    <p:sldId id="485" r:id="rId31"/>
    <p:sldId id="514" r:id="rId32"/>
    <p:sldId id="486" r:id="rId33"/>
    <p:sldId id="487" r:id="rId34"/>
    <p:sldId id="488" r:id="rId35"/>
    <p:sldId id="489" r:id="rId36"/>
    <p:sldId id="490" r:id="rId37"/>
    <p:sldId id="50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259" r:id="rId48"/>
  </p:sldIdLst>
  <p:sldSz cx="12239625" cy="7199313"/>
  <p:notesSz cx="6858000" cy="9947275"/>
  <p:defaultTextStyle>
    <a:defPPr>
      <a:defRPr lang="en-US"/>
    </a:defPPr>
    <a:lvl1pPr marL="0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866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734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587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9453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4306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9176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4030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8899" algn="l" defTabSz="4548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E09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7600" autoAdjust="0"/>
  </p:normalViewPr>
  <p:slideViewPr>
    <p:cSldViewPr snapToGrid="0" snapToObjects="1">
      <p:cViewPr varScale="1">
        <p:scale>
          <a:sx n="105" d="100"/>
          <a:sy n="105" d="100"/>
        </p:scale>
        <p:origin x="-714" y="-96"/>
      </p:cViewPr>
      <p:guideLst>
        <p:guide orient="horz" pos="2268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120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50"/>
    </c:view3D>
    <c:floor>
      <c:thickness val="0"/>
    </c:floor>
    <c:sideWall>
      <c:thickness val="0"/>
      <c:spPr>
        <a:noFill/>
        <a:ln w="25387">
          <a:noFill/>
        </a:ln>
      </c:spPr>
    </c:sideWall>
    <c:backWall>
      <c:thickness val="0"/>
      <c:spPr>
        <a:noFill/>
        <a:ln w="25387">
          <a:noFill/>
        </a:ln>
      </c:spPr>
    </c:backWall>
    <c:plotArea>
      <c:layout>
        <c:manualLayout>
          <c:layoutTarget val="inner"/>
          <c:xMode val="edge"/>
          <c:yMode val="edge"/>
          <c:x val="0.241958981257996"/>
          <c:y val="5.5168000410812178E-2"/>
          <c:w val="0.75804101874200402"/>
          <c:h val="0.557308577434466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0082C8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Лист1!$A$2:$A$3</c:f>
              <c:numCache>
                <c:formatCode>m/d/yyyy</c:formatCode>
                <c:ptCount val="2"/>
                <c:pt idx="0">
                  <c:v>43831</c:v>
                </c:pt>
                <c:pt idx="1">
                  <c:v>44197</c:v>
                </c:pt>
              </c:numCache>
            </c:numRef>
          </c:cat>
          <c:val>
            <c:numRef>
              <c:f>Лист1!$B$2:$B$3</c:f>
              <c:numCache>
                <c:formatCode>0</c:formatCode>
                <c:ptCount val="2"/>
                <c:pt idx="0">
                  <c:v>43</c:v>
                </c:pt>
                <c:pt idx="1">
                  <c:v>112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21728"/>
        <c:axId val="7815168"/>
        <c:axId val="0"/>
      </c:bar3DChart>
      <c:dateAx>
        <c:axId val="8121728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txPr>
          <a:bodyPr/>
          <a:lstStyle/>
          <a:p>
            <a:pPr>
              <a:defRPr sz="1400" b="0" baseline="0">
                <a:solidFill>
                  <a:srgbClr val="EBEBEB"/>
                </a:solidFill>
                <a:latin typeface="+muller narrow light"/>
              </a:defRPr>
            </a:pPr>
            <a:endParaRPr lang="ru-RU"/>
          </a:p>
        </c:txPr>
        <c:crossAx val="7815168"/>
        <c:crosses val="autoZero"/>
        <c:auto val="1"/>
        <c:lblOffset val="100"/>
        <c:baseTimeUnit val="years"/>
      </c:dateAx>
      <c:valAx>
        <c:axId val="7815168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rgbClr val="F05A28"/>
              </a:solidFill>
            </a:ln>
          </c:spPr>
        </c:majorGridlines>
        <c:numFmt formatCode="0" sourceLinked="1"/>
        <c:majorTickMark val="none"/>
        <c:minorTickMark val="none"/>
        <c:tickLblPos val="nextTo"/>
        <c:crossAx val="8121728"/>
        <c:crosses val="autoZero"/>
        <c:crossBetween val="between"/>
        <c:majorUnit val="40"/>
      </c:valAx>
      <c:dTable>
        <c:showHorzBorder val="0"/>
        <c:showVertBorder val="1"/>
        <c:showOutline val="1"/>
        <c:showKeys val="1"/>
        <c:spPr>
          <a:noFill/>
          <a:ln>
            <a:solidFill>
              <a:srgbClr val="0082C8"/>
            </a:solidFill>
          </a:ln>
        </c:spPr>
        <c:txPr>
          <a:bodyPr/>
          <a:lstStyle/>
          <a:p>
            <a:pPr rtl="0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</c:dTable>
      <c:spPr>
        <a:noFill/>
        <a:effectLst/>
      </c:spPr>
    </c:plotArea>
    <c:plotVisOnly val="1"/>
    <c:dispBlanksAs val="gap"/>
    <c:showDLblsOverMax val="0"/>
  </c:chart>
  <c:spPr>
    <a:solidFill>
      <a:srgbClr val="EBEBEB"/>
    </a:solidFill>
    <a:ln>
      <a:noFill/>
    </a:ln>
    <a:effectLst>
      <a:outerShdw blurRad="50800" dist="50800" dir="5400000" algn="ctr" rotWithShape="0">
        <a:srgbClr val="000000">
          <a:alpha val="84000"/>
        </a:srgbClr>
      </a:outerShdw>
    </a:effectLst>
  </c:spPr>
  <c:txPr>
    <a:bodyPr/>
    <a:lstStyle/>
    <a:p>
      <a:pPr>
        <a:defRPr sz="173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86750758341001E-2"/>
          <c:y val="5.1549456209338748E-2"/>
          <c:w val="0.8924528301886796"/>
          <c:h val="0.6709511568123396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35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3"/>
            <c:spPr>
              <a:solidFill>
                <a:srgbClr val="0082C8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339966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909103394035635"/>
                  <c:y val="-9.2188821133566662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05462906956324"/>
                  <c:y val="7.3336063859147052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166373111276879"/>
                  <c:y val="1.4278306206789869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FF0000"/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736611397703883E-2"/>
                  <c:y val="-3.1922190561404308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399577790552295E-2"/>
                  <c:y val="-7.8360700116193838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00B050"/>
                        </a:solidFill>
                        <a:latin typeface="+muller narrow light"/>
                        <a:ea typeface="Arial Cyr"/>
                        <a:cs typeface="Arial Cyr"/>
                      </a:defRPr>
                    </a:pPr>
                    <a:r>
                      <a:rPr lang="ru-RU" sz="2400" dirty="0" smtClean="0">
                        <a:solidFill>
                          <a:srgbClr val="00B050"/>
                        </a:solidFill>
                        <a:latin typeface="+muller narrow light"/>
                      </a:rPr>
                      <a:t>4,3</a:t>
                    </a:r>
                    <a:endParaRPr lang="en-US" sz="40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 w="347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053723638175658E-2"/>
                  <c:y val="-9.692077549276909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rgbClr val="7030A0"/>
                        </a:solidFill>
                      </a:rPr>
                      <a:t>0,5</a:t>
                    </a:r>
                    <a:endParaRPr lang="en-US" sz="2800" dirty="0">
                      <a:solidFill>
                        <a:srgbClr val="7030A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4707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uller narrow ligh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доходы!$A$60:$A$65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платежи при пользовании природными ресурсами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 и санкции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доходы!$B$60:$B$65</c:f>
              <c:numCache>
                <c:formatCode>#,##0.0</c:formatCode>
                <c:ptCount val="6"/>
                <c:pt idx="0">
                  <c:v>158.6</c:v>
                </c:pt>
                <c:pt idx="1">
                  <c:v>6.1</c:v>
                </c:pt>
                <c:pt idx="2">
                  <c:v>19.899999999999999</c:v>
                </c:pt>
                <c:pt idx="3">
                  <c:v>12.3</c:v>
                </c:pt>
                <c:pt idx="4">
                  <c:v>4.3</c:v>
                </c:pt>
                <c:pt idx="5" formatCode="General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1.9957227132451537E-2"/>
          <c:y val="0.6889906128853982"/>
          <c:w val="0.97867578052302873"/>
          <c:h val="0.30912611489634639"/>
        </c:manualLayout>
      </c:layout>
      <c:overlay val="0"/>
      <c:spPr>
        <a:noFill/>
        <a:ln w="34707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8363" cap="rnd" cmpd="sng" algn="ctr">
      <a:noFill/>
      <a:prstDash val="solid"/>
      <a:miter lim="800000"/>
      <a:headEnd type="none" w="med" len="med"/>
      <a:tailEnd type="none" w="med" len="med"/>
    </a:ln>
  </c:spPr>
  <c:txPr>
    <a:bodyPr/>
    <a:lstStyle/>
    <a:p>
      <a:pPr>
        <a:defRPr sz="16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7112490306478107E-2"/>
                  <c:y val="2.7847600266637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178936.3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5450762588638411E-2"/>
                  <c:y val="-6.599961115431768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158550.39999999999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55104"/>
        <c:axId val="42179200"/>
      </c:barChart>
      <c:catAx>
        <c:axId val="3865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2179200"/>
        <c:crosses val="autoZero"/>
        <c:auto val="1"/>
        <c:lblAlgn val="ctr"/>
        <c:lblOffset val="100"/>
        <c:noMultiLvlLbl val="0"/>
      </c:catAx>
      <c:valAx>
        <c:axId val="4217920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38655104"/>
        <c:crosses val="autoZero"/>
        <c:crossBetween val="between"/>
        <c:majorUnit val="50000"/>
        <c:minorUnit val="10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2223952682780265E-2"/>
                  <c:y val="2.7847600266637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19878.400000000001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1.9096110223488044E-2"/>
                  <c:y val="3.7492361959782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19863.5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77888"/>
        <c:axId val="42732160"/>
      </c:barChart>
      <c:catAx>
        <c:axId val="4227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42732160"/>
        <c:crosses val="autoZero"/>
        <c:auto val="1"/>
        <c:lblAlgn val="ctr"/>
        <c:lblOffset val="100"/>
        <c:noMultiLvlLbl val="0"/>
      </c:catAx>
      <c:valAx>
        <c:axId val="4273216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42277888"/>
        <c:crosses val="autoZero"/>
        <c:crossBetween val="between"/>
        <c:majorUnit val="5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9355566741894"/>
          <c:y val="8.1220535794131951E-2"/>
          <c:w val="0.75381037909368165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8576.1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7.4645347445994005E-3"/>
                  <c:y val="9.0406621486500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6130.5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46912"/>
        <c:axId val="45848448"/>
      </c:barChart>
      <c:catAx>
        <c:axId val="4584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5848448"/>
        <c:crosses val="autoZero"/>
        <c:auto val="1"/>
        <c:lblAlgn val="ctr"/>
        <c:lblOffset val="100"/>
        <c:noMultiLvlLbl val="0"/>
      </c:catAx>
      <c:valAx>
        <c:axId val="45848448"/>
        <c:scaling>
          <c:orientation val="minMax"/>
          <c:max val="15000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45846912"/>
        <c:crosses val="autoZero"/>
        <c:crossBetween val="between"/>
        <c:majorUnit val="5000"/>
        <c:minorUnit val="5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20348.5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0951959705345445E-3"/>
                  <c:y val="-3.9052251346569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12333.1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13952"/>
        <c:axId val="101615488"/>
      </c:barChart>
      <c:catAx>
        <c:axId val="10161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15488"/>
        <c:crosses val="autoZero"/>
        <c:auto val="1"/>
        <c:lblAlgn val="ctr"/>
        <c:lblOffset val="100"/>
        <c:noMultiLvlLbl val="0"/>
      </c:catAx>
      <c:valAx>
        <c:axId val="10161548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1613952"/>
        <c:crosses val="autoZero"/>
        <c:crossBetween val="between"/>
        <c:majorUnit val="10000"/>
        <c:minorUnit val="10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2242833705804393E-2"/>
                  <c:y val="-1.446960357843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4147.1000000000004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2.0202841498834417E-2"/>
                  <c:y val="-7.733474859559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4287.1000000000004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45312"/>
        <c:axId val="102703872"/>
      </c:barChart>
      <c:catAx>
        <c:axId val="10164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703872"/>
        <c:crosses val="autoZero"/>
        <c:auto val="1"/>
        <c:lblAlgn val="ctr"/>
        <c:lblOffset val="100"/>
        <c:noMultiLvlLbl val="0"/>
      </c:catAx>
      <c:valAx>
        <c:axId val="102703872"/>
        <c:scaling>
          <c:orientation val="minMax"/>
          <c:max val="12000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1645312"/>
        <c:crosses val="autoZero"/>
        <c:crossBetween val="between"/>
        <c:majorUnit val="2000"/>
        <c:minorUnit val="2000"/>
      </c:valAx>
    </c:plotArea>
    <c:legend>
      <c:legendPos val="r"/>
      <c:layout>
        <c:manualLayout>
          <c:xMode val="edge"/>
          <c:yMode val="edge"/>
          <c:x val="0.82012051977530898"/>
          <c:y val="0.67963737160619242"/>
          <c:w val="0.17573019338336998"/>
          <c:h val="0.280131525278511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9228844297165"/>
          <c:y val="5.3159198440205287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110528"/>
        <c:axId val="103432192"/>
      </c:barChart>
      <c:catAx>
        <c:axId val="103110528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2020  год</a:t>
                </a:r>
              </a:p>
            </c:rich>
          </c:tx>
          <c:layout>
            <c:manualLayout>
              <c:xMode val="edge"/>
              <c:yMode val="edge"/>
              <c:x val="0.5553594554735839"/>
              <c:y val="0.82350313254549901"/>
            </c:manualLayout>
          </c:layout>
          <c:overlay val="0"/>
        </c:title>
        <c:majorTickMark val="out"/>
        <c:minorTickMark val="none"/>
        <c:tickLblPos val="none"/>
        <c:crossAx val="103432192"/>
        <c:crosses val="autoZero"/>
        <c:auto val="1"/>
        <c:lblAlgn val="ctr"/>
        <c:lblOffset val="100"/>
        <c:noMultiLvlLbl val="0"/>
      </c:catAx>
      <c:valAx>
        <c:axId val="103432192"/>
        <c:scaling>
          <c:orientation val="minMax"/>
          <c:max val="100"/>
          <c:min val="-10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3110528"/>
        <c:crosses val="autoZero"/>
        <c:crossBetween val="between"/>
        <c:majorUnit val="50"/>
        <c:minorUnit val="50"/>
      </c:valAx>
    </c:plotArea>
    <c:legend>
      <c:legendPos val="r"/>
      <c:layout>
        <c:manualLayout>
          <c:xMode val="edge"/>
          <c:yMode val="edge"/>
          <c:x val="0.8372000970567931"/>
          <c:y val="0.35535267526754089"/>
          <c:w val="0.16279990294320831"/>
          <c:h val="0.305050784518925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86750758341001E-2"/>
          <c:y val="5.1549456209338748E-2"/>
          <c:w val="0.85909482001690041"/>
          <c:h val="0.646394035969111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35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3"/>
            <c:spPr>
              <a:solidFill>
                <a:schemeClr val="accent6">
                  <a:lumMod val="60000"/>
                  <a:lumOff val="4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0"/>
            <c:spPr>
              <a:solidFill>
                <a:schemeClr val="tx2">
                  <a:lumMod val="60000"/>
                  <a:lumOff val="4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339966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293353015427985E-2"/>
                  <c:y val="8.3439829699565992E-3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544006291866349E-2"/>
                  <c:y val="7.3335888074223421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015116539113369E-2"/>
                  <c:y val="-5.0463281166227496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FF0000"/>
                        </a:solidFill>
                        <a:latin typeface="+muller narrow light"/>
                        <a:ea typeface="Arial Cyr"/>
                        <a:cs typeface="Arial Cyr"/>
                      </a:defRPr>
                    </a:pPr>
                    <a:r>
                      <a: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1088</a:t>
                    </a:r>
                  </a:p>
                </c:rich>
              </c:tx>
              <c:numFmt formatCode="General" sourceLinked="0"/>
              <c:spPr>
                <a:noFill/>
                <a:ln w="34707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736611397703883E-2"/>
                  <c:y val="-3.1922190561404308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399577790552295E-2"/>
                  <c:y val="-7.8360700116193838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00B050"/>
                        </a:solidFill>
                        <a:latin typeface="+muller narrow light"/>
                        <a:ea typeface="Arial Cyr"/>
                        <a:cs typeface="Arial Cyr"/>
                      </a:defRPr>
                    </a:pPr>
                    <a:r>
                      <a:rPr lang="ru-RU" sz="2400" dirty="0" smtClean="0">
                        <a:solidFill>
                          <a:srgbClr val="00B050"/>
                        </a:solidFill>
                        <a:latin typeface="+muller narrow light"/>
                      </a:rPr>
                      <a:t>152,6</a:t>
                    </a:r>
                    <a:endParaRPr lang="en-US" sz="40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 w="347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053723638175658E-2"/>
                  <c:y val="-9.692077549276909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rgbClr val="7030A0"/>
                        </a:solidFill>
                      </a:rPr>
                      <a:t>0,5</a:t>
                    </a:r>
                    <a:endParaRPr lang="en-US" sz="2800" dirty="0">
                      <a:solidFill>
                        <a:srgbClr val="7030A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4707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uller narrow ligh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доходы!$A$60:$A$64</c:f>
              <c:strCache>
                <c:ptCount val="5"/>
                <c:pt idx="0">
                  <c:v>дотаци бюджетам бюджетной сиситемы Российской Федерации</c:v>
                </c:pt>
                <c:pt idx="1">
                  <c:v>субсидии бюджетам бюджетной сиситемы Российской Федерации (межбюджетные субсидии)</c:v>
                </c:pt>
                <c:pt idx="2">
                  <c:v>субсидии бюджетам бюджетной сиситемы Российской Федерации </c:v>
                </c:pt>
                <c:pt idx="3">
                  <c:v>иные междюджетные трансферты</c:v>
                </c:pt>
                <c:pt idx="4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доходы!$B$60:$B$64</c:f>
              <c:numCache>
                <c:formatCode>#,##0.0</c:formatCode>
                <c:ptCount val="5"/>
                <c:pt idx="0">
                  <c:v>223.6</c:v>
                </c:pt>
                <c:pt idx="1">
                  <c:v>356.8</c:v>
                </c:pt>
                <c:pt idx="2">
                  <c:v>1088</c:v>
                </c:pt>
                <c:pt idx="3">
                  <c:v>50.6</c:v>
                </c:pt>
                <c:pt idx="4">
                  <c:v>152.6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1.9957227132451537E-2"/>
          <c:y val="0.6889906128853982"/>
          <c:w val="0.97867578052302873"/>
          <c:h val="0.30912611489634639"/>
        </c:manualLayout>
      </c:layout>
      <c:overlay val="0"/>
      <c:spPr>
        <a:noFill/>
        <a:ln w="34707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8363" cap="rnd" cmpd="sng" algn="ctr">
      <a:noFill/>
      <a:prstDash val="solid"/>
      <a:miter lim="800000"/>
      <a:headEnd type="none" w="med" len="med"/>
      <a:tailEnd type="none" w="med" len="med"/>
    </a:ln>
  </c:spPr>
  <c:txPr>
    <a:bodyPr/>
    <a:lstStyle/>
    <a:p>
      <a:pPr>
        <a:defRPr sz="16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3463424017953E-2"/>
          <c:y val="0.27063428137614337"/>
          <c:w val="0.46988697772211696"/>
          <c:h val="0.619134910935822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2.6686932603053787E-2"/>
                  <c:y val="3.711019732651275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53708307945755E-2"/>
                  <c:y val="9.810633039177837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8.432587639609477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840256849023033E-2"/>
                  <c:y val="-0.1072315991039471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613405781693507"/>
                  <c:y val="-2.712147070011759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706092</c:v>
                </c:pt>
                <c:pt idx="1">
                  <c:v>672378.4</c:v>
                </c:pt>
                <c:pt idx="2">
                  <c:v>125959.4</c:v>
                </c:pt>
                <c:pt idx="3">
                  <c:v>27016.3</c:v>
                </c:pt>
                <c:pt idx="4">
                  <c:v>94155.6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4587839844618"/>
          <c:y val="0.15310246588373491"/>
          <c:w val="0.30914562778326582"/>
          <c:h val="0.787773594429284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 b="1">
          <a:solidFill>
            <a:schemeClr val="accent6">
              <a:lumMod val="75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401380522943E-2"/>
                  <c:y val="-8.233714503790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269168160059457E-2"/>
                  <c:y val="-3.232352261039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269288919588645E-2"/>
                  <c:y val="-1.044729459619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725312683930393E-3"/>
                  <c:y val="-1.0741633648696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706101.8</c:v>
                </c:pt>
                <c:pt idx="1">
                  <c:v>683550.7</c:v>
                </c:pt>
                <c:pt idx="2">
                  <c:v>125975</c:v>
                </c:pt>
                <c:pt idx="3">
                  <c:v>29815.5</c:v>
                </c:pt>
                <c:pt idx="4">
                  <c:v>94155.6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8341150500185966E-2"/>
                  <c:y val="8.17783422458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33E-2"/>
                  <c:y val="1.857491382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36460200074387E-3"/>
                  <c:y val="-5.5942365741867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02027670684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77104019394542E-2"/>
                  <c:y val="-6.3857637110432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706092</c:v>
                </c:pt>
                <c:pt idx="1">
                  <c:v>672378.4</c:v>
                </c:pt>
                <c:pt idx="2">
                  <c:v>125959.4</c:v>
                </c:pt>
                <c:pt idx="3">
                  <c:v>27016.3</c:v>
                </c:pt>
                <c:pt idx="4">
                  <c:v>94155.6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47680"/>
        <c:axId val="104249216"/>
      </c:barChart>
      <c:catAx>
        <c:axId val="10424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249216"/>
        <c:crosses val="autoZero"/>
        <c:auto val="1"/>
        <c:lblAlgn val="ctr"/>
        <c:lblOffset val="100"/>
        <c:noMultiLvlLbl val="0"/>
      </c:catAx>
      <c:valAx>
        <c:axId val="104249216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4247680"/>
        <c:crosses val="autoZero"/>
        <c:crossBetween val="between"/>
        <c:majorUnit val="100000"/>
        <c:minorUnit val="10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35468815425311E-2"/>
          <c:y val="0.52018354467778538"/>
          <c:w val="0.58651732769514753"/>
          <c:h val="0.36977574222104492"/>
        </c:manualLayout>
      </c:layout>
      <c:bar3DChart>
        <c:barDir val="col"/>
        <c:grouping val="percentStacked"/>
        <c:varyColors val="0"/>
        <c:ser>
          <c:idx val="0"/>
          <c:order val="0"/>
          <c:spPr>
            <a:gradFill>
              <a:gsLst>
                <a:gs pos="53000">
                  <a:schemeClr val="accent1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05A28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5.7174464086930769E-2"/>
                  <c:y val="3.9213433563729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58856991125139E-2"/>
                  <c:y val="-3.7962501331172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194736358344311E-2"/>
                  <c:y val="-2.926523038797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76243144704191E-2"/>
                  <c:y val="-4.048625711035641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1584,1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05A28"/>
                    </a:solidFill>
                    <a:latin typeface="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 formatCode="#,##0.0">
                  <c:v>1457.9</c:v>
                </c:pt>
                <c:pt idx="1">
                  <c:v>1871.6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5.2594094998825537E-2"/>
                  <c:y val="1.5444239778031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548270473972858E-2"/>
                  <c:y val="-1.134628454198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82716049382935E-2"/>
                  <c:y val="-2.474936397057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678441945729543E-2"/>
                  <c:y val="-2.69197324519308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>
                        <a:solidFill>
                          <a:schemeClr val="tx1"/>
                        </a:solidFill>
                        <a:latin typeface="+muller narrow light"/>
                      </a:rPr>
                      <a:t>186,7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 b="0" baseline="0">
                    <a:solidFill>
                      <a:schemeClr val="tx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198.6</c:v>
                </c:pt>
                <c:pt idx="1">
                  <c:v>201.7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0"/>
              <c:layout>
                <c:manualLayout>
                  <c:x val="-5.4408366269391426E-2"/>
                  <c:y val="-3.1605790433627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48699408682864E-2"/>
                  <c:y val="-5.225933997852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752808988764044E-2"/>
                  <c:y val="8.1232323227859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943820224719162E-2"/>
                  <c:y val="-8.1232323227859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82C8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753.5</c:v>
                </c:pt>
                <c:pt idx="1">
                  <c:v>759.3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72512"/>
        <c:axId val="7874048"/>
        <c:axId val="0"/>
      </c:bar3DChart>
      <c:catAx>
        <c:axId val="787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  <c:crossAx val="7874048"/>
        <c:crosses val="autoZero"/>
        <c:auto val="1"/>
        <c:lblAlgn val="ctr"/>
        <c:lblOffset val="100"/>
        <c:noMultiLvlLbl val="0"/>
      </c:catAx>
      <c:valAx>
        <c:axId val="7874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872512"/>
        <c:crosses val="autoZero"/>
        <c:crossBetween val="between"/>
      </c:valAx>
      <c:spPr>
        <a:noFill/>
        <a:ln w="25084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480713257146355"/>
          <c:y val="0.62757527733756002"/>
          <c:w val="0.32326456080149513"/>
          <c:h val="0.28684627575277377"/>
        </c:manualLayout>
      </c:layout>
      <c:overlay val="0"/>
      <c:txPr>
        <a:bodyPr/>
        <a:lstStyle/>
        <a:p>
          <a:pPr>
            <a:defRPr sz="2000" baseline="0">
              <a:solidFill>
                <a:schemeClr val="tx2">
                  <a:lumMod val="60000"/>
                  <a:lumOff val="40000"/>
                </a:schemeClr>
              </a:solidFill>
              <a:latin typeface="Muller Narrow Ligh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BEBEB"/>
    </a:solidFill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15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89023128130467"/>
          <c:y val="6.0520028248231612E-2"/>
          <c:w val="0.66497911508621765"/>
          <c:h val="0.8302825219695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1.1957240155990196E-2"/>
                  <c:y val="-7.30425110289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35860233985416E-2"/>
                  <c:y val="-3.286912996304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113473</c:v>
                </c:pt>
                <c:pt idx="1">
                  <c:v>25232.3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1"/>
              <c:layout>
                <c:manualLayout>
                  <c:x val="5.9786200779951134E-3"/>
                  <c:y val="-2.556487886014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112275.4</c:v>
                </c:pt>
                <c:pt idx="1">
                  <c:v>25232.3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79584"/>
        <c:axId val="105781120"/>
      </c:barChart>
      <c:catAx>
        <c:axId val="10577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781120"/>
        <c:crosses val="autoZero"/>
        <c:auto val="1"/>
        <c:lblAlgn val="ctr"/>
        <c:lblOffset val="100"/>
        <c:noMultiLvlLbl val="0"/>
      </c:catAx>
      <c:valAx>
        <c:axId val="105781120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5779584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87497198992955572"/>
          <c:y val="7.7090739917787518E-2"/>
          <c:w val="8.969053823030225E-2"/>
          <c:h val="0.118725301287990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1"/>
          </a:solidFill>
          <a:latin typeface="+muller narrow light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623463424017953E-2"/>
          <c:y val="0.27063428137614337"/>
          <c:w val="0.46988697772211696"/>
          <c:h val="0.619134910935822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7692824740875345E-3"/>
                  <c:y val="-9.112233761631048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56153557146828E-2"/>
                  <c:y val="-4.764374648186159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022109343186312E-2"/>
                  <c:y val="1.521067403543173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388089368043094E-2"/>
                  <c:y val="7.325019119829488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398287175714537"/>
                  <c:y val="8.427297311141571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4903.5</c:v>
                </c:pt>
                <c:pt idx="1">
                  <c:v>7622.5</c:v>
                </c:pt>
                <c:pt idx="2">
                  <c:v>98194.8</c:v>
                </c:pt>
                <c:pt idx="3">
                  <c:v>497.8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4587839844618"/>
          <c:y val="0.15310246588373491"/>
          <c:w val="0.31611785869239833"/>
          <c:h val="0.580899825697779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401380522943E-2"/>
                  <c:y val="-8.233714503790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21376752531127E-4"/>
                  <c:y val="-3.232347921860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55249105239605E-3"/>
                  <c:y val="-2.16673709877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04690300111583E-2"/>
                  <c:y val="-2.943371388576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сциальной политики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4904.5</c:v>
                </c:pt>
                <c:pt idx="1">
                  <c:v>12680</c:v>
                </c:pt>
                <c:pt idx="2">
                  <c:v>105789.6</c:v>
                </c:pt>
                <c:pt idx="3">
                  <c:v>497.8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8341150500185966E-2"/>
                  <c:y val="8.17783422458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33E-2"/>
                  <c:y val="1.857491382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94206978040861E-2"/>
                  <c:y val="-5.594125520326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9334289959478E-2"/>
                  <c:y val="1.017167274542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71982340126695E-2"/>
                  <c:y val="-3.27041265397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сциальной политики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4903.5</c:v>
                </c:pt>
                <c:pt idx="1">
                  <c:v>7622.5</c:v>
                </c:pt>
                <c:pt idx="2">
                  <c:v>98194.8</c:v>
                </c:pt>
                <c:pt idx="3">
                  <c:v>497.8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76864"/>
        <c:axId val="113086848"/>
      </c:barChart>
      <c:catAx>
        <c:axId val="11307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086848"/>
        <c:crosses val="autoZero"/>
        <c:auto val="1"/>
        <c:lblAlgn val="ctr"/>
        <c:lblOffset val="100"/>
        <c:noMultiLvlLbl val="0"/>
      </c:catAx>
      <c:valAx>
        <c:axId val="113086848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13076864"/>
        <c:crosses val="autoZero"/>
        <c:crossBetween val="between"/>
        <c:majorUnit val="10000"/>
        <c:minorUnit val="5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3463424017953E-2"/>
          <c:y val="0.27063428137614337"/>
          <c:w val="0.46988697772211696"/>
          <c:h val="0.619134910935822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6.4807631890169512E-2"/>
                  <c:y val="-8.141169456355899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64566900771956E-3"/>
                  <c:y val="-9.7590683342732503E-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56403454414842E-3"/>
                  <c:y val="-0.1148029068158293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012606199509997E-2"/>
                  <c:y val="-0.2223673046679810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613405781693507"/>
                  <c:y val="-2.712147070011759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17715.7</c:v>
                </c:pt>
                <c:pt idx="1">
                  <c:v>1291.8</c:v>
                </c:pt>
                <c:pt idx="2">
                  <c:v>89258.9</c:v>
                </c:pt>
                <c:pt idx="3">
                  <c:v>107226.5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4587839844618"/>
          <c:y val="0.15310246588373491"/>
          <c:w val="0.30914562778326582"/>
          <c:h val="0.787773594429284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 b="1">
          <a:solidFill>
            <a:schemeClr val="accent6">
              <a:lumMod val="75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401380522943E-2"/>
                  <c:y val="-8.233714503790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21376752531127E-4"/>
                  <c:y val="-3.232347921860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55249105239605E-3"/>
                  <c:y val="-2.16673709877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04690300111583E-2"/>
                  <c:y val="-2.943371388576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18308.3</c:v>
                </c:pt>
                <c:pt idx="1">
                  <c:v>1291.8</c:v>
                </c:pt>
                <c:pt idx="2">
                  <c:v>89258.9</c:v>
                </c:pt>
                <c:pt idx="3">
                  <c:v>122334.6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8341150500185966E-2"/>
                  <c:y val="8.17783422458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33E-2"/>
                  <c:y val="1.857491382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94206978040861E-2"/>
                  <c:y val="-5.594125520326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9334289959478E-2"/>
                  <c:y val="1.017167274542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71982340126695E-2"/>
                  <c:y val="-3.27041265397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17715.7</c:v>
                </c:pt>
                <c:pt idx="1">
                  <c:v>1291.8</c:v>
                </c:pt>
                <c:pt idx="2">
                  <c:v>89258.9</c:v>
                </c:pt>
                <c:pt idx="3">
                  <c:v>107226.5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36768"/>
        <c:axId val="105938304"/>
      </c:barChart>
      <c:catAx>
        <c:axId val="10593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938304"/>
        <c:crosses val="autoZero"/>
        <c:auto val="1"/>
        <c:lblAlgn val="ctr"/>
        <c:lblOffset val="100"/>
        <c:noMultiLvlLbl val="0"/>
      </c:catAx>
      <c:valAx>
        <c:axId val="105938304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5936768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0.12053958247077251"/>
          <c:y val="0.11897449199006158"/>
          <c:w val="6.8035239432651967E-2"/>
          <c:h val="0.10830165416367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3463424017953E-2"/>
          <c:y val="0.27063428137614337"/>
          <c:w val="0.46988697772211696"/>
          <c:h val="0.619134910935822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2"/>
            <c:bubble3D val="0"/>
            <c:explosion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.10250016175476902"/>
                  <c:y val="-0.1152751284010753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64566900771956E-3"/>
                  <c:y val="-9.7590683342732503E-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56403454414842E-3"/>
                  <c:y val="-0.1148029068158293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68538463950031E-2"/>
                  <c:y val="-0.1231226458914055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660229605058221"/>
                  <c:y val="5.753717378447604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1633</c:v>
                </c:pt>
                <c:pt idx="1">
                  <c:v>22721.599999999999</c:v>
                </c:pt>
                <c:pt idx="2">
                  <c:v>142813.79999999999</c:v>
                </c:pt>
                <c:pt idx="3">
                  <c:v>4.8</c:v>
                </c:pt>
                <c:pt idx="4">
                  <c:v>1033.0999999999999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4587839844618"/>
          <c:y val="0.15310246588373491"/>
          <c:w val="0.30914562778326582"/>
          <c:h val="0.787773594429284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401380522943E-2"/>
                  <c:y val="-8.233714503790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21376752531127E-4"/>
                  <c:y val="-3.232347921860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55249105239605E-3"/>
                  <c:y val="-2.16673709877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04690300111583E-2"/>
                  <c:y val="-2.943371388576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Сельское хояйство и рыбаловство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2066.6</c:v>
                </c:pt>
                <c:pt idx="1">
                  <c:v>27687.8</c:v>
                </c:pt>
                <c:pt idx="2">
                  <c:v>173442.7</c:v>
                </c:pt>
                <c:pt idx="3">
                  <c:v>4.8</c:v>
                </c:pt>
                <c:pt idx="4">
                  <c:v>1033.0999999999999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8341150500185966E-2"/>
                  <c:y val="8.17783422458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33E-2"/>
                  <c:y val="1.857491382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94206978040861E-2"/>
                  <c:y val="-5.594125520326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9334289959478E-2"/>
                  <c:y val="1.017167274542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71982340126695E-2"/>
                  <c:y val="-3.27041265397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Сельское хояйство и рыбаловство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 национальной экономики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1633</c:v>
                </c:pt>
                <c:pt idx="1">
                  <c:v>22721.599999999999</c:v>
                </c:pt>
                <c:pt idx="2">
                  <c:v>142813.79999999999</c:v>
                </c:pt>
                <c:pt idx="3">
                  <c:v>4.8</c:v>
                </c:pt>
                <c:pt idx="4">
                  <c:v>1033.0999999999999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0048"/>
        <c:axId val="4291584"/>
      </c:barChart>
      <c:catAx>
        <c:axId val="429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4291584"/>
        <c:crosses val="autoZero"/>
        <c:auto val="1"/>
        <c:lblAlgn val="ctr"/>
        <c:lblOffset val="100"/>
        <c:noMultiLvlLbl val="0"/>
      </c:catAx>
      <c:valAx>
        <c:axId val="4291584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4290048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0.12223358075489897"/>
          <c:y val="9.6759716340554261E-2"/>
          <c:w val="6.8035239432651967E-2"/>
          <c:h val="0.10830165416367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02696562071224E-3"/>
          <c:y val="0.19224792924243095"/>
          <c:w val="0.57472759295978926"/>
          <c:h val="0.76121017417818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7.3090516435482906E-3"/>
                  <c:y val="3.711030899948315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05245319414781E-2"/>
                  <c:y val="5.95824497761118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72492795139819E-2"/>
                  <c:y val="9.072059626225105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79249837947272E-2"/>
                  <c:y val="-0.1951371345212850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45015.4</c:v>
                </c:pt>
                <c:pt idx="1">
                  <c:v>2365.9</c:v>
                </c:pt>
                <c:pt idx="2">
                  <c:v>85975.1</c:v>
                </c:pt>
                <c:pt idx="3">
                  <c:v>175106.2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884311236781492"/>
          <c:y val="0.23343964197214803"/>
          <c:w val="0.29546639475303327"/>
          <c:h val="0.7448979098940697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401380522943E-2"/>
                  <c:y val="-8.233714503790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21376752531127E-4"/>
                  <c:y val="-3.232347921860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55249105239605E-3"/>
                  <c:y val="-2.16673709877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04690300111583E-2"/>
                  <c:y val="-2.943371388576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45015.4</c:v>
                </c:pt>
                <c:pt idx="1">
                  <c:v>2365.9</c:v>
                </c:pt>
                <c:pt idx="2">
                  <c:v>85975.1</c:v>
                </c:pt>
                <c:pt idx="3">
                  <c:v>177861.9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3.8341150500185966E-2"/>
                  <c:y val="8.17783422458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33E-2"/>
                  <c:y val="1.857491382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94206978040861E-2"/>
                  <c:y val="-5.594125520326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9334289959478E-2"/>
                  <c:y val="1.017167274542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71982340126695E-2"/>
                  <c:y val="-3.27041265397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45015.4</c:v>
                </c:pt>
                <c:pt idx="1">
                  <c:v>2365.9</c:v>
                </c:pt>
                <c:pt idx="2">
                  <c:v>85975.1</c:v>
                </c:pt>
                <c:pt idx="3">
                  <c:v>175106.2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51584"/>
        <c:axId val="79653120"/>
      </c:barChart>
      <c:catAx>
        <c:axId val="7965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79653120"/>
        <c:crosses val="autoZero"/>
        <c:auto val="1"/>
        <c:lblAlgn val="ctr"/>
        <c:lblOffset val="100"/>
        <c:noMultiLvlLbl val="0"/>
      </c:catAx>
      <c:valAx>
        <c:axId val="79653120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79651584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0.24955734912884178"/>
          <c:y val="9.6057253241111251E-2"/>
          <c:w val="6.8035239432651967E-2"/>
          <c:h val="0.10830165416367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498514832252"/>
          <c:y val="3.6001666848827329E-2"/>
          <c:w val="0.71331626832619299"/>
          <c:h val="0.8706270810018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1"/>
              <c:layout>
                <c:manualLayout>
                  <c:x val="8.3333333333333766E-3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5711.7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5525.6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29120"/>
        <c:axId val="80230656"/>
      </c:barChart>
      <c:catAx>
        <c:axId val="8022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0230656"/>
        <c:crossesAt val="0"/>
        <c:auto val="1"/>
        <c:lblAlgn val="ctr"/>
        <c:lblOffset val="100"/>
        <c:noMultiLvlLbl val="0"/>
      </c:catAx>
      <c:valAx>
        <c:axId val="80230656"/>
        <c:scaling>
          <c:orientation val="minMax"/>
          <c:min val="0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8022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94650186801112"/>
          <c:y val="0.43149548396556048"/>
          <c:w val="0.11259372803594071"/>
          <c:h val="0.136512147176577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86750758341001E-2"/>
          <c:y val="5.1549456209338748E-2"/>
          <c:w val="0.82335410734896597"/>
          <c:h val="0.6196044136078625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35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3"/>
            <c:spPr>
              <a:solidFill>
                <a:srgbClr val="0082C8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339966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432560558463175"/>
                  <c:y val="0.12882556334673401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chemeClr val="bg1"/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67364995789913E-2"/>
                  <c:y val="-1.5962677345014827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8242303645590216"/>
                  <c:y val="-5.9393155286643684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rgbClr val="FF0000"/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736611397703883E-2"/>
                  <c:y val="-3.1922190561404308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399577790552295E-2"/>
                  <c:y val="-7.8360700116193838E-2"/>
                </c:manualLayout>
              </c:layout>
              <c:tx>
                <c:rich>
                  <a:bodyPr/>
                  <a:lstStyle/>
                  <a:p>
                    <a:pPr>
                      <a:defRPr sz="4000" b="1" i="0" u="none" strike="noStrike" baseline="0">
                        <a:solidFill>
                          <a:srgbClr val="00B050"/>
                        </a:solidFill>
                        <a:latin typeface="+muller narrow light"/>
                        <a:ea typeface="Arial Cyr"/>
                        <a:cs typeface="Arial Cyr"/>
                      </a:defRPr>
                    </a:pPr>
                    <a:r>
                      <a:rPr lang="ru-RU" sz="4000" dirty="0" smtClean="0">
                        <a:solidFill>
                          <a:srgbClr val="00B050"/>
                        </a:solidFill>
                        <a:latin typeface="+muller narrow light"/>
                      </a:rPr>
                      <a:t>10,7</a:t>
                    </a:r>
                    <a:endParaRPr lang="en-US" sz="40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 w="347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4707">
                <a:noFill/>
              </a:ln>
            </c:spPr>
            <c:txPr>
              <a:bodyPr/>
              <a:lstStyle/>
              <a:p>
                <a:pPr>
                  <a:defRPr sz="1579" b="1" i="0" u="none" strike="noStrike" baseline="0">
                    <a:solidFill>
                      <a:schemeClr val="tx1"/>
                    </a:solidFill>
                    <a:latin typeface="+muller narrow ligh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доходы!$A$60:$A$64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 НАЛОГИ НА СОВОКУПНЫЙ ДОХОД</c:v>
                </c:pt>
                <c:pt idx="3">
                  <c:v> НАЛОГИ НА ИМУЩЕСТВО</c:v>
                </c:pt>
                <c:pt idx="4">
                  <c:v>  ГОСУДАРСТВЕННАЯ ПОШЛИНА</c:v>
                </c:pt>
              </c:strCache>
            </c:strRef>
          </c:cat>
          <c:val>
            <c:numRef>
              <c:f>доходы!$B$60:$B$64</c:f>
              <c:numCache>
                <c:formatCode>#,##0.0</c:formatCode>
                <c:ptCount val="5"/>
                <c:pt idx="0">
                  <c:v>464.2</c:v>
                </c:pt>
                <c:pt idx="1">
                  <c:v>6.2</c:v>
                </c:pt>
                <c:pt idx="2">
                  <c:v>101.1</c:v>
                </c:pt>
                <c:pt idx="3">
                  <c:v>177.1</c:v>
                </c:pt>
                <c:pt idx="4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889905902330381"/>
          <c:w val="0.54025633126556272"/>
          <c:h val="0.30912611489634639"/>
        </c:manualLayout>
      </c:layout>
      <c:overlay val="0"/>
      <c:spPr>
        <a:noFill/>
        <a:ln w="34707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8363" cap="rnd" cmpd="sng" algn="ctr">
      <a:noFill/>
      <a:prstDash val="solid"/>
      <a:miter lim="800000"/>
      <a:headEnd type="none" w="med" len="med"/>
      <a:tailEnd type="none" w="med" len="med"/>
    </a:ln>
  </c:spPr>
  <c:txPr>
    <a:bodyPr/>
    <a:lstStyle/>
    <a:p>
      <a:pPr>
        <a:defRPr sz="16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498514832252"/>
          <c:y val="3.6001666848827329E-2"/>
          <c:w val="0.71331626832619299"/>
          <c:h val="0.8706270810018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1"/>
              <c:layout>
                <c:manualLayout>
                  <c:x val="8.3333333333333766E-3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6351.8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5516.4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74464"/>
        <c:axId val="80180352"/>
      </c:barChart>
      <c:catAx>
        <c:axId val="8017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80180352"/>
        <c:crossesAt val="0"/>
        <c:auto val="1"/>
        <c:lblAlgn val="ctr"/>
        <c:lblOffset val="100"/>
        <c:noMultiLvlLbl val="0"/>
      </c:catAx>
      <c:valAx>
        <c:axId val="80180352"/>
        <c:scaling>
          <c:orientation val="minMax"/>
          <c:min val="0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8017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94650186801112"/>
          <c:y val="0.43149548396556048"/>
          <c:w val="0.11259372803594071"/>
          <c:h val="0.136512147176577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Направление расходов</a:t>
            </a:r>
          </a:p>
        </c:rich>
      </c:tx>
      <c:layout>
        <c:manualLayout>
          <c:xMode val="edge"/>
          <c:yMode val="edge"/>
          <c:x val="1.9614016669049421E-3"/>
          <c:y val="5.2910787690256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591388434897672E-2"/>
          <c:y val="0.24987234177625794"/>
          <c:w val="0.41921161179858352"/>
          <c:h val="0.594702390728010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2924368802482598E-2"/>
                  <c:y val="3.711021772774632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908258773012654"/>
                  <c:y val="3.0871246864043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94408418739547E-2"/>
                  <c:y val="-0.1107864891888889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4428.8999999999996</c:v>
                </c:pt>
                <c:pt idx="1">
                  <c:v>21944.5</c:v>
                </c:pt>
                <c:pt idx="2">
                  <c:v>631.29999999999995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464686039316891"/>
          <c:y val="0.12078449616709254"/>
          <c:w val="0.42046978693868825"/>
          <c:h val="0.82772816909232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91560133629941E-2"/>
                  <c:y val="-5.369070293475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21376752531127E-4"/>
                  <c:y val="-3.232347921860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55249105239605E-3"/>
                  <c:y val="-2.16673709877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04690300111583E-2"/>
                  <c:y val="-2.943371388576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5196</c:v>
                </c:pt>
                <c:pt idx="1">
                  <c:v>22122.7</c:v>
                </c:pt>
                <c:pt idx="2">
                  <c:v>675.2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4428.8999999999996</c:v>
                </c:pt>
                <c:pt idx="1">
                  <c:v>21944.5</c:v>
                </c:pt>
                <c:pt idx="2">
                  <c:v>631.29999999999995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56000"/>
        <c:axId val="79857536"/>
      </c:barChart>
      <c:catAx>
        <c:axId val="79856000"/>
        <c:scaling>
          <c:orientation val="minMax"/>
        </c:scaling>
        <c:delete val="0"/>
        <c:axPos val="b"/>
        <c:numFmt formatCode="_-* #,##0.0_р_._-;\-* #,##0.0_р_._-;_-* &quot;-&quot;??_р_._-;_-@_-" sourceLinked="1"/>
        <c:majorTickMark val="out"/>
        <c:minorTickMark val="none"/>
        <c:tickLblPos val="nextTo"/>
        <c:crossAx val="79857536"/>
        <c:crosses val="autoZero"/>
        <c:auto val="1"/>
        <c:lblAlgn val="ctr"/>
        <c:lblOffset val="100"/>
        <c:noMultiLvlLbl val="0"/>
      </c:catAx>
      <c:valAx>
        <c:axId val="79857536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79856000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0.24955734912884178"/>
          <c:y val="9.6057253241111251E-2"/>
          <c:w val="0.10772046956094046"/>
          <c:h val="0.10830165416367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Направление расходов</a:t>
            </a:r>
          </a:p>
        </c:rich>
      </c:tx>
      <c:layout>
        <c:manualLayout>
          <c:xMode val="edge"/>
          <c:yMode val="edge"/>
          <c:x val="0.20717764160939403"/>
          <c:y val="3.4417472132726001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16793446686812E-4"/>
          <c:y val="0.24532368682214603"/>
          <c:w val="0.42543936581782288"/>
          <c:h val="0.566366178391679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6.4477043536614001E-2"/>
                  <c:y val="-4.711218594618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0121582453697E-2"/>
                  <c:y val="1.175043544744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Функционирование должностного лица муниципального образования</c:v>
                </c:pt>
                <c:pt idx="1">
                  <c:v>Функционирование представительных органов муниципальных образований</c:v>
                </c:pt>
                <c:pt idx="2">
                  <c:v>Функционирование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органов финансового (финансово-бюджетного) надзора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2408</c:v>
                </c:pt>
                <c:pt idx="1">
                  <c:v>6425</c:v>
                </c:pt>
                <c:pt idx="2">
                  <c:v>89658.2</c:v>
                </c:pt>
                <c:pt idx="3">
                  <c:v>5.7</c:v>
                </c:pt>
                <c:pt idx="4">
                  <c:v>4974.8</c:v>
                </c:pt>
                <c:pt idx="5">
                  <c:v>79530.2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819522488408691"/>
          <c:y val="0.12729998085319291"/>
          <c:w val="0.53073889915451611"/>
          <c:h val="0.8508719075636264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+muller narrow light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417108772771279"/>
          <c:y val="3.5823482079856785E-2"/>
          <c:w val="0.46109772651601172"/>
          <c:h val="0.81350531634998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592281810858342E-4"/>
                  <c:y val="-1.0956160281588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26840429255672E-3"/>
                  <c:y val="-1.089748197912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586959553100822E-3"/>
                  <c:y val="9.4932262428357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9021511159679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субъекта Российской Федерации и муниципального образования 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Резервные фонды</c:v>
                </c:pt>
                <c:pt idx="6">
                  <c:v>Другие общегосударственный вопросы</c:v>
                </c:pt>
              </c:strCache>
            </c:strRef>
          </c:cat>
          <c:val>
            <c:numRef>
              <c:f>Лист1!$B$2:$B$8</c:f>
              <c:numCache>
                <c:formatCode>_-* #,##0.0_р_._-;\-* #,##0.0_р_._-;_-* "-"??_р_._-;_-@_-</c:formatCode>
                <c:ptCount val="7"/>
                <c:pt idx="0">
                  <c:v>2408</c:v>
                </c:pt>
                <c:pt idx="1">
                  <c:v>6425</c:v>
                </c:pt>
                <c:pt idx="2">
                  <c:v>89658.2</c:v>
                </c:pt>
                <c:pt idx="3">
                  <c:v>5.7</c:v>
                </c:pt>
                <c:pt idx="4">
                  <c:v>4974.8</c:v>
                </c:pt>
                <c:pt idx="5">
                  <c:v>0</c:v>
                </c:pt>
                <c:pt idx="6">
                  <c:v>79530.2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03382244576625E-3"/>
                  <c:y val="-2.119261202022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4345516065787E-2"/>
                  <c:y val="1.8039253808400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902151115967971E-2"/>
                  <c:y val="-2.593666063247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субъекта Российской Федерации и муниципального образования 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Резервные фонды</c:v>
                </c:pt>
                <c:pt idx="6">
                  <c:v>Другие общегосударственный вопросы</c:v>
                </c:pt>
              </c:strCache>
            </c:strRef>
          </c:cat>
          <c:val>
            <c:numRef>
              <c:f>Лист1!$C$2:$C$8</c:f>
              <c:numCache>
                <c:formatCode>_-* #,##0.0_р_._-;\-* #,##0.0_р_._-;_-* "-"??_р_._-;_-@_-</c:formatCode>
                <c:ptCount val="7"/>
                <c:pt idx="0">
                  <c:v>2416.8000000000002</c:v>
                </c:pt>
                <c:pt idx="1">
                  <c:v>6426.8</c:v>
                </c:pt>
                <c:pt idx="2">
                  <c:v>89861.6</c:v>
                </c:pt>
                <c:pt idx="3">
                  <c:v>5.7</c:v>
                </c:pt>
                <c:pt idx="4">
                  <c:v>5088.3</c:v>
                </c:pt>
                <c:pt idx="5">
                  <c:v>215.3</c:v>
                </c:pt>
                <c:pt idx="6">
                  <c:v>88472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axId val="80373632"/>
        <c:axId val="80375168"/>
      </c:barChart>
      <c:catAx>
        <c:axId val="80373632"/>
        <c:scaling>
          <c:orientation val="minMax"/>
        </c:scaling>
        <c:delete val="0"/>
        <c:axPos val="l"/>
        <c:numFmt formatCode="_-* #,##0.0_р_._-;\-* #,##0.0_р_._-;_-* &quot;-&quot;??_р_._-;_-@_-" sourceLinked="1"/>
        <c:majorTickMark val="cross"/>
        <c:minorTickMark val="in"/>
        <c:tickLblPos val="nextTo"/>
        <c:txPr>
          <a:bodyPr rot="0" vert="horz" anchor="t" anchorCtr="0"/>
          <a:lstStyle/>
          <a:p>
            <a:pPr>
              <a:defRPr sz="1000" b="1" i="0" baseline="0">
                <a:latin typeface="+muller narrow light"/>
              </a:defRPr>
            </a:pPr>
            <a:endParaRPr lang="ru-RU"/>
          </a:p>
        </c:txPr>
        <c:crossAx val="80375168"/>
        <c:crosses val="autoZero"/>
        <c:auto val="1"/>
        <c:lblAlgn val="ctr"/>
        <c:lblOffset val="0"/>
        <c:noMultiLvlLbl val="0"/>
      </c:catAx>
      <c:valAx>
        <c:axId val="80375168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80373632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9229226328136062"/>
          <c:y val="0.90648485311119176"/>
          <c:w val="3.8007560981728548E-2"/>
          <c:h val="7.6625700397351407E-2"/>
        </c:manualLayout>
      </c:layout>
      <c:overlay val="0"/>
      <c:txPr>
        <a:bodyPr/>
        <a:lstStyle/>
        <a:p>
          <a:pPr rtl="0"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62824477188391"/>
          <c:y val="1.9327637894421257E-2"/>
          <c:w val="0.59228965651734"/>
          <c:h val="0.87166410391573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ГБ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Управление финансов</c:v>
                </c:pt>
                <c:pt idx="1">
                  <c:v>Контрольно-счетная палата </c:v>
                </c:pt>
                <c:pt idx="2">
                  <c:v>Совет депутатов города Апатиты</c:v>
                </c:pt>
                <c:pt idx="3">
                  <c:v>Комитет по физической культуре и спорту</c:v>
                </c:pt>
                <c:pt idx="4">
                  <c:v>Отдел по культуре и делам молодежи</c:v>
                </c:pt>
                <c:pt idx="5">
                  <c:v>Администрация города Апатиты</c:v>
                </c:pt>
                <c:pt idx="6">
                  <c:v>Комитет по управлению имуществом</c:v>
                </c:pt>
                <c:pt idx="7">
                  <c:v>Управление образования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1.5</c:v>
                </c:pt>
                <c:pt idx="1">
                  <c:v>5</c:v>
                </c:pt>
                <c:pt idx="2">
                  <c:v>8.9</c:v>
                </c:pt>
                <c:pt idx="3">
                  <c:v>150.19999999999999</c:v>
                </c:pt>
                <c:pt idx="4">
                  <c:v>231.6</c:v>
                </c:pt>
                <c:pt idx="5">
                  <c:v>274.2</c:v>
                </c:pt>
                <c:pt idx="6">
                  <c:v>570.20000000000005</c:v>
                </c:pt>
                <c:pt idx="7">
                  <c:v>1547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80514432"/>
        <c:axId val="80520320"/>
      </c:barChart>
      <c:catAx>
        <c:axId val="80514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+muller narrow light"/>
              </a:defRPr>
            </a:pPr>
            <a:endParaRPr lang="ru-RU"/>
          </a:p>
        </c:txPr>
        <c:crossAx val="80520320"/>
        <c:crosses val="autoZero"/>
        <c:auto val="1"/>
        <c:lblAlgn val="ctr"/>
        <c:lblOffset val="100"/>
        <c:noMultiLvlLbl val="0"/>
      </c:catAx>
      <c:valAx>
        <c:axId val="80520320"/>
        <c:scaling>
          <c:orientation val="minMax"/>
          <c:max val="850"/>
          <c:min val="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0514432"/>
        <c:crosses val="autoZero"/>
        <c:crossBetween val="between"/>
        <c:majorUnit val="100"/>
        <c:minorUnit val="50"/>
      </c:valAx>
      <c:spPr>
        <a:scene3d>
          <a:camera prst="orthographicFront"/>
          <a:lightRig rig="threePt" dir="t"/>
        </a:scene3d>
        <a:sp3d>
          <a:bevelT w="12700"/>
        </a:sp3d>
      </c:spPr>
    </c:plotArea>
    <c:legend>
      <c:legendPos val="r"/>
      <c:layout>
        <c:manualLayout>
          <c:xMode val="edge"/>
          <c:yMode val="edge"/>
          <c:x val="3.4193642461359426E-2"/>
          <c:y val="0.86511277777777751"/>
          <c:w val="6.7429052399402389E-2"/>
          <c:h val="0.13488731089221179"/>
        </c:manualLayout>
      </c:layout>
      <c:overlay val="0"/>
      <c:txPr>
        <a:bodyPr/>
        <a:lstStyle/>
        <a:p>
          <a:pPr rtl="0"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0"/>
              <c:layout>
                <c:manualLayout>
                  <c:x val="-7.198746624524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436748.6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6.4788719620722343E-2"/>
                  <c:y val="1.674562602929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464173.8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62560"/>
        <c:axId val="36184832"/>
      </c:barChart>
      <c:catAx>
        <c:axId val="36162560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crossAx val="36184832"/>
        <c:crossesAt val="0"/>
        <c:auto val="1"/>
        <c:lblAlgn val="ctr"/>
        <c:lblOffset val="100"/>
        <c:noMultiLvlLbl val="0"/>
      </c:catAx>
      <c:valAx>
        <c:axId val="36184832"/>
        <c:scaling>
          <c:orientation val="minMax"/>
          <c:min val="0"/>
        </c:scaling>
        <c:delete val="0"/>
        <c:axPos val="l"/>
        <c:majorGridlines/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_-* #,##0.0_р_._-;\-* #,##0.0_р_._-;_-* &quot;-&quot;??_р_._-;_-@_-" sourceLinked="1"/>
        <c:majorTickMark val="out"/>
        <c:minorTickMark val="none"/>
        <c:tickLblPos val="nextTo"/>
        <c:spPr>
          <a:noFill/>
        </c:spPr>
        <c:crossAx val="36162560"/>
        <c:crosses val="autoZero"/>
        <c:crossBetween val="between"/>
        <c:majorUnit val="50000"/>
        <c:minorUnit val="100"/>
      </c:valAx>
    </c:plotArea>
    <c:legend>
      <c:legendPos val="r"/>
      <c:layout>
        <c:manualLayout>
          <c:xMode val="edge"/>
          <c:yMode val="edge"/>
          <c:x val="0.84306040780029212"/>
          <c:y val="0.83707534399063999"/>
          <c:w val="0.15421699176282158"/>
          <c:h val="0.162097659963581"/>
        </c:manualLayout>
      </c:layout>
      <c:overlay val="0"/>
      <c:spPr>
        <a:noFill/>
      </c:spPr>
    </c:legend>
    <c:plotVisOnly val="1"/>
    <c:dispBlanksAs val="gap"/>
    <c:showDLblsOverMax val="0"/>
  </c:chart>
  <c:spPr>
    <a:effectLst>
      <a:outerShdw blurRad="50800" dist="50800" dir="5400000" algn="ctr" rotWithShape="0">
        <a:srgbClr val="FF9900"/>
      </a:outerShdw>
    </a:effectLst>
  </c:spPr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40006414478242"/>
          <c:y val="3.2039706714026332E-2"/>
          <c:w val="0.69168775129422433"/>
          <c:h val="0.81018183201209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7.4789294413063036E-3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6546.4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1.4957858882612607E-2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6203.7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54752"/>
        <c:axId val="35756288"/>
      </c:barChart>
      <c:catAx>
        <c:axId val="3575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35756288"/>
        <c:crosses val="autoZero"/>
        <c:auto val="1"/>
        <c:lblAlgn val="ctr"/>
        <c:lblOffset val="100"/>
        <c:noMultiLvlLbl val="0"/>
      </c:catAx>
      <c:valAx>
        <c:axId val="3575628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35754752"/>
        <c:crosses val="autoZero"/>
        <c:crossBetween val="between"/>
        <c:minorUnit val="20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1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76313511461797"/>
          <c:y val="4.2175265550204545E-2"/>
          <c:w val="0.5422276575750905"/>
          <c:h val="0.7968945479487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0"/>
              <c:layout>
                <c:manualLayout>
                  <c:x val="1.0926843568217057E-4"/>
                  <c:y val="-1.414352186658858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139 570,1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115836.7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1.1053992293374492E-2"/>
                  <c:y val="-2.399733304170826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 </a:t>
                    </a:r>
                    <a:r>
                      <a:rPr lang="ru-RU" sz="1000" dirty="0" smtClean="0"/>
                      <a:t>142 508,2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101132.8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65664"/>
        <c:axId val="36467456"/>
      </c:barChart>
      <c:catAx>
        <c:axId val="3646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36467456"/>
        <c:crosses val="autoZero"/>
        <c:auto val="1"/>
        <c:lblAlgn val="ctr"/>
        <c:lblOffset val="100"/>
        <c:noMultiLvlLbl val="0"/>
      </c:catAx>
      <c:valAx>
        <c:axId val="36467456"/>
        <c:scaling>
          <c:orientation val="minMax"/>
          <c:min val="0"/>
        </c:scaling>
        <c:delete val="0"/>
        <c:axPos val="l"/>
        <c:majorGridlines/>
        <c:minorGridlines>
          <c:spPr>
            <a:ln>
              <a:solidFill>
                <a:schemeClr val="tx1"/>
              </a:solidFill>
            </a:ln>
          </c:spPr>
        </c:minorGridlines>
        <c:numFmt formatCode="_-* #,##0.0_р_._-;\-* #,##0.0_р_._-;_-* &quot;-&quot;??_р_._-;_-@_-" sourceLinked="1"/>
        <c:majorTickMark val="out"/>
        <c:minorTickMark val="none"/>
        <c:tickLblPos val="nextTo"/>
        <c:crossAx val="36465664"/>
        <c:crosses val="autoZero"/>
        <c:crossBetween val="between"/>
        <c:majorUnit val="50000"/>
        <c:minorUnit val="10000"/>
      </c:valAx>
    </c:plotArea>
    <c:legend>
      <c:legendPos val="r"/>
      <c:layout>
        <c:manualLayout>
          <c:xMode val="edge"/>
          <c:yMode val="edge"/>
          <c:x val="0.80920027798329763"/>
          <c:y val="0.42412201113456716"/>
          <c:w val="0.1607794169442166"/>
          <c:h val="0.151755977730869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93419401111679"/>
          <c:y val="6.7779739693800772E-2"/>
          <c:w val="0.61015566451957892"/>
          <c:h val="0.8168306969723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70767996520781E-2"/>
                  <c:y val="3.1347087413510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179241.8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1.9352944028656976E-2"/>
                  <c:y val="6.6671564862857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177050.2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4768"/>
        <c:axId val="10786304"/>
      </c:barChart>
      <c:catAx>
        <c:axId val="1078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786304"/>
        <c:crosses val="autoZero"/>
        <c:auto val="1"/>
        <c:lblAlgn val="ctr"/>
        <c:lblOffset val="100"/>
        <c:noMultiLvlLbl val="0"/>
      </c:catAx>
      <c:valAx>
        <c:axId val="1078630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784768"/>
        <c:crosses val="autoZero"/>
        <c:crossBetween val="between"/>
        <c:majorUnit val="50000"/>
      </c:valAx>
    </c:plotArea>
    <c:legend>
      <c:legendPos val="r"/>
      <c:layout/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24455144396954"/>
          <c:y val="4.3729358354122269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1.4753077750270937E-2"/>
                  <c:y val="1.040099079900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4.4099218930011745E-3"/>
                  <c:y val="6.8168758420990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2032"/>
        <c:axId val="35324288"/>
      </c:barChart>
      <c:catAx>
        <c:axId val="1081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35324288"/>
        <c:crosses val="autoZero"/>
        <c:auto val="1"/>
        <c:lblAlgn val="ctr"/>
        <c:lblOffset val="100"/>
        <c:noMultiLvlLbl val="0"/>
      </c:catAx>
      <c:valAx>
        <c:axId val="3532428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10812032"/>
        <c:crosses val="autoZero"/>
        <c:crossBetween val="between"/>
        <c:majorUnit val="10"/>
        <c:min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24455144396954"/>
          <c:y val="4.3729358354122269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1.4753077750270937E-2"/>
                  <c:y val="1.040099079900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10203.6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0"/>
              <c:layout>
                <c:manualLayout>
                  <c:x val="0.14003030061649493"/>
                  <c:y val="0.3364462029471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10726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37792"/>
        <c:axId val="38739328"/>
      </c:barChart>
      <c:catAx>
        <c:axId val="3873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38739328"/>
        <c:crosses val="autoZero"/>
        <c:auto val="1"/>
        <c:lblAlgn val="ctr"/>
        <c:lblOffset val="100"/>
        <c:noMultiLvlLbl val="0"/>
      </c:catAx>
      <c:valAx>
        <c:axId val="3873932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crossAx val="38737792"/>
        <c:crosses val="autoZero"/>
        <c:crossBetween val="between"/>
        <c:majorUnit val="5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>
              <a:lumMod val="60000"/>
              <a:lumOff val="40000"/>
            </a:schemeClr>
          </a:solidFill>
          <a:latin typeface="+muller narrow light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11B92-839B-47BF-A493-C9055EAE46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B0CCCC-CA43-4EEC-9B3B-AE7356C6D6E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EBEBEB"/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+muller narrow light"/>
            </a:rPr>
            <a:t>Общий объем доходов без учета безвозмездных поступлений/</a:t>
          </a:r>
        </a:p>
        <a:p>
          <a:pPr rtl="0"/>
          <a:r>
            <a:rPr lang="ru-RU" sz="1200" dirty="0" smtClean="0">
              <a:solidFill>
                <a:schemeClr val="tx1"/>
              </a:solidFill>
              <a:latin typeface="+muller narrow light"/>
            </a:rPr>
            <a:t>уровень долговой нагрузки</a:t>
          </a:r>
          <a:endParaRPr lang="ru-RU" sz="1200" dirty="0">
            <a:solidFill>
              <a:schemeClr val="tx1"/>
            </a:solidFill>
            <a:latin typeface="+muller narrow light"/>
          </a:endParaRPr>
        </a:p>
      </dgm:t>
    </dgm:pt>
    <dgm:pt modelId="{C7A97A8A-F917-47F5-9786-DB6690FDE2C1}" type="parTrans" cxnId="{49C6E2A7-CC99-43D2-9E9A-37F54CB9DDB7}">
      <dgm:prSet/>
      <dgm:spPr/>
      <dgm:t>
        <a:bodyPr/>
        <a:lstStyle/>
        <a:p>
          <a:endParaRPr lang="ru-RU"/>
        </a:p>
      </dgm:t>
    </dgm:pt>
    <dgm:pt modelId="{F21F2BE4-F9B9-49D2-95AA-A0964A1B38EF}" type="sibTrans" cxnId="{49C6E2A7-CC99-43D2-9E9A-37F54CB9DDB7}">
      <dgm:prSet/>
      <dgm:spPr/>
      <dgm:t>
        <a:bodyPr/>
        <a:lstStyle/>
        <a:p>
          <a:endParaRPr lang="ru-RU"/>
        </a:p>
      </dgm:t>
    </dgm:pt>
    <dgm:pt modelId="{D4B16EEE-7A89-422A-A046-041578F16582}" type="pres">
      <dgm:prSet presAssocID="{9B611B92-839B-47BF-A493-C9055EAE4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1AAC2-DBD5-4341-AB55-1F762DACD51C}" type="pres">
      <dgm:prSet presAssocID="{48B0CCCC-CA43-4EEC-9B3B-AE7356C6D6EB}" presName="node" presStyleLbl="node1" presStyleIdx="0" presStyleCnt="1" custRadScaleRad="82737" custRadScaleInc="-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6E2A7-CC99-43D2-9E9A-37F54CB9DDB7}" srcId="{9B611B92-839B-47BF-A493-C9055EAE46DB}" destId="{48B0CCCC-CA43-4EEC-9B3B-AE7356C6D6EB}" srcOrd="0" destOrd="0" parTransId="{C7A97A8A-F917-47F5-9786-DB6690FDE2C1}" sibTransId="{F21F2BE4-F9B9-49D2-95AA-A0964A1B38EF}"/>
    <dgm:cxn modelId="{200FF22B-8ECD-4825-8557-27B1C500CE9B}" type="presOf" srcId="{48B0CCCC-CA43-4EEC-9B3B-AE7356C6D6EB}" destId="{D821AAC2-DBD5-4341-AB55-1F762DACD51C}" srcOrd="0" destOrd="0" presId="urn:microsoft.com/office/officeart/2005/8/layout/cycle2"/>
    <dgm:cxn modelId="{758D7C4A-8E06-453F-B81D-368AAC053D45}" type="presOf" srcId="{9B611B92-839B-47BF-A493-C9055EAE46DB}" destId="{D4B16EEE-7A89-422A-A046-041578F16582}" srcOrd="0" destOrd="0" presId="urn:microsoft.com/office/officeart/2005/8/layout/cycle2"/>
    <dgm:cxn modelId="{87A78E53-F9FE-4D91-A684-8C75C284AEF8}" type="presParOf" srcId="{D4B16EEE-7A89-422A-A046-041578F16582}" destId="{D821AAC2-DBD5-4341-AB55-1F762DACD51C}" srcOrd="0" destOrd="0" presId="urn:microsoft.com/office/officeart/2005/8/layout/cycle2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D04C8-332E-4C61-9715-32F78E6C1BAA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F9079207-110B-479E-928F-42AD5AE3B463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9883A-FAB2-4056-9BF1-F8FADCBF7837}" type="presOf" srcId="{0F2888FC-C642-4A56-9FB8-4C577C591088}" destId="{F1CC8DBA-1C49-4E00-99CD-F783FD2EA9F4}" srcOrd="0" destOrd="0" presId="urn:microsoft.com/office/officeart/2005/8/layout/StepDown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DDE6C-4F61-4792-AC5C-F6BB9570F47B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3CE3D-C88B-4E55-A116-FF24CD0455AF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EBE64-254A-4C62-9135-C9FB10B2B8FD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>
    <a:ln>
      <a:solidFill>
        <a:srgbClr val="E95E0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014ED-B02A-42B1-BBC4-525B99607DC5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>
    <a:ln>
      <a:solidFill>
        <a:srgbClr val="E95E0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D9ED9-C7BA-4EBF-98E2-C28507F80113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60A9E-2B1F-49F2-B9C4-C65F3ED75522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D44B6-3300-4801-BDA9-6D205FFA76A4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2A8D3-4123-42A7-B6CB-8721250FC6CE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AAC2-DBD5-4341-AB55-1F762DACD51C}">
      <dsp:nvSpPr>
        <dsp:cNvPr id="0" name=""/>
        <dsp:cNvSpPr/>
      </dsp:nvSpPr>
      <dsp:spPr>
        <a:xfrm>
          <a:off x="975201" y="2401"/>
          <a:ext cx="1829873" cy="1829873"/>
        </a:xfrm>
        <a:prstGeom prst="ellipse">
          <a:avLst/>
        </a:prstGeom>
        <a:noFill/>
        <a:ln w="25400" cap="flat" cmpd="sng" algn="ctr">
          <a:solidFill>
            <a:srgbClr val="EBEBEB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uller narrow light"/>
            </a:rPr>
            <a:t>Общий объем доходов без учета безвозмездных поступлений/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uller narrow light"/>
            </a:rPr>
            <a:t>уровень долговой нагрузки</a:t>
          </a:r>
          <a:endParaRPr lang="ru-RU" sz="1200" kern="1200" dirty="0">
            <a:solidFill>
              <a:schemeClr val="tx1"/>
            </a:solidFill>
            <a:latin typeface="+muller narrow light"/>
          </a:endParaRPr>
        </a:p>
      </dsp:txBody>
      <dsp:txXfrm>
        <a:off x="1243180" y="270380"/>
        <a:ext cx="1293915" cy="12939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</cdr:x>
      <cdr:y>0.01378</cdr:y>
    </cdr:from>
    <cdr:to>
      <cdr:x>0.80399</cdr:x>
      <cdr:y>0.13958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72008"/>
          <a:ext cx="55446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0.1525</cdr:x>
      <cdr:y>0.84492</cdr:y>
    </cdr:from>
    <cdr:to>
      <cdr:x>0.25184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8886" y="5915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0.08909</cdr:x>
      <cdr:y>0.94161</cdr:y>
    </cdr:from>
    <cdr:to>
      <cdr:x>0.18395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2822" y="5699844"/>
          <a:ext cx="864096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0.11454</cdr:x>
      <cdr:y>0.48017</cdr:y>
    </cdr:from>
    <cdr:to>
      <cdr:x>0.21464</cdr:x>
      <cdr:y>0.57825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401927" y="2917234"/>
          <a:ext cx="1225187" cy="59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uller narrow light"/>
            </a:rPr>
            <a:t>2410,0</a:t>
          </a:r>
          <a:endParaRPr lang="ru-RU" sz="24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0.29377</cdr:x>
      <cdr:y>0.95429</cdr:y>
    </cdr:from>
    <cdr:to>
      <cdr:x>0.30138</cdr:x>
      <cdr:y>0.96237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695030" y="5771852"/>
          <a:ext cx="7200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0.34831</cdr:x>
      <cdr:y>0.94161</cdr:y>
    </cdr:from>
    <cdr:to>
      <cdr:x>0.35355</cdr:x>
      <cdr:y>0.95429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199086" y="5699844"/>
          <a:ext cx="45719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0.35617</cdr:x>
      <cdr:y>0.95429</cdr:y>
    </cdr:from>
    <cdr:to>
      <cdr:x>0.36142</cdr:x>
      <cdr:y>0.97481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271094" y="5771852"/>
          <a:ext cx="45719" cy="117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0.32768</cdr:x>
      <cdr:y>0.48182</cdr:y>
    </cdr:from>
    <cdr:to>
      <cdr:x>0.42728</cdr:x>
      <cdr:y>0.55013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010719" y="2927281"/>
          <a:ext cx="1219066" cy="415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uller narrow light"/>
            </a:rPr>
            <a:t>2832,6</a:t>
          </a:r>
          <a:endParaRPr lang="ru-RU" sz="24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0.0197</cdr:x>
      <cdr:y>0.01323</cdr:y>
    </cdr:from>
    <cdr:to>
      <cdr:x>0.67196</cdr:x>
      <cdr:y>0.07402</cdr:y>
    </cdr:to>
    <cdr:sp macro="" textlink="">
      <cdr:nvSpPr>
        <cdr:cNvPr id="24" name="Прямоугольник 2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5D04965-F4A5-F14E-8831-9BBA7A96443C}"/>
            </a:ext>
          </a:extLst>
        </cdr:cNvPr>
        <cdr:cNvSpPr/>
      </cdr:nvSpPr>
      <cdr:spPr>
        <a:xfrm xmlns:a="http://schemas.openxmlformats.org/drawingml/2006/main">
          <a:off x="241160" y="80387"/>
          <a:ext cx="7983386" cy="3693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91405" tIns="45705" rIns="91405" bIns="45705">
          <a:sp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059800">
            <a:spcBef>
              <a:spcPct val="0"/>
            </a:spcBef>
            <a:defRPr/>
          </a:pPr>
          <a:r>
            <a: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rPr>
            <a:t>Структура доходов городского </a:t>
          </a:r>
          <a:r>
            <a:rPr lang="ru-RU" altLang="ru-RU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rPr>
            <a:t>бюджета на 2021-2023 годы</a:t>
          </a:r>
          <a:endParaRPr lang="ru-RU" altLang="ru-RU" b="1" cap="all" dirty="0">
            <a:solidFill>
              <a:srgbClr val="0082C8"/>
            </a:solidFill>
            <a:latin typeface="+muller narrow ligh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0.0729</cdr:x>
      <cdr:y>0.08697</cdr:y>
    </cdr:from>
    <cdr:to>
      <cdr:x>0.92917</cdr:x>
      <cdr:y>0.14776</cdr:y>
    </cdr:to>
    <cdr:sp macro="" textlink="">
      <cdr:nvSpPr>
        <cdr:cNvPr id="25" name="Прямоугольник 2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5D04965-F4A5-F14E-8831-9BBA7A96443C}"/>
            </a:ext>
          </a:extLst>
        </cdr:cNvPr>
        <cdr:cNvSpPr/>
      </cdr:nvSpPr>
      <cdr:spPr>
        <a:xfrm xmlns:a="http://schemas.openxmlformats.org/drawingml/2006/main">
          <a:off x="892220" y="528395"/>
          <a:ext cx="10480431" cy="369302"/>
        </a:xfrm>
        <a:prstGeom xmlns:a="http://schemas.openxmlformats.org/drawingml/2006/main" prst="rect">
          <a:avLst/>
        </a:prstGeom>
        <a:solidFill xmlns:a="http://schemas.openxmlformats.org/drawingml/2006/main">
          <a:srgbClr val="F05A28"/>
        </a:solidFill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05" tIns="45705" rIns="91405" bIns="45705">
          <a:sp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59800">
            <a:spcBef>
              <a:spcPct val="0"/>
            </a:spcBef>
            <a:defRPr/>
          </a:pPr>
          <a:r>
            <a:rPr lang="ru-RU" altLang="ru-RU" b="1" dirty="0" smtClean="0">
              <a:solidFill>
                <a:schemeClr val="bg1"/>
              </a:solidFill>
              <a:latin typeface="+muller narrow light"/>
              <a:cs typeface="Times New Roman" pitchFamily="18" charset="0"/>
            </a:rPr>
            <a:t>Доходы бюджета – безвозмездные и безвозвратные поступления денежных средств</a:t>
          </a:r>
          <a:endParaRPr lang="ru-RU" altLang="ru-RU" b="1" cap="all" dirty="0">
            <a:solidFill>
              <a:schemeClr val="bg1"/>
            </a:solidFill>
            <a:latin typeface="+muller narrow ligh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0.17211</cdr:x>
      <cdr:y>0.15531</cdr:y>
    </cdr:from>
    <cdr:to>
      <cdr:x>0.20761</cdr:x>
      <cdr:y>0.22865</cdr:y>
    </cdr:to>
    <cdr:sp macro="" textlink="">
      <cdr:nvSpPr>
        <cdr:cNvPr id="26" name="Стрелка вниз 25"/>
        <cdr:cNvSpPr/>
      </cdr:nvSpPr>
      <cdr:spPr>
        <a:xfrm xmlns:a="http://schemas.openxmlformats.org/drawingml/2006/main">
          <a:off x="2106583" y="943592"/>
          <a:ext cx="434507" cy="44555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0.46207</cdr:x>
      <cdr:y>0.15234</cdr:y>
    </cdr:from>
    <cdr:to>
      <cdr:x>0.49757</cdr:x>
      <cdr:y>0.22567</cdr:y>
    </cdr:to>
    <cdr:sp macro="" textlink="">
      <cdr:nvSpPr>
        <cdr:cNvPr id="27" name="Стрелка вниз 26"/>
        <cdr:cNvSpPr/>
      </cdr:nvSpPr>
      <cdr:spPr>
        <a:xfrm xmlns:a="http://schemas.openxmlformats.org/drawingml/2006/main">
          <a:off x="5655565" y="925516"/>
          <a:ext cx="434507" cy="44554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0.79111</cdr:x>
      <cdr:y>0.15303</cdr:y>
    </cdr:from>
    <cdr:to>
      <cdr:x>0.82661</cdr:x>
      <cdr:y>0.22636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9682866" y="929703"/>
          <a:ext cx="434507" cy="44555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0.05665</cdr:x>
      <cdr:y>0.23076</cdr:y>
    </cdr:from>
    <cdr:to>
      <cdr:x>0.33805</cdr:x>
      <cdr:y>0.47405</cdr:y>
    </cdr:to>
    <cdr:sp macro="" textlink="">
      <cdr:nvSpPr>
        <cdr:cNvPr id="29" name="Скругленный прямоугольник 28"/>
        <cdr:cNvSpPr/>
      </cdr:nvSpPr>
      <cdr:spPr>
        <a:xfrm xmlns:a="http://schemas.openxmlformats.org/drawingml/2006/main">
          <a:off x="693335" y="1401998"/>
          <a:ext cx="3444235" cy="147809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05A28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Налоговые доходы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(поступления в бюджет от уплаты налогов, установленных Налоговым кодексом Российской Федерации)</a:t>
          </a:r>
          <a:endParaRPr lang="ru-RU" sz="1600" dirty="0">
            <a:solidFill>
              <a:schemeClr val="tx2">
                <a:lumMod val="60000"/>
                <a:lumOff val="40000"/>
              </a:schemeClr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0.34609</cdr:x>
      <cdr:y>0.23038</cdr:y>
    </cdr:from>
    <cdr:to>
      <cdr:x>0.66133</cdr:x>
      <cdr:y>0.47432</cdr:y>
    </cdr:to>
    <cdr:sp macro="" textlink="">
      <cdr:nvSpPr>
        <cdr:cNvPr id="30" name="Скругленный прямоугольник 29"/>
        <cdr:cNvSpPr/>
      </cdr:nvSpPr>
      <cdr:spPr>
        <a:xfrm xmlns:a="http://schemas.openxmlformats.org/drawingml/2006/main">
          <a:off x="4236012" y="1399639"/>
          <a:ext cx="3858419" cy="148209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05A28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Неналоговые доходы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(платежи от представления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законодательства)</a:t>
          </a:r>
        </a:p>
        <a:p xmlns:a="http://schemas.openxmlformats.org/drawingml/2006/main">
          <a:endParaRPr lang="ru-RU" sz="12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0.66667</cdr:x>
      <cdr:y>0.22707</cdr:y>
    </cdr:from>
    <cdr:to>
      <cdr:x>0.94868</cdr:x>
      <cdr:y>0.47573</cdr:y>
    </cdr:to>
    <cdr:sp macro="" textlink="">
      <cdr:nvSpPr>
        <cdr:cNvPr id="31" name="Скругленный прямоугольник 30"/>
        <cdr:cNvSpPr/>
      </cdr:nvSpPr>
      <cdr:spPr>
        <a:xfrm xmlns:a="http://schemas.openxmlformats.org/drawingml/2006/main">
          <a:off x="8159819" y="1379542"/>
          <a:ext cx="3451697" cy="1510748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F05A28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Безвозмездные поступления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(финансовая помощь из бюджетов других уровней (межбюджетные трансферты), от физических и юридических лиц)</a:t>
          </a:r>
        </a:p>
        <a:p xmlns:a="http://schemas.openxmlformats.org/drawingml/2006/main">
          <a:endParaRPr lang="ru-RU" sz="16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0.92141</cdr:x>
      <cdr:y>0.04683</cdr:y>
    </cdr:from>
    <cdr:to>
      <cdr:x>1</cdr:x>
      <cdr:y>0.12456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11277733" y="284537"/>
          <a:ext cx="961892" cy="472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dirty="0" err="1" smtClean="0">
              <a:solidFill>
                <a:schemeClr val="tx1"/>
              </a:solidFill>
            </a:rPr>
            <a:t>млн.рублей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0.94577</cdr:x>
      <cdr:y>0</cdr:y>
    </cdr:from>
    <cdr:to>
      <cdr:x>0.97482</cdr:x>
      <cdr:y>0.05226</cdr:y>
    </cdr:to>
    <cdr:pic>
      <cdr:nvPicPr>
        <cdr:cNvPr id="22" name="Рисунок 21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3B8B7C0-EB56-E04C-957F-EA93E95B28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575841" y="0"/>
          <a:ext cx="355561" cy="31750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0.35371</cdr:x>
      <cdr:y>0.23033</cdr:y>
    </cdr:from>
    <cdr:to>
      <cdr:x>0.49429</cdr:x>
      <cdr:y>0.35033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7651" y="435268"/>
          <a:ext cx="674714" cy="226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rPr>
            <a:t>10 519,5</a:t>
          </a:r>
        </a:p>
        <a:p xmlns:a="http://schemas.openxmlformats.org/drawingml/2006/main">
          <a:endParaRPr lang="ru-RU" sz="1000" b="1" dirty="0">
            <a:solidFill>
              <a:schemeClr val="tx2">
                <a:lumMod val="60000"/>
                <a:lumOff val="40000"/>
              </a:schemeClr>
            </a:solidFill>
            <a:latin typeface="+muller narrow ligh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0.73081</cdr:y>
    </cdr:from>
    <cdr:to>
      <cdr:x>0.31693</cdr:x>
      <cdr:y>0.81967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323528" y="2541323"/>
          <a:ext cx="1381377" cy="30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Исполнено на 99 %</a:t>
          </a:r>
          <a:endParaRPr lang="ru-RU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0.90083</cdr:x>
      <cdr:y>0</cdr:y>
    </cdr:from>
    <cdr:to>
      <cdr:x>1</cdr:x>
      <cdr:y>0.07132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0592910" y="0"/>
          <a:ext cx="1166145" cy="398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+muller narrow light"/>
            </a:rPr>
            <a:t>Исполнено </a:t>
          </a:r>
        </a:p>
        <a:p xmlns:a="http://schemas.openxmlformats.org/drawingml/2006/main">
          <a:r>
            <a:rPr lang="ru-RU" sz="900" dirty="0" smtClean="0">
              <a:latin typeface="+muller narrow light"/>
            </a:rPr>
            <a:t>на 89,9 %          </a:t>
          </a:r>
          <a:endParaRPr lang="ru-RU" sz="9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0.56513</cdr:x>
      <cdr:y>0.74957</cdr:y>
    </cdr:from>
    <cdr:to>
      <cdr:x>0.67257</cdr:x>
      <cdr:y>0.8312</cdr:y>
    </cdr:to>
    <cdr:sp macro="" textlink="">
      <cdr:nvSpPr>
        <cdr:cNvPr id="3" name="TextBox 1"/>
        <cdr:cNvSpPr txBox="1"/>
      </cdr:nvSpPr>
      <cdr:spPr>
        <a:xfrm xmlns:a="http://schemas.openxmlformats.org/drawingml/2006/main" flipH="1">
          <a:off x="6645424" y="4192956"/>
          <a:ext cx="1263392" cy="45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+muller narrow light"/>
            </a:rPr>
            <a:t>Исполнено</a:t>
          </a:r>
        </a:p>
        <a:p xmlns:a="http://schemas.openxmlformats.org/drawingml/2006/main">
          <a:r>
            <a:rPr lang="ru-RU" sz="900" dirty="0" smtClean="0">
              <a:latin typeface="+muller narrow light"/>
            </a:rPr>
            <a:t> на 99,6 %</a:t>
          </a:r>
          <a:endParaRPr lang="ru-RU" sz="9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0.57617</cdr:x>
      <cdr:y>0.626</cdr:y>
    </cdr:from>
    <cdr:to>
      <cdr:x>0.66154</cdr:x>
      <cdr:y>0.70764</cdr:y>
    </cdr:to>
    <cdr:sp macro="" textlink="">
      <cdr:nvSpPr>
        <cdr:cNvPr id="4" name="TextBox 1"/>
        <cdr:cNvSpPr txBox="1"/>
      </cdr:nvSpPr>
      <cdr:spPr>
        <a:xfrm xmlns:a="http://schemas.openxmlformats.org/drawingml/2006/main" flipH="1">
          <a:off x="6775170" y="3501721"/>
          <a:ext cx="1003899" cy="456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+muller narrow light"/>
            </a:rPr>
            <a:t>Исполнено</a:t>
          </a:r>
        </a:p>
        <a:p xmlns:a="http://schemas.openxmlformats.org/drawingml/2006/main">
          <a:r>
            <a:rPr lang="ru-RU" sz="900" dirty="0" smtClean="0">
              <a:latin typeface="+muller narrow light"/>
            </a:rPr>
            <a:t> на 100,0%</a:t>
          </a:r>
          <a:endParaRPr lang="ru-RU" sz="9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0.84103</cdr:x>
      <cdr:y>0.44202</cdr:y>
    </cdr:from>
    <cdr:to>
      <cdr:x>0.9148</cdr:x>
      <cdr:y>0.52531</cdr:y>
    </cdr:to>
    <cdr:sp macro="" textlink="">
      <cdr:nvSpPr>
        <cdr:cNvPr id="5" name="TextBox 1"/>
        <cdr:cNvSpPr txBox="1"/>
      </cdr:nvSpPr>
      <cdr:spPr>
        <a:xfrm xmlns:a="http://schemas.openxmlformats.org/drawingml/2006/main" flipH="1">
          <a:off x="9889682" y="2472572"/>
          <a:ext cx="867466" cy="465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+muller narrow light"/>
            </a:rPr>
            <a:t>Исполнено </a:t>
          </a:r>
        </a:p>
        <a:p xmlns:a="http://schemas.openxmlformats.org/drawingml/2006/main">
          <a:r>
            <a:rPr lang="ru-RU" sz="900" dirty="0" smtClean="0">
              <a:latin typeface="+muller narrow light"/>
            </a:rPr>
            <a:t>на 99,8 %</a:t>
          </a:r>
          <a:endParaRPr lang="ru-RU" sz="9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0.55457</cdr:x>
      <cdr:y>0.18134</cdr:y>
    </cdr:from>
    <cdr:to>
      <cdr:x>0.63654</cdr:x>
      <cdr:y>0.26297</cdr:y>
    </cdr:to>
    <cdr:sp macro="" textlink="">
      <cdr:nvSpPr>
        <cdr:cNvPr id="6" name="TextBox 1"/>
        <cdr:cNvSpPr txBox="1"/>
      </cdr:nvSpPr>
      <cdr:spPr>
        <a:xfrm xmlns:a="http://schemas.openxmlformats.org/drawingml/2006/main" flipH="1">
          <a:off x="6521243" y="1014386"/>
          <a:ext cx="963890" cy="456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+muller narrow light"/>
            </a:rPr>
            <a:t>Исполнено </a:t>
          </a:r>
        </a:p>
        <a:p xmlns:a="http://schemas.openxmlformats.org/drawingml/2006/main">
          <a:r>
            <a:rPr lang="ru-RU" sz="900" dirty="0" smtClean="0">
              <a:latin typeface="+muller narrow light"/>
            </a:rPr>
            <a:t>на 0%</a:t>
          </a:r>
          <a:endParaRPr lang="ru-RU" sz="9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0.52731</cdr:x>
      <cdr:y>0.40668</cdr:y>
    </cdr:from>
    <cdr:to>
      <cdr:x>0.61885</cdr:x>
      <cdr:y>0.46551</cdr:y>
    </cdr:to>
    <cdr:sp macro="" textlink="">
      <cdr:nvSpPr>
        <cdr:cNvPr id="7" name="TextBox 1"/>
        <cdr:cNvSpPr txBox="1"/>
      </cdr:nvSpPr>
      <cdr:spPr>
        <a:xfrm xmlns:a="http://schemas.openxmlformats.org/drawingml/2006/main" flipH="1">
          <a:off x="6200696" y="2274889"/>
          <a:ext cx="1076424" cy="329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latin typeface="+muller narrow light"/>
            </a:rPr>
            <a:t>Исполнено</a:t>
          </a:r>
        </a:p>
        <a:p xmlns:a="http://schemas.openxmlformats.org/drawingml/2006/main">
          <a:r>
            <a:rPr lang="ru-RU" sz="900" dirty="0" smtClean="0">
              <a:latin typeface="+muller narrow light"/>
            </a:rPr>
            <a:t> на 100%</a:t>
          </a:r>
          <a:endParaRPr lang="ru-RU" sz="9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0.00793</cdr:x>
      <cdr:y>0</cdr:y>
    </cdr:from>
    <cdr:to>
      <cdr:x>0.09945</cdr:x>
      <cdr:y>0.1377</cdr:y>
    </cdr:to>
    <cdr:pic>
      <cdr:nvPicPr>
        <cdr:cNvPr id="9" name="Рисунок 8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54383065-4A98-2947-9998-F0D31D8579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3239" y="0"/>
          <a:ext cx="1076148" cy="770283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0.88732</cdr:x>
      <cdr:y>0.05505</cdr:y>
    </cdr:from>
    <cdr:to>
      <cdr:x>0.90181</cdr:x>
      <cdr:y>0.10839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789292" y="289382"/>
          <a:ext cx="127207" cy="28039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0.88591</cdr:x>
      <cdr:y>0.80301</cdr:y>
    </cdr:from>
    <cdr:to>
      <cdr:x>0.89466</cdr:x>
      <cdr:y>0.85634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7776864" y="4104456"/>
          <a:ext cx="76811" cy="27258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0.88707</cdr:x>
      <cdr:y>0.70047</cdr:y>
    </cdr:from>
    <cdr:to>
      <cdr:x>0.89582</cdr:x>
      <cdr:y>0.75381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7914817" y="3479458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0.8891</cdr:x>
      <cdr:y>0.59845</cdr:y>
    </cdr:from>
    <cdr:to>
      <cdr:x>0.89785</cdr:x>
      <cdr:y>0.65179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7932892" y="2972707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0.88707</cdr:x>
      <cdr:y>0.3769</cdr:y>
    </cdr:from>
    <cdr:to>
      <cdr:x>0.89582</cdr:x>
      <cdr:y>0.43024</cdr:y>
    </cdr:to>
    <cdr:sp macro="" textlink="">
      <cdr:nvSpPr>
        <cdr:cNvPr id="8" name="Правая фигурная скобка 7"/>
        <cdr:cNvSpPr/>
      </cdr:nvSpPr>
      <cdr:spPr>
        <a:xfrm xmlns:a="http://schemas.openxmlformats.org/drawingml/2006/main">
          <a:off x="7914817" y="1872208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0.88707</cdr:x>
      <cdr:y>0.27543</cdr:y>
    </cdr:from>
    <cdr:to>
      <cdr:x>0.89582</cdr:x>
      <cdr:y>0.32877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7914817" y="1368152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0.8891</cdr:x>
      <cdr:y>0.16356</cdr:y>
    </cdr:from>
    <cdr:to>
      <cdr:x>0.89785</cdr:x>
      <cdr:y>0.2169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32892" y="812467"/>
          <a:ext cx="78071" cy="26495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0.90406</cdr:x>
      <cdr:y>0.58225</cdr:y>
    </cdr:from>
    <cdr:to>
      <cdr:x>0.99401</cdr:x>
      <cdr:y>0.66444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10797246" y="3036163"/>
          <a:ext cx="1074277" cy="42858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0,3%</a:t>
          </a:r>
          <a:endParaRPr lang="ru-RU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0.90325</cdr:x>
      <cdr:y>0.04135</cdr:y>
    </cdr:from>
    <cdr:to>
      <cdr:x>0.99063</cdr:x>
      <cdr:y>0.12354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10787554" y="215622"/>
          <a:ext cx="1043584" cy="42858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55,5%</a:t>
          </a:r>
          <a:endParaRPr lang="ru-RU" sz="1000" b="1" dirty="0">
            <a:solidFill>
              <a:schemeClr val="bg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0.90108</cdr:x>
      <cdr:y>0.36241</cdr:y>
    </cdr:from>
    <cdr:to>
      <cdr:x>0.99131</cdr:x>
      <cdr:y>0.4446</cdr:y>
    </cdr:to>
    <cdr:sp macro="" textlink="">
      <cdr:nvSpPr>
        <cdr:cNvPr id="16" name="Скругленный прямоугольник 15"/>
        <cdr:cNvSpPr/>
      </cdr:nvSpPr>
      <cdr:spPr>
        <a:xfrm xmlns:a="http://schemas.openxmlformats.org/drawingml/2006/main">
          <a:off x="8039829" y="1800200"/>
          <a:ext cx="805071" cy="408266"/>
        </a:xfrm>
        <a:prstGeom xmlns:a="http://schemas.openxmlformats.org/drawingml/2006/main" prst="roundRect">
          <a:avLst>
            <a:gd name="adj" fmla="val 24164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8,3%</a:t>
          </a:r>
          <a:endParaRPr lang="ru-RU" sz="1000" dirty="0">
            <a:solidFill>
              <a:schemeClr val="bg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0.90453</cdr:x>
      <cdr:y>0.15582</cdr:y>
    </cdr:from>
    <cdr:to>
      <cdr:x>0.99401</cdr:x>
      <cdr:y>0.23313</cdr:y>
    </cdr:to>
    <cdr:sp macro="" textlink="">
      <cdr:nvSpPr>
        <cdr:cNvPr id="18" name="Скругленный прямоугольник 17"/>
        <cdr:cNvSpPr/>
      </cdr:nvSpPr>
      <cdr:spPr>
        <a:xfrm xmlns:a="http://schemas.openxmlformats.org/drawingml/2006/main">
          <a:off x="10802860" y="812532"/>
          <a:ext cx="1068663" cy="40313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20,4%</a:t>
          </a:r>
          <a:endParaRPr lang="ru-RU" sz="1000" dirty="0">
            <a:solidFill>
              <a:schemeClr val="bg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0.90109</cdr:x>
      <cdr:y>0.26093</cdr:y>
    </cdr:from>
    <cdr:to>
      <cdr:x>0.99058</cdr:x>
      <cdr:y>0.33763</cdr:y>
    </cdr:to>
    <cdr:sp macro="" textlink="">
      <cdr:nvSpPr>
        <cdr:cNvPr id="20" name="Скругленный прямоугольник 19"/>
        <cdr:cNvSpPr/>
      </cdr:nvSpPr>
      <cdr:spPr>
        <a:xfrm xmlns:a="http://schemas.openxmlformats.org/drawingml/2006/main" rot="10800000" flipV="1">
          <a:off x="8039941" y="1296144"/>
          <a:ext cx="798469" cy="38099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9,8%</a:t>
          </a:r>
        </a:p>
      </cdr:txBody>
    </cdr:sp>
  </cdr:relSizeAnchor>
  <cdr:relSizeAnchor xmlns:cdr="http://schemas.openxmlformats.org/drawingml/2006/chartDrawing">
    <cdr:from>
      <cdr:x>0.90378</cdr:x>
      <cdr:y>0.7886</cdr:y>
    </cdr:from>
    <cdr:to>
      <cdr:x>0.99401</cdr:x>
      <cdr:y>0.87079</cdr:y>
    </cdr:to>
    <cdr:sp macro="" textlink="">
      <cdr:nvSpPr>
        <cdr:cNvPr id="21" name="Скругленный прямоугольник 20"/>
        <cdr:cNvSpPr/>
      </cdr:nvSpPr>
      <cdr:spPr>
        <a:xfrm xmlns:a="http://schemas.openxmlformats.org/drawingml/2006/main">
          <a:off x="10793902" y="4112212"/>
          <a:ext cx="1077621" cy="42858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0,1%</a:t>
          </a:r>
          <a:endParaRPr lang="ru-RU" sz="1000" dirty="0">
            <a:solidFill>
              <a:schemeClr val="bg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0.90406</cdr:x>
      <cdr:y>0.46968</cdr:y>
    </cdr:from>
    <cdr:to>
      <cdr:x>0.99401</cdr:x>
      <cdr:y>0.55187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10797246" y="2449186"/>
          <a:ext cx="1074277" cy="42858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+muller narrow light"/>
            </a:rPr>
            <a:t>5,4%</a:t>
          </a:r>
          <a:endParaRPr lang="ru-RU" sz="1000" b="1" dirty="0">
            <a:solidFill>
              <a:schemeClr val="bg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0.8891</cdr:x>
      <cdr:y>0.48248</cdr:y>
    </cdr:from>
    <cdr:to>
      <cdr:x>0.89785</cdr:x>
      <cdr:y>0.53582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7932892" y="2396643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D2AF124-4308-42A5-B747-CF37DABD99F8}" type="datetimeFigureOut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967BC51-A43B-45D5-B27B-CC75A284AC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96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6263" y="1244600"/>
            <a:ext cx="57054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9645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9267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8900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8532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48165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57794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67429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77064" algn="l" defTabSz="181926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F6004E-F55F-41A7-9704-30CD3910547A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5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2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05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0" indent="-285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54" indent="-228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55" indent="-228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57" indent="-228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5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61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62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64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34F728-44A8-4196-9164-0BBDD07D123A}" type="slidenum">
              <a:rPr lang="ru-RU" altLang="ru-RU" smtClean="0"/>
              <a:pPr eaLnBrk="1" hangingPunct="1">
                <a:defRPr/>
              </a:pPr>
              <a:t>36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F6004E-F55F-41A7-9704-30CD3910547A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7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F6004E-F55F-41A7-9704-30CD3910547A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13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4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972" y="2236460"/>
            <a:ext cx="10403681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944" y="4079611"/>
            <a:ext cx="8567738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5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7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40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3728" y="288326"/>
            <a:ext cx="2753916" cy="61427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981" y="288326"/>
            <a:ext cx="8057753" cy="61427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7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976" y="2236460"/>
            <a:ext cx="10403681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949" y="4079618"/>
            <a:ext cx="8567738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4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6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50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50" y="4626231"/>
            <a:ext cx="10403681" cy="142986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850" y="3051388"/>
            <a:ext cx="10403681" cy="157484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85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71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2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1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0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28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985" y="1679849"/>
            <a:ext cx="5405834" cy="4751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1810" y="1679849"/>
            <a:ext cx="5405834" cy="4751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5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94" y="1611527"/>
            <a:ext cx="5407959" cy="67160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8574" indent="0">
              <a:buNone/>
              <a:defRPr sz="2300" b="1"/>
            </a:lvl2pPr>
            <a:lvl3pPr marL="1057152" indent="0">
              <a:buNone/>
              <a:defRPr sz="2100" b="1"/>
            </a:lvl3pPr>
            <a:lvl4pPr marL="1585731" indent="0">
              <a:buNone/>
              <a:defRPr sz="1900" b="1"/>
            </a:lvl4pPr>
            <a:lvl5pPr marL="2114304" indent="0">
              <a:buNone/>
              <a:defRPr sz="1900" b="1"/>
            </a:lvl5pPr>
            <a:lvl6pPr marL="2642884" indent="0">
              <a:buNone/>
              <a:defRPr sz="1900" b="1"/>
            </a:lvl6pPr>
            <a:lvl7pPr marL="3171459" indent="0">
              <a:buNone/>
              <a:defRPr sz="1900" b="1"/>
            </a:lvl7pPr>
            <a:lvl8pPr marL="3700036" indent="0">
              <a:buNone/>
              <a:defRPr sz="1900" b="1"/>
            </a:lvl8pPr>
            <a:lvl9pPr marL="422861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994" y="2283115"/>
            <a:ext cx="5407959" cy="41479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564" y="1611527"/>
            <a:ext cx="5410084" cy="67160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8574" indent="0">
              <a:buNone/>
              <a:defRPr sz="2300" b="1"/>
            </a:lvl2pPr>
            <a:lvl3pPr marL="1057152" indent="0">
              <a:buNone/>
              <a:defRPr sz="2100" b="1"/>
            </a:lvl3pPr>
            <a:lvl4pPr marL="1585731" indent="0">
              <a:buNone/>
              <a:defRPr sz="1900" b="1"/>
            </a:lvl4pPr>
            <a:lvl5pPr marL="2114304" indent="0">
              <a:buNone/>
              <a:defRPr sz="1900" b="1"/>
            </a:lvl5pPr>
            <a:lvl6pPr marL="2642884" indent="0">
              <a:buNone/>
              <a:defRPr sz="1900" b="1"/>
            </a:lvl6pPr>
            <a:lvl7pPr marL="3171459" indent="0">
              <a:buNone/>
              <a:defRPr sz="1900" b="1"/>
            </a:lvl7pPr>
            <a:lvl8pPr marL="3700036" indent="0">
              <a:buNone/>
              <a:defRPr sz="1900" b="1"/>
            </a:lvl8pPr>
            <a:lvl9pPr marL="422861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564" y="2283115"/>
            <a:ext cx="5410084" cy="41479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8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3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5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9" y="286656"/>
            <a:ext cx="4026754" cy="12198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363" y="286651"/>
            <a:ext cx="6842289" cy="614441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989" y="1506533"/>
            <a:ext cx="4026754" cy="4924532"/>
          </a:xfrm>
        </p:spPr>
        <p:txBody>
          <a:bodyPr/>
          <a:lstStyle>
            <a:lvl1pPr marL="0" indent="0">
              <a:buNone/>
              <a:defRPr sz="1600"/>
            </a:lvl1pPr>
            <a:lvl2pPr marL="528574" indent="0">
              <a:buNone/>
              <a:defRPr sz="1500"/>
            </a:lvl2pPr>
            <a:lvl3pPr marL="1057152" indent="0">
              <a:buNone/>
              <a:defRPr sz="1100"/>
            </a:lvl3pPr>
            <a:lvl4pPr marL="1585731" indent="0">
              <a:buNone/>
              <a:defRPr sz="1000"/>
            </a:lvl4pPr>
            <a:lvl5pPr marL="2114304" indent="0">
              <a:buNone/>
              <a:defRPr sz="1000"/>
            </a:lvl5pPr>
            <a:lvl6pPr marL="2642884" indent="0">
              <a:buNone/>
              <a:defRPr sz="1000"/>
            </a:lvl6pPr>
            <a:lvl7pPr marL="3171459" indent="0">
              <a:buNone/>
              <a:defRPr sz="1000"/>
            </a:lvl7pPr>
            <a:lvl8pPr marL="3700036" indent="0">
              <a:buNone/>
              <a:defRPr sz="1000"/>
            </a:lvl8pPr>
            <a:lvl9pPr marL="42286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84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056" y="5039519"/>
            <a:ext cx="7343775" cy="5949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056" y="643271"/>
            <a:ext cx="7343775" cy="4319588"/>
          </a:xfrm>
        </p:spPr>
        <p:txBody>
          <a:bodyPr/>
          <a:lstStyle>
            <a:lvl1pPr marL="0" indent="0">
              <a:buNone/>
              <a:defRPr sz="3600"/>
            </a:lvl1pPr>
            <a:lvl2pPr marL="528574" indent="0">
              <a:buNone/>
              <a:defRPr sz="3200"/>
            </a:lvl2pPr>
            <a:lvl3pPr marL="1057152" indent="0">
              <a:buNone/>
              <a:defRPr sz="2800"/>
            </a:lvl3pPr>
            <a:lvl4pPr marL="1585731" indent="0">
              <a:buNone/>
              <a:defRPr sz="2300"/>
            </a:lvl4pPr>
            <a:lvl5pPr marL="2114304" indent="0">
              <a:buNone/>
              <a:defRPr sz="2300"/>
            </a:lvl5pPr>
            <a:lvl6pPr marL="2642884" indent="0">
              <a:buNone/>
              <a:defRPr sz="2300"/>
            </a:lvl6pPr>
            <a:lvl7pPr marL="3171459" indent="0">
              <a:buNone/>
              <a:defRPr sz="2300"/>
            </a:lvl7pPr>
            <a:lvl8pPr marL="3700036" indent="0">
              <a:buNone/>
              <a:defRPr sz="2300"/>
            </a:lvl8pPr>
            <a:lvl9pPr marL="422861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056" y="5634464"/>
            <a:ext cx="7343775" cy="844918"/>
          </a:xfrm>
        </p:spPr>
        <p:txBody>
          <a:bodyPr/>
          <a:lstStyle>
            <a:lvl1pPr marL="0" indent="0">
              <a:buNone/>
              <a:defRPr sz="1600"/>
            </a:lvl1pPr>
            <a:lvl2pPr marL="528574" indent="0">
              <a:buNone/>
              <a:defRPr sz="1500"/>
            </a:lvl2pPr>
            <a:lvl3pPr marL="1057152" indent="0">
              <a:buNone/>
              <a:defRPr sz="1100"/>
            </a:lvl3pPr>
            <a:lvl4pPr marL="1585731" indent="0">
              <a:buNone/>
              <a:defRPr sz="1000"/>
            </a:lvl4pPr>
            <a:lvl5pPr marL="2114304" indent="0">
              <a:buNone/>
              <a:defRPr sz="1000"/>
            </a:lvl5pPr>
            <a:lvl6pPr marL="2642884" indent="0">
              <a:buNone/>
              <a:defRPr sz="1000"/>
            </a:lvl6pPr>
            <a:lvl7pPr marL="3171459" indent="0">
              <a:buNone/>
              <a:defRPr sz="1000"/>
            </a:lvl7pPr>
            <a:lvl8pPr marL="3700036" indent="0">
              <a:buNone/>
              <a:defRPr sz="1000"/>
            </a:lvl8pPr>
            <a:lvl9pPr marL="42286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11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6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3731" y="288315"/>
            <a:ext cx="2753916" cy="61427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981" y="288315"/>
            <a:ext cx="8057753" cy="61427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49" y="4626246"/>
            <a:ext cx="10403681" cy="142986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849" y="3051402"/>
            <a:ext cx="10403681" cy="157484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25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050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7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210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62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315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67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420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55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981" y="1679846"/>
            <a:ext cx="5405834" cy="47512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1810" y="1679846"/>
            <a:ext cx="5405834" cy="47512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62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3" y="1611527"/>
            <a:ext cx="5407960" cy="6716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2517" indent="0">
              <a:buNone/>
              <a:defRPr sz="2400" b="1"/>
            </a:lvl2pPr>
            <a:lvl3pPr marL="1105044" indent="0">
              <a:buNone/>
              <a:defRPr sz="2300" b="1"/>
            </a:lvl3pPr>
            <a:lvl4pPr marL="1657561" indent="0">
              <a:buNone/>
              <a:defRPr sz="1900" b="1"/>
            </a:lvl4pPr>
            <a:lvl5pPr marL="2210079" indent="0">
              <a:buNone/>
              <a:defRPr sz="1900" b="1"/>
            </a:lvl5pPr>
            <a:lvl6pPr marL="2762606" indent="0">
              <a:buNone/>
              <a:defRPr sz="1900" b="1"/>
            </a:lvl6pPr>
            <a:lvl7pPr marL="3315125" indent="0">
              <a:buNone/>
              <a:defRPr sz="1900" b="1"/>
            </a:lvl7pPr>
            <a:lvl8pPr marL="3867645" indent="0">
              <a:buNone/>
              <a:defRPr sz="1900" b="1"/>
            </a:lvl8pPr>
            <a:lvl9pPr marL="442016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983" y="2283115"/>
            <a:ext cx="5407960" cy="41479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564" y="1611527"/>
            <a:ext cx="5410084" cy="6716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2517" indent="0">
              <a:buNone/>
              <a:defRPr sz="2400" b="1"/>
            </a:lvl2pPr>
            <a:lvl3pPr marL="1105044" indent="0">
              <a:buNone/>
              <a:defRPr sz="2300" b="1"/>
            </a:lvl3pPr>
            <a:lvl4pPr marL="1657561" indent="0">
              <a:buNone/>
              <a:defRPr sz="1900" b="1"/>
            </a:lvl4pPr>
            <a:lvl5pPr marL="2210079" indent="0">
              <a:buNone/>
              <a:defRPr sz="1900" b="1"/>
            </a:lvl5pPr>
            <a:lvl6pPr marL="2762606" indent="0">
              <a:buNone/>
              <a:defRPr sz="1900" b="1"/>
            </a:lvl6pPr>
            <a:lvl7pPr marL="3315125" indent="0">
              <a:buNone/>
              <a:defRPr sz="1900" b="1"/>
            </a:lvl7pPr>
            <a:lvl8pPr marL="3867645" indent="0">
              <a:buNone/>
              <a:defRPr sz="1900" b="1"/>
            </a:lvl8pPr>
            <a:lvl9pPr marL="442016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564" y="2283115"/>
            <a:ext cx="5410084" cy="41479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67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9" y="286639"/>
            <a:ext cx="4026754" cy="121988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363" y="286651"/>
            <a:ext cx="6842289" cy="614441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989" y="1506542"/>
            <a:ext cx="4026754" cy="4924532"/>
          </a:xfrm>
        </p:spPr>
        <p:txBody>
          <a:bodyPr/>
          <a:lstStyle>
            <a:lvl1pPr marL="0" indent="0">
              <a:buNone/>
              <a:defRPr sz="1600"/>
            </a:lvl1pPr>
            <a:lvl2pPr marL="552517" indent="0">
              <a:buNone/>
              <a:defRPr sz="1500"/>
            </a:lvl2pPr>
            <a:lvl3pPr marL="1105044" indent="0">
              <a:buNone/>
              <a:defRPr sz="1100"/>
            </a:lvl3pPr>
            <a:lvl4pPr marL="1657561" indent="0">
              <a:buNone/>
              <a:defRPr sz="1100"/>
            </a:lvl4pPr>
            <a:lvl5pPr marL="2210079" indent="0">
              <a:buNone/>
              <a:defRPr sz="1100"/>
            </a:lvl5pPr>
            <a:lvl6pPr marL="2762606" indent="0">
              <a:buNone/>
              <a:defRPr sz="1100"/>
            </a:lvl6pPr>
            <a:lvl7pPr marL="3315125" indent="0">
              <a:buNone/>
              <a:defRPr sz="1100"/>
            </a:lvl7pPr>
            <a:lvl8pPr marL="3867645" indent="0">
              <a:buNone/>
              <a:defRPr sz="1100"/>
            </a:lvl8pPr>
            <a:lvl9pPr marL="442016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052" y="5039519"/>
            <a:ext cx="7343775" cy="59494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052" y="643271"/>
            <a:ext cx="7343775" cy="4319588"/>
          </a:xfrm>
        </p:spPr>
        <p:txBody>
          <a:bodyPr/>
          <a:lstStyle>
            <a:lvl1pPr marL="0" indent="0">
              <a:buNone/>
              <a:defRPr sz="3900"/>
            </a:lvl1pPr>
            <a:lvl2pPr marL="552517" indent="0">
              <a:buNone/>
              <a:defRPr sz="3400"/>
            </a:lvl2pPr>
            <a:lvl3pPr marL="1105044" indent="0">
              <a:buNone/>
              <a:defRPr sz="2900"/>
            </a:lvl3pPr>
            <a:lvl4pPr marL="1657561" indent="0">
              <a:buNone/>
              <a:defRPr sz="2400"/>
            </a:lvl4pPr>
            <a:lvl5pPr marL="2210079" indent="0">
              <a:buNone/>
              <a:defRPr sz="2400"/>
            </a:lvl5pPr>
            <a:lvl6pPr marL="2762606" indent="0">
              <a:buNone/>
              <a:defRPr sz="2400"/>
            </a:lvl6pPr>
            <a:lvl7pPr marL="3315125" indent="0">
              <a:buNone/>
              <a:defRPr sz="2400"/>
            </a:lvl7pPr>
            <a:lvl8pPr marL="3867645" indent="0">
              <a:buNone/>
              <a:defRPr sz="2400"/>
            </a:lvl8pPr>
            <a:lvl9pPr marL="4420167" indent="0">
              <a:buNone/>
              <a:defRPr sz="24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052" y="5634474"/>
            <a:ext cx="7343775" cy="844920"/>
          </a:xfrm>
        </p:spPr>
        <p:txBody>
          <a:bodyPr/>
          <a:lstStyle>
            <a:lvl1pPr marL="0" indent="0">
              <a:buNone/>
              <a:defRPr sz="1600"/>
            </a:lvl1pPr>
            <a:lvl2pPr marL="552517" indent="0">
              <a:buNone/>
              <a:defRPr sz="1500"/>
            </a:lvl2pPr>
            <a:lvl3pPr marL="1105044" indent="0">
              <a:buNone/>
              <a:defRPr sz="1100"/>
            </a:lvl3pPr>
            <a:lvl4pPr marL="1657561" indent="0">
              <a:buNone/>
              <a:defRPr sz="1100"/>
            </a:lvl4pPr>
            <a:lvl5pPr marL="2210079" indent="0">
              <a:buNone/>
              <a:defRPr sz="1100"/>
            </a:lvl5pPr>
            <a:lvl6pPr marL="2762606" indent="0">
              <a:buNone/>
              <a:defRPr sz="1100"/>
            </a:lvl6pPr>
            <a:lvl7pPr marL="3315125" indent="0">
              <a:buNone/>
              <a:defRPr sz="1100"/>
            </a:lvl7pPr>
            <a:lvl8pPr marL="3867645" indent="0">
              <a:buNone/>
              <a:defRPr sz="1100"/>
            </a:lvl8pPr>
            <a:lvl9pPr marL="442016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1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1" y="288305"/>
            <a:ext cx="11015663" cy="1199886"/>
          </a:xfrm>
          <a:prstGeom prst="rect">
            <a:avLst/>
          </a:prstGeom>
        </p:spPr>
        <p:txBody>
          <a:bodyPr vert="horz" lIns="110501" tIns="55249" rIns="110501" bIns="5524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1" y="1679846"/>
            <a:ext cx="11015663" cy="4751213"/>
          </a:xfrm>
          <a:prstGeom prst="rect">
            <a:avLst/>
          </a:prstGeom>
        </p:spPr>
        <p:txBody>
          <a:bodyPr vert="horz" lIns="110501" tIns="55249" rIns="110501" bIns="5524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981" y="6672723"/>
            <a:ext cx="2855913" cy="383297"/>
          </a:xfrm>
          <a:prstGeom prst="rect">
            <a:avLst/>
          </a:prstGeom>
        </p:spPr>
        <p:txBody>
          <a:bodyPr vert="horz" lIns="110501" tIns="55249" rIns="110501" bIns="5524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31.05.2021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1872" y="6672723"/>
            <a:ext cx="3875881" cy="383297"/>
          </a:xfrm>
          <a:prstGeom prst="rect">
            <a:avLst/>
          </a:prstGeom>
        </p:spPr>
        <p:txBody>
          <a:bodyPr vert="horz" lIns="110501" tIns="55249" rIns="110501" bIns="5524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1731" y="6672723"/>
            <a:ext cx="2855913" cy="383297"/>
          </a:xfrm>
          <a:prstGeom prst="rect">
            <a:avLst/>
          </a:prstGeom>
        </p:spPr>
        <p:txBody>
          <a:bodyPr vert="horz" lIns="110501" tIns="55249" rIns="110501" bIns="5524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87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110504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4389" indent="-414389" algn="l" defTabSz="110504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7847" indent="-345333" algn="l" defTabSz="110504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1308" indent="-276260" algn="l" defTabSz="110504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819" indent="-276260" algn="l" defTabSz="110504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6344" indent="-276260" algn="l" defTabSz="110504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866" indent="-276260" algn="l" defTabSz="11050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1386" indent="-276260" algn="l" defTabSz="11050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43907" indent="-276260" algn="l" defTabSz="11050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6431" indent="-276260" algn="l" defTabSz="11050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2517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5044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561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10079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2606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125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645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167" algn="l" defTabSz="11050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1" y="288310"/>
            <a:ext cx="11015663" cy="1199886"/>
          </a:xfrm>
          <a:prstGeom prst="rect">
            <a:avLst/>
          </a:prstGeom>
        </p:spPr>
        <p:txBody>
          <a:bodyPr vert="horz" lIns="105715" tIns="52856" rIns="105715" bIns="528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1" y="1679849"/>
            <a:ext cx="11015663" cy="4751213"/>
          </a:xfrm>
          <a:prstGeom prst="rect">
            <a:avLst/>
          </a:prstGeom>
        </p:spPr>
        <p:txBody>
          <a:bodyPr vert="horz" lIns="105715" tIns="52856" rIns="105715" bIns="528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981" y="6672714"/>
            <a:ext cx="2855913" cy="383297"/>
          </a:xfrm>
          <a:prstGeom prst="rect">
            <a:avLst/>
          </a:prstGeom>
        </p:spPr>
        <p:txBody>
          <a:bodyPr vert="horz" lIns="105715" tIns="52856" rIns="105715" bIns="5285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15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57152"/>
              <a:t>31.05.2021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1895" y="6672714"/>
            <a:ext cx="3875883" cy="383297"/>
          </a:xfrm>
          <a:prstGeom prst="rect">
            <a:avLst/>
          </a:prstGeom>
        </p:spPr>
        <p:txBody>
          <a:bodyPr vert="horz" lIns="105715" tIns="52856" rIns="105715" bIns="5285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15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1731" y="6672714"/>
            <a:ext cx="2855913" cy="383297"/>
          </a:xfrm>
          <a:prstGeom prst="rect">
            <a:avLst/>
          </a:prstGeom>
        </p:spPr>
        <p:txBody>
          <a:bodyPr vert="horz" lIns="105715" tIns="52856" rIns="105715" bIns="5285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15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5715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571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432" indent="-396432" algn="l" defTabSz="105715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58937" indent="-330364" algn="l" defTabSz="105715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21442" indent="-264288" algn="l" defTabSz="10571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016" indent="-264288" algn="l" defTabSz="105715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8590" indent="-264288" algn="l" defTabSz="105715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7172" indent="-264288" algn="l" defTabSz="10571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5749" indent="-264288" algn="l" defTabSz="10571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4320" indent="-264288" algn="l" defTabSz="10571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901" indent="-264288" algn="l" defTabSz="10571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8574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7152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731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304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884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1459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0036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612" algn="l" defTabSz="10571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7.xml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1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chart" Target="../charts/chart16.xml"/><Relationship Id="rId5" Type="http://schemas.openxmlformats.org/officeDocument/2006/relationships/diagramQuickStyle" Target="../diagrams/quickStyle9.xml"/><Relationship Id="rId10" Type="http://schemas.openxmlformats.org/officeDocument/2006/relationships/chart" Target="../charts/chart15.xml"/><Relationship Id="rId4" Type="http://schemas.openxmlformats.org/officeDocument/2006/relationships/diagramLayout" Target="../diagrams/layout9.xml"/><Relationship Id="rId9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0.emf"/><Relationship Id="rId18" Type="http://schemas.openxmlformats.org/officeDocument/2006/relationships/image" Target="../media/image12.emf"/><Relationship Id="rId3" Type="http://schemas.openxmlformats.org/officeDocument/2006/relationships/image" Target="../media/image21.emf"/><Relationship Id="rId21" Type="http://schemas.openxmlformats.org/officeDocument/2006/relationships/image" Target="../media/image15.emf"/><Relationship Id="rId7" Type="http://schemas.openxmlformats.org/officeDocument/2006/relationships/image" Target="../media/image24.emf"/><Relationship Id="rId12" Type="http://schemas.openxmlformats.org/officeDocument/2006/relationships/image" Target="../media/image26.emf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.emf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28.emf"/><Relationship Id="rId10" Type="http://schemas.openxmlformats.org/officeDocument/2006/relationships/image" Target="../media/image13.emf"/><Relationship Id="rId19" Type="http://schemas.openxmlformats.org/officeDocument/2006/relationships/image" Target="../media/image30.emf"/><Relationship Id="rId4" Type="http://schemas.openxmlformats.org/officeDocument/2006/relationships/image" Target="../media/image22.emf"/><Relationship Id="rId9" Type="http://schemas.openxmlformats.org/officeDocument/2006/relationships/image" Target="../media/image25.emf"/><Relationship Id="rId1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apatity.gov-murman.ru/" TargetMode="External"/><Relationship Id="rId3" Type="http://schemas.openxmlformats.org/officeDocument/2006/relationships/diagramLayout" Target="../diagrams/layout12.xml"/><Relationship Id="rId7" Type="http://schemas.openxmlformats.org/officeDocument/2006/relationships/hyperlink" Target="mailto:aptfindpt@yandex.ru" TargetMode="External"/><Relationship Id="rId12" Type="http://schemas.openxmlformats.org/officeDocument/2006/relationships/image" Target="../media/image3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.jpe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3.xml"/><Relationship Id="rId7" Type="http://schemas.openxmlformats.org/officeDocument/2006/relationships/chart" Target="../charts/char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4.xml"/><Relationship Id="rId7" Type="http://schemas.openxmlformats.org/officeDocument/2006/relationships/chart" Target="../charts/char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5.xml"/><Relationship Id="rId7" Type="http://schemas.openxmlformats.org/officeDocument/2006/relationships/chart" Target="../charts/char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Layout" Target="../diagrams/layout6.xml"/><Relationship Id="rId7" Type="http://schemas.openxmlformats.org/officeDocument/2006/relationships/chart" Target="../charts/char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chart" Target="../charts/chart9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-2474" y="2379549"/>
            <a:ext cx="12239625" cy="481977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59" tIns="45481" rIns="90959" bIns="45481" rtlCol="0" anchor="ctr"/>
          <a:lstStyle/>
          <a:p>
            <a:pPr algn="ctr"/>
            <a:endParaRPr lang="ru-RU" sz="7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316994" y="2703401"/>
            <a:ext cx="11753088" cy="1569178"/>
          </a:xfrm>
          <a:prstGeom prst="rect">
            <a:avLst/>
          </a:prstGeom>
        </p:spPr>
        <p:txBody>
          <a:bodyPr wrap="square" lIns="90959" tIns="45481" rIns="90959" bIns="45481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ru-RU" altLang="ru-RU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ru-RU" altLang="ru-RU" sz="32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+muller narrow light"/>
              </a:rPr>
              <a:t>Итоги </a:t>
            </a:r>
            <a:r>
              <a:rPr lang="ru-RU" altLang="ru-RU" sz="3200" b="1" dirty="0">
                <a:solidFill>
                  <a:schemeClr val="bg1"/>
                </a:solidFill>
                <a:latin typeface="+muller narrow light"/>
              </a:rPr>
              <a:t>исполнения бюджета города Апатиты за </a:t>
            </a:r>
            <a:r>
              <a:rPr lang="ru-RU" altLang="ru-RU" sz="3200" b="1" dirty="0" smtClean="0">
                <a:solidFill>
                  <a:schemeClr val="bg1"/>
                </a:solidFill>
                <a:latin typeface="+muller narrow light"/>
              </a:rPr>
              <a:t>2020 </a:t>
            </a:r>
            <a:r>
              <a:rPr lang="ru-RU" altLang="ru-RU" sz="3200" b="1" dirty="0">
                <a:solidFill>
                  <a:schemeClr val="bg1"/>
                </a:solidFill>
                <a:latin typeface="+muller narrow light"/>
              </a:rPr>
              <a:t>год</a:t>
            </a:r>
          </a:p>
        </p:txBody>
      </p:sp>
      <p:pic>
        <p:nvPicPr>
          <p:cNvPr id="89" name="Picture 6" descr="АпатитыГО_герб ц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7" y="431038"/>
            <a:ext cx="1036104" cy="13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Текст 5"/>
          <p:cNvSpPr txBox="1">
            <a:spLocks/>
          </p:cNvSpPr>
          <p:nvPr/>
        </p:nvSpPr>
        <p:spPr>
          <a:xfrm>
            <a:off x="466130" y="785020"/>
            <a:ext cx="5486400" cy="804862"/>
          </a:xfrm>
          <a:prstGeom prst="rect">
            <a:avLst/>
          </a:prstGeom>
        </p:spPr>
        <p:txBody>
          <a:bodyPr lIns="90977" tIns="45489" rIns="90977" bIns="45489"/>
          <a:lstStyle>
            <a:lvl1pPr marL="416445" indent="-416445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2299" indent="-347039" algn="l" defTabSz="11105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8152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412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8673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934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9193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64454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9716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911754" y="682638"/>
            <a:ext cx="4339350" cy="830530"/>
          </a:xfrm>
          <a:prstGeom prst="rect">
            <a:avLst/>
          </a:prstGeom>
        </p:spPr>
        <p:txBody>
          <a:bodyPr wrap="square" lIns="90977" tIns="45489" rIns="90977" bIns="45489">
            <a:spAutoFit/>
          </a:bodyPr>
          <a:lstStyle/>
          <a:p>
            <a:r>
              <a:rPr lang="ru-RU" sz="2400" dirty="0">
                <a:latin typeface="+muller narrow light"/>
                <a:cs typeface="Aharoni" pitchFamily="2" charset="-79"/>
              </a:rPr>
              <a:t>Администрация города Апатиты</a:t>
            </a:r>
          </a:p>
        </p:txBody>
      </p:sp>
      <p:pic>
        <p:nvPicPr>
          <p:cNvPr id="7" name="Picture 5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48" y="412751"/>
            <a:ext cx="1130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348686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0784047" y="576613"/>
            <a:ext cx="1455580" cy="3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42507"/>
              </p:ext>
            </p:extLst>
          </p:nvPr>
        </p:nvGraphicFramePr>
        <p:xfrm>
          <a:off x="322736" y="1064662"/>
          <a:ext cx="10660112" cy="568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74280" y="962622"/>
            <a:ext cx="9102618" cy="338524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6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исполнения неналоговых доходов городского бюджета</a:t>
            </a:r>
            <a:endParaRPr lang="ru-RU" altLang="ru-RU" sz="16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8100221" y="1585613"/>
            <a:ext cx="3704268" cy="2169794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Неналоговые доходы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4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201,7    </a:t>
            </a:r>
            <a:r>
              <a:rPr lang="ru-RU" altLang="ru-RU" sz="32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</a:t>
            </a:r>
            <a:r>
              <a:rPr lang="ru-RU" altLang="ru-RU" sz="32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3,1 </a:t>
            </a:r>
            <a:endParaRPr lang="ru-RU" altLang="ru-RU" sz="3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3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</a:t>
            </a:r>
            <a:r>
              <a:rPr lang="ru-RU" altLang="ru-RU" sz="1600" dirty="0" err="1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sz="1600" cap="all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600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</a:t>
            </a:r>
            <a:r>
              <a:rPr lang="ru-RU" altLang="ru-RU" sz="1600" dirty="0" err="1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600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0" cap="all" dirty="0" smtClean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8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+ 1,6</a:t>
            </a:r>
            <a:r>
              <a:rPr lang="ru-RU" altLang="ru-RU" sz="2800" b="1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%              </a:t>
            </a:r>
            <a:r>
              <a:rPr lang="ru-RU" altLang="ru-RU" sz="20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к 2019 году                      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          </a:t>
            </a:r>
            <a:endParaRPr lang="ru-RU" altLang="ru-RU" sz="1600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213991" y="2964264"/>
            <a:ext cx="3416439" cy="1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5908" y="1726990"/>
            <a:ext cx="530079" cy="473285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млн.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1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441474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34827824"/>
              </p:ext>
            </p:extLst>
          </p:nvPr>
        </p:nvGraphicFramePr>
        <p:xfrm>
          <a:off x="240280" y="1899541"/>
          <a:ext cx="4240973" cy="302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5264" y="4843485"/>
            <a:ext cx="4970518" cy="174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-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соответствии с постановлением Администрации города Апатиты от 08.04.2020 № 304 арендаторам предоставлена отсрочка по внесению арендных платежей, исчисленных в 2020 году (срок уплаты в 2021 году равными частями в сроки, предусмотренные договором аренды). На основании решения Совета депутатов администрации города Апатиты от 26.05.2020 № 133 арендаторы муниципального имущества освобождены от арендной платы за 2 квартал 2020 года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01108818"/>
              </p:ext>
            </p:extLst>
          </p:nvPr>
        </p:nvGraphicFramePr>
        <p:xfrm>
          <a:off x="7198409" y="1936639"/>
          <a:ext cx="3951815" cy="449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6368" y="956388"/>
            <a:ext cx="5008263" cy="9431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Доходы от использования имущества,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 находящегося в государственной и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муниципальной собственности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6716" y="956388"/>
            <a:ext cx="5008263" cy="666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Платежи при пользовании природными ресурсами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5264" y="454908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152334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6197701"/>
              </p:ext>
            </p:extLst>
          </p:nvPr>
        </p:nvGraphicFramePr>
        <p:xfrm>
          <a:off x="722213" y="1558680"/>
          <a:ext cx="4799504" cy="188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8039142"/>
              </p:ext>
            </p:extLst>
          </p:nvPr>
        </p:nvGraphicFramePr>
        <p:xfrm>
          <a:off x="6794513" y="1570427"/>
          <a:ext cx="4640417" cy="202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78851755"/>
              </p:ext>
            </p:extLst>
          </p:nvPr>
        </p:nvGraphicFramePr>
        <p:xfrm>
          <a:off x="945228" y="4461745"/>
          <a:ext cx="4144714" cy="184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79476420"/>
              </p:ext>
            </p:extLst>
          </p:nvPr>
        </p:nvGraphicFramePr>
        <p:xfrm>
          <a:off x="6607235" y="5140645"/>
          <a:ext cx="4473906" cy="169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83669" y="3557645"/>
            <a:ext cx="4722900" cy="1189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208260" indent="-208260">
              <a:buFontTx/>
              <a:buChar char="-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поступления носят заявительный характер и зависят от размера независимой экспертизы оценки рыночной стоимости объекта и от размера кадастровой стоимости земельного участка;</a:t>
            </a:r>
          </a:p>
          <a:p>
            <a:pPr marL="208260" indent="-208260">
              <a:buFontTx/>
              <a:buChar char="-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досрочное погашение договоров купли – продажи имущества и соответственно уменьшение количества договоров.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454" y="959189"/>
            <a:ext cx="5008263" cy="666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Доходы от оказания платных услуг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 и компенсации затрат государства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8306" y="969947"/>
            <a:ext cx="5008263" cy="666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Доходы от продажи материальных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и нематериальных активов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986" y="4824182"/>
            <a:ext cx="5008263" cy="4045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Прочие неналоговые доходы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1162" y="3747788"/>
            <a:ext cx="5008263" cy="4045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Штрафы, санкции, возмещение ущерба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5264" y="454908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120698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0784047" y="576613"/>
            <a:ext cx="1455580" cy="3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52952"/>
              </p:ext>
            </p:extLst>
          </p:nvPr>
        </p:nvGraphicFramePr>
        <p:xfrm>
          <a:off x="322736" y="1064662"/>
          <a:ext cx="10660112" cy="568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74280" y="958975"/>
            <a:ext cx="7611288" cy="338524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6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безвозмездных поступлений городского бюджета</a:t>
            </a:r>
            <a:endParaRPr lang="ru-RU" altLang="ru-RU" sz="16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8100221" y="1585613"/>
            <a:ext cx="3704268" cy="2139017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6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Безвозмездные поступления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40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1871,6</a:t>
            </a:r>
            <a:r>
              <a:rPr lang="ru-RU" altLang="ru-RU" sz="4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</a:t>
            </a: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</a:t>
            </a: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413,7 </a:t>
            </a:r>
            <a:endParaRPr lang="ru-RU" altLang="ru-RU" sz="20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3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</a:t>
            </a:r>
            <a:r>
              <a:rPr lang="ru-RU" altLang="ru-RU" sz="1600" dirty="0" err="1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sz="1600" cap="all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600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</a:t>
            </a:r>
            <a:r>
              <a:rPr lang="ru-RU" altLang="ru-RU" sz="1600" dirty="0" err="1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600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0" cap="all" dirty="0" smtClean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8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+ 28,4</a:t>
            </a:r>
            <a:r>
              <a:rPr lang="ru-RU" altLang="ru-RU" sz="2800" b="1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%              </a:t>
            </a:r>
            <a:r>
              <a:rPr lang="ru-RU" altLang="ru-RU" sz="20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к 2019 году                      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          </a:t>
            </a:r>
            <a:endParaRPr lang="ru-RU" altLang="ru-RU" sz="1600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213991" y="2964264"/>
            <a:ext cx="3416439" cy="1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3949" y="1963632"/>
            <a:ext cx="530079" cy="473285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млн.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1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912403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31471" y="563806"/>
            <a:ext cx="10409657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БЕЗВОЗМЕЗДНЫЕ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ПОСТУПЛЕНИЯ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uller narrow ligh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58470"/>
              </p:ext>
            </p:extLst>
          </p:nvPr>
        </p:nvGraphicFramePr>
        <p:xfrm>
          <a:off x="625828" y="1029538"/>
          <a:ext cx="11180742" cy="4920469"/>
        </p:xfrm>
        <a:graphic>
          <a:graphicData uri="http://schemas.openxmlformats.org/drawingml/2006/table">
            <a:tbl>
              <a:tblPr/>
              <a:tblGrid>
                <a:gridCol w="3469886"/>
                <a:gridCol w="2120486"/>
                <a:gridCol w="2120486"/>
                <a:gridCol w="1253014"/>
                <a:gridCol w="963857"/>
                <a:gridCol w="1253013"/>
              </a:tblGrid>
              <a:tr h="1436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Коды бюджетной классификации Российской Федерации</a:t>
                      </a: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  <a:cs typeface="Times New Roman" panose="02020603050405020304" pitchFamily="18" charset="0"/>
                        </a:rPr>
                        <a:t>Уточненный план на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Исполнено</a:t>
                      </a: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% исполнения</a:t>
                      </a: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Причины отклонения от плановых показателей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БЕЗВОЗМЕЗДНЫЕ ПОСТУПЛЕНИЯ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000 2 00 00000 00 0000 000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1 793 763,4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1 871 646,9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104,3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000 2 02 00000 00 0000 000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1 768 830,1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1 718 980,2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97,2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Дотации бюджетам субъектов Российской Федерации и муниципальных 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образований, в том числе: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000 2 02 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10000 </a:t>
                      </a:r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00 0000 151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222 585,5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223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585,5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100,4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Субсидии бюджетам субъектов Российской Федерации и муниципальных образований (межбюджетные субсидии)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000 2 02 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20000 </a:t>
                      </a:r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00 0000 151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371 405,8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356 812,8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96,1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000 2 02 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30000 </a:t>
                      </a:r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00 0000 151</a:t>
                      </a: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1 117 506,1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1 088 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017,2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97,4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Иные межбюджетные трансферты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000 2 02 40000 00 0000 151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57 332,7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50 564,7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88,2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Безвозмездные поступления от негосударственных организаций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000 2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04 00000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00 0000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24 878,9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152 659,2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613,6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000 2 07 00000 00 0000 00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54,4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54,3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99,9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20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000 2 19 00000 00 0000 000</a:t>
                      </a: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-46,8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5357" marR="5357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1078" y="132386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6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00689" y="1023098"/>
            <a:ext cx="7310147" cy="369059"/>
          </a:xfrm>
          <a:prstGeom prst="rect">
            <a:avLst/>
          </a:prstGeom>
          <a:solidFill>
            <a:schemeClr val="bg1"/>
          </a:solidFill>
        </p:spPr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расходов городского бюджета в 2020 году 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71" y="1656829"/>
            <a:ext cx="2853733" cy="907668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r>
              <a:rPr lang="ru-RU" altLang="ru-RU" sz="3600" b="1" cap="all" dirty="0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         1 625,6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</a:t>
            </a:r>
            <a:r>
              <a:rPr lang="ru-RU" altLang="ru-RU" sz="1500" dirty="0" err="1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500" dirty="0">
              <a:solidFill>
                <a:prstClr val="white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71" y="2545136"/>
            <a:ext cx="2853733" cy="1178276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algn="ctr"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9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образование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58,3</a:t>
            </a:r>
            <a:r>
              <a:rPr lang="ru-RU" altLang="ru-RU" sz="2400" cap="all" baseline="30000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  <a:endParaRPr lang="ru-RU" altLang="ru-RU" sz="500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500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71757EB-41E0-FB41-977F-66556C4D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3" y="1732280"/>
            <a:ext cx="617384" cy="7496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56169" y="3988300"/>
            <a:ext cx="2825478" cy="907668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r>
              <a:rPr lang="ru-RU" altLang="ru-RU" sz="3600" b="1" cap="all" dirty="0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         215,5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</a:t>
            </a:r>
            <a:r>
              <a:rPr lang="ru-RU" altLang="ru-RU" sz="1500" dirty="0" err="1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500" dirty="0">
              <a:solidFill>
                <a:prstClr val="white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56169" y="4876630"/>
            <a:ext cx="2825478" cy="1372133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algn="ctr" defTabSz="1057047">
              <a:spcBef>
                <a:spcPct val="0"/>
              </a:spcBef>
              <a:defRPr/>
            </a:pPr>
            <a:r>
              <a:rPr lang="ru-RU" altLang="ru-RU" sz="15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жилищно-Коммунальное         хозяйство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7,7</a:t>
            </a:r>
            <a:r>
              <a:rPr lang="ru-RU" altLang="ru-RU" sz="2400" cap="all" baseline="300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71" y="3838992"/>
            <a:ext cx="2853733" cy="907668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r>
              <a:rPr lang="ru-RU" altLang="ru-RU" sz="3600" b="1" cap="all" dirty="0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          183,0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</a:t>
            </a:r>
            <a:r>
              <a:rPr lang="ru-RU" altLang="ru-RU" sz="1500" dirty="0" err="1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500" dirty="0">
              <a:solidFill>
                <a:prstClr val="white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71" y="4727307"/>
            <a:ext cx="2853733" cy="1585004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algn="ctr"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5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общегосударственные</a:t>
            </a:r>
            <a:r>
              <a:rPr lang="ru-RU" altLang="ru-RU" sz="19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5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вопросы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6,6</a:t>
            </a:r>
            <a:r>
              <a:rPr lang="ru-RU" altLang="ru-RU" sz="2400" cap="all" baseline="30000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F0570B9-55EB-2840-85A2-1640EBF4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20" y="4094638"/>
            <a:ext cx="616368" cy="6163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FDEBAD8-0050-9240-8443-57F78A895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29" y="3964101"/>
            <a:ext cx="626907" cy="62690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81115" y="1660308"/>
            <a:ext cx="2853733" cy="907668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r>
              <a:rPr lang="ru-RU" altLang="ru-RU" sz="3600" b="1" cap="all" dirty="0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          308,5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</a:t>
            </a:r>
            <a:r>
              <a:rPr lang="ru-RU" altLang="ru-RU" sz="1500" dirty="0" err="1">
                <a:solidFill>
                  <a:prstClr val="white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500" dirty="0">
              <a:solidFill>
                <a:prstClr val="white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81115" y="2548620"/>
            <a:ext cx="2853733" cy="1292389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algn="ctr"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5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физическая культура и спорт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2400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11,1</a:t>
            </a:r>
            <a:r>
              <a:rPr lang="ru-RU" altLang="ru-RU" sz="2400" cap="all" baseline="300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5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  <a:endParaRPr lang="ru-RU" altLang="ru-RU" sz="500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94" y="1832020"/>
            <a:ext cx="600812" cy="54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1103"/>
              </p:ext>
            </p:extLst>
          </p:nvPr>
        </p:nvGraphicFramePr>
        <p:xfrm>
          <a:off x="6612548" y="2257031"/>
          <a:ext cx="5627077" cy="482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496"/>
                <a:gridCol w="904908"/>
                <a:gridCol w="3931673"/>
              </a:tblGrid>
              <a:tr h="74355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168,2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6,0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НАЦИОНАЛЬНАЯ ЭКОНОМИКА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  <a:tr h="74355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137,5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4,9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КУЛЬТУРА, КИНЕМАТОГРАФИЯ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  <a:tr h="74355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111,2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4,0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СОЦИАЛЬНАЯ ПОЛИТИКА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  <a:tr h="96752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27,0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1,0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НАЦИОНАЛЬНАЯ БЕЗОПАСНОСТЬ И </a:t>
                      </a:r>
                      <a:endParaRPr lang="ru-RU" sz="1500" b="1" u="none" strike="noStrike" dirty="0" smtClean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  <a:p>
                      <a:pPr algn="l" fontAlgn="t"/>
                      <a:r>
                        <a:rPr lang="ru-RU" sz="15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ПРАВООХРАНИТЕЛЬНАЯ </a:t>
                      </a:r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ДЕЯТЕЛЬНОСТЬ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  <a:tr h="739141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1,0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ОБСЛУЖИВАНИЕ ГОСУДАРСТВЕННОГО </a:t>
                      </a:r>
                      <a:r>
                        <a:rPr lang="ru-RU" sz="15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И</a:t>
                      </a:r>
                    </a:p>
                    <a:p>
                      <a:pPr algn="l" fontAlgn="t"/>
                      <a:r>
                        <a:rPr lang="ru-RU" sz="15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 </a:t>
                      </a:r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МУНИЦИПАЛЬНОГО ДОЛГА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  <a:tr h="399247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5,5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0,2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НАЦИОНАЛЬНАЯ ОБОРОНА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  <a:tr h="48757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5,6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0,2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ОХРАНА ОКРУЖАЮЩЕЙ СРЕДЫ</a:t>
                      </a:r>
                      <a:endParaRPr lang="ru-RU" sz="15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2" marR="7622" marT="7620" marB="0" anchor="ctr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526049" y="1967578"/>
            <a:ext cx="984787" cy="245949"/>
          </a:xfrm>
          <a:prstGeom prst="rect">
            <a:avLst/>
          </a:prstGeom>
          <a:solidFill>
            <a:srgbClr val="EBEBEB"/>
          </a:solidFill>
        </p:spPr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r>
              <a:rPr lang="ru-RU" altLang="ru-RU" sz="1000" dirty="0" err="1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000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310772" y="1531720"/>
            <a:ext cx="984787" cy="707613"/>
          </a:xfrm>
          <a:prstGeom prst="rect">
            <a:avLst/>
          </a:prstGeom>
          <a:solidFill>
            <a:srgbClr val="EBEBEB"/>
          </a:solidFill>
        </p:spPr>
        <p:txBody>
          <a:bodyPr wrap="square" lIns="91162" tIns="45585" rIns="91162" bIns="45585">
            <a:spAutoFit/>
          </a:bodyPr>
          <a:lstStyle/>
          <a:p>
            <a:pPr algn="ctr" defTabSz="1057047">
              <a:spcBef>
                <a:spcPct val="0"/>
              </a:spcBef>
              <a:defRPr/>
            </a:pPr>
            <a:r>
              <a:rPr lang="ru-RU" altLang="ru-RU" sz="10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% </a:t>
            </a:r>
          </a:p>
          <a:p>
            <a:pPr algn="ctr" defTabSz="1057047">
              <a:spcBef>
                <a:spcPct val="0"/>
              </a:spcBef>
              <a:defRPr/>
            </a:pPr>
            <a:r>
              <a:rPr lang="ru-RU" altLang="ru-RU" sz="10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от общего объема расходов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331233" y="1051296"/>
            <a:ext cx="3526972" cy="1153889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162" tIns="45585" rIns="91162" bIns="45585">
            <a:spAutoFit/>
          </a:bodyPr>
          <a:lstStyle/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3600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2 788,6 </a:t>
            </a:r>
            <a:r>
              <a:rPr lang="ru-RU" altLang="ru-RU" sz="1500" dirty="0" err="1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sz="1500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,</a:t>
            </a:r>
          </a:p>
          <a:p>
            <a:pPr defTabSz="1057047">
              <a:spcBef>
                <a:spcPct val="0"/>
              </a:spcBef>
              <a:defRPr/>
            </a:pPr>
            <a:r>
              <a:rPr lang="ru-RU" altLang="ru-RU" sz="1900" b="1" cap="all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+ 300,2 </a:t>
            </a:r>
            <a:r>
              <a:rPr lang="ru-RU" altLang="ru-RU" sz="1600" dirty="0" err="1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к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2019 </a:t>
            </a:r>
            <a:r>
              <a:rPr lang="ru-RU" altLang="ru-RU" sz="16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году</a:t>
            </a:r>
            <a:endParaRPr lang="ru-RU" altLang="ru-RU" sz="1600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7047">
              <a:spcBef>
                <a:spcPct val="0"/>
              </a:spcBef>
              <a:defRPr/>
            </a:pPr>
            <a:endParaRPr lang="ru-RU" altLang="ru-RU" sz="200" b="1" cap="all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9160" y="1112172"/>
            <a:ext cx="516068" cy="51606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млн.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6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AutoShape 2" descr="http://otvetin.ru/uploads/posts/2010-09/1283802459_den_studenta.jpg"/>
          <p:cNvSpPr>
            <a:spLocks noChangeAspect="1" noChangeArrowheads="1"/>
          </p:cNvSpPr>
          <p:nvPr/>
        </p:nvSpPr>
        <p:spPr bwMode="auto">
          <a:xfrm>
            <a:off x="208244" y="-2671412"/>
            <a:ext cx="5801072" cy="55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1072" tIns="55536" rIns="111072" bIns="55536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AutoShape 4" descr="http://otvetin.ru/uploads/posts/2010-09/1283802459_den_studenta.jpg"/>
          <p:cNvSpPr>
            <a:spLocks noChangeAspect="1" noChangeArrowheads="1"/>
          </p:cNvSpPr>
          <p:nvPr/>
        </p:nvSpPr>
        <p:spPr bwMode="auto">
          <a:xfrm>
            <a:off x="412238" y="1483088"/>
            <a:ext cx="5801072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1072" tIns="55536" rIns="111072" bIns="55536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674" y="1392906"/>
            <a:ext cx="10891585" cy="61932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2100" b="1" dirty="0">
                <a:solidFill>
                  <a:schemeClr val="tx1"/>
                </a:solidFill>
              </a:rPr>
              <a:t>                                   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1 625 601,7 тыс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875" y="2195736"/>
            <a:ext cx="10954879" cy="91237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обеспечена деятельность 31 муниципального учреждения, в том числе общеобразовательных учреждений - 9 , дошкольных образовательных учреждений - 17 , учреждений дополнительного образования - 3, обеспечение деятельности МБУ ЦБ №1, МБУ Контора хозяйственно-эксплуатационного обслуживания УО, а также осуществление прочих расходов.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8127" y="3025660"/>
            <a:ext cx="5390456" cy="4174807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собственных  средств бюджета города Апатиты и субсидий из областного бюджета  осуществлялось финансирование социально – значимых расходов : </a:t>
            </a:r>
          </a:p>
          <a:p>
            <a:pPr marL="208260" indent="-208260" algn="just">
              <a:buFontTx/>
              <a:buChar char="-"/>
            </a:pP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208260" indent="-208260" algn="just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приобретение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дезинфицирующих средств (мероприятия по профилактике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коронавирусной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инфекции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)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на сумму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1 820,0 тыс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рублей; </a:t>
            </a: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208260" indent="-208260" algn="just">
              <a:buFontTx/>
              <a:buChar char="-"/>
            </a:pP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208260" indent="-208260" algn="just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приобретение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передвижных облучателей-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рециркуляторов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закрытого типа (мероприятия по профилактике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коронавирусной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инфекции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) на сумму 1 199,3 тыс. рублей;</a:t>
            </a:r>
          </a:p>
          <a:p>
            <a:pPr marL="208260" indent="-208260" algn="just">
              <a:buFontTx/>
              <a:buChar char="-"/>
            </a:pP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208260" indent="-208260" algn="just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создание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новых мест в образовательных организациях различных типов для реализации дополнительных общеразвивающих программ всех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направленностей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на сумму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7 178,4 тыс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рублей; </a:t>
            </a:r>
          </a:p>
          <a:p>
            <a:pPr marL="208260" indent="-208260" algn="just">
              <a:buFontTx/>
              <a:buChar char="-"/>
            </a:pP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208260" indent="-208260" algn="just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укрепление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материально-технической базы учреждений образования на сумму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18 255,2тыс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рублей; </a:t>
            </a:r>
          </a:p>
          <a:p>
            <a:pPr algn="just"/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208260" indent="-208260" algn="just">
              <a:buFontTx/>
              <a:buChar char="-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Реконструкция системы водоподготовки плавательного бассейна МБОУ "СОШ № 6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г.Апатиты« в сумме 4 017,5 тыс. рублей</a:t>
            </a:r>
            <a:r>
              <a:rPr lang="ru-RU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, в том числе  за счет субсидии из областного бюджета – 3 816,6 тыс</a:t>
            </a:r>
            <a:r>
              <a:rPr lang="ru-RU" sz="11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 и за счет средств городского бюджета – </a:t>
            </a:r>
            <a:r>
              <a:rPr lang="ru-RU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200,9  тыс</a:t>
            </a:r>
            <a:r>
              <a:rPr lang="ru-RU" sz="11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рублей; </a:t>
            </a:r>
          </a:p>
          <a:p>
            <a:pPr algn="just"/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0122" y="1054370"/>
            <a:ext cx="3630695" cy="389156"/>
          </a:xfrm>
          <a:prstGeom prst="rect">
            <a:avLst/>
          </a:prstGeom>
          <a:noFill/>
        </p:spPr>
        <p:txBody>
          <a:bodyPr wrap="non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ОБРАЗОВАНИЕ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2190597"/>
              </p:ext>
            </p:extLst>
          </p:nvPr>
        </p:nvGraphicFramePr>
        <p:xfrm>
          <a:off x="412237" y="2999710"/>
          <a:ext cx="5996732" cy="375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8D0A5EF-69A8-BC43-B1AA-15E23A71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2" y="1054370"/>
            <a:ext cx="1180729" cy="957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44388" y="938463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56973352"/>
              </p:ext>
            </p:extLst>
          </p:nvPr>
        </p:nvGraphicFramePr>
        <p:xfrm>
          <a:off x="466911" y="1522417"/>
          <a:ext cx="11084356" cy="407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8040" y="1045758"/>
            <a:ext cx="3630695" cy="389156"/>
          </a:xfrm>
          <a:prstGeom prst="rect">
            <a:avLst/>
          </a:prstGeom>
          <a:noFill/>
        </p:spPr>
        <p:txBody>
          <a:bodyPr wrap="non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ОБРАЗОВАНИЕ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8D0A5EF-69A8-BC43-B1AA-15E23A714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90" y="1240336"/>
            <a:ext cx="1180729" cy="9578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7371" y="5765259"/>
            <a:ext cx="1625900" cy="2968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Исполнено на 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100,0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%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3115" y="5753180"/>
            <a:ext cx="1617222" cy="281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Исполнено на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90,6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%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1050" y="5787459"/>
            <a:ext cx="1637047" cy="2968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Исполнено на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98,4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%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9186" y="5753180"/>
            <a:ext cx="1654254" cy="281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Исполнено на 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100,0 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%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9302" y="5802848"/>
            <a:ext cx="1798765" cy="281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Исполнено на 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100,0 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%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6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741" y="1056444"/>
            <a:ext cx="3086251" cy="389156"/>
          </a:xfrm>
          <a:prstGeom prst="rect">
            <a:avLst/>
          </a:prstGeom>
          <a:noFill/>
        </p:spPr>
        <p:txBody>
          <a:bodyPr wrap="non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КУЛЬТУРУ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5849" y="1430443"/>
            <a:ext cx="9326024" cy="632232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137 507,7тыс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uller narrow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17" y="2012231"/>
            <a:ext cx="11112837" cy="91237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обеспечивается  деятельность 3 муниципальных учреждений, в том числе: МБУК Централизованная библиотечная система г. Апатиты, МАУ Апатитский городской Дворец культуры имени Егорова В.К., МБУ Центр бухгалтерского и хозяйственного обслуживания Отдела по культуре и делам молодежи Администрации города  Апатиты, а также осуществление прочих расходов.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97604699"/>
              </p:ext>
            </p:extLst>
          </p:nvPr>
        </p:nvGraphicFramePr>
        <p:xfrm>
          <a:off x="461555" y="3013198"/>
          <a:ext cx="5834194" cy="365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24303" y="3040250"/>
            <a:ext cx="5508095" cy="2697480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осуществлялось финансирование социально – значимых расходов: </a:t>
            </a:r>
          </a:p>
          <a:p>
            <a:pPr algn="just"/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создание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модельных муниципальных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библиотек на сумму 10 000,0 тыс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pPr algn="just"/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разработка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технической документации для капитального ремонта здания МАУ "АГДК им. Егорова В.К." по ул. Ленина, д.24а (Библиотека имени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Л.А.Гладиной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) на сумму 1 833,0 тыс. рублей;</a:t>
            </a:r>
          </a:p>
          <a:p>
            <a:pPr algn="just"/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капитальный ремонт актового зала МАУ «АГДК им. Егорова В.К.» на сумму 19 584,9 тыс. рублей, в том числе: </a:t>
            </a:r>
            <a:r>
              <a:rPr lang="ru-R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субсидии из областного бюджета – 18 605,7 тыс. рублей и за счет средств городского бюджета – 979,2 тыс. рублей.  </a:t>
            </a:r>
            <a:endParaRPr lang="ru-RU" sz="1200" i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665E8F-FF74-F74F-8B81-BD4F51E92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58" y="1056444"/>
            <a:ext cx="1125733" cy="8362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6" y="1039168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4172" y="1019403"/>
            <a:ext cx="4909635" cy="389156"/>
          </a:xfrm>
          <a:prstGeom prst="rect">
            <a:avLst/>
          </a:prstGeom>
          <a:noFill/>
        </p:spPr>
        <p:txBody>
          <a:bodyPr wrap="non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СОЦИАЛЬНУЮ ПОЛИТИКУ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1012" y="1298415"/>
            <a:ext cx="8197691" cy="785768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111 218,6 тыс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51" y="2084183"/>
            <a:ext cx="10888461" cy="1804928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     За счет указанных расходов производятся финансовая помощь общественным организациям; ежемесячная доплата к государственной (трудовой) пенсии и ежегодная единовременная материальная помощь на санаторно-курортное лечение и оздоровительные мероприятия лицам, удостоенным звания «Почетный гражданин города Апатиты»; возмещение расходов по проезду в государственные областные медицинские организации Мурманской области, находящиеся за пределами муниципального образования город Апатиты с подведомственной территорией Мурманской области, и обратно отдельным категориям граждан, проживающих на территории муниципального образования город Апатиты с подведомственной территорией, направленных врачами ГОБУЗ «Апатитско-Кировская центральная городская больница», ФГБУЗ больница КНЦ РАН, ГОАУЗ «Апатитская стоматологическая поликлиника» в указанные медицинские организации на лечение (обследование); услуги по транспортировке граждан г. Апатиты, в отношении которых не произведена госпитализация, в ночное время (с 01.00 до 06.00) из приёмного отделения АКЦГБ г. Кировска; доплаты к пенсиям муниципальных служащих; а также за счет средств межбюджетных трансфертов предусмотрены бюджетные ассигнования на  реализацию различных мер социальной поддержки и расходы по охране семьи и детства и др.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90150321"/>
              </p:ext>
            </p:extLst>
          </p:nvPr>
        </p:nvGraphicFramePr>
        <p:xfrm>
          <a:off x="816745" y="3751323"/>
          <a:ext cx="10401444" cy="286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41AE57-D59D-C644-B301-C2CAAA2B3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30" y="1039168"/>
            <a:ext cx="1100831" cy="8638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15" tIns="52756" rIns="105515" bIns="52756" rtlCol="0" anchor="ctr"/>
          <a:lstStyle/>
          <a:p>
            <a:pPr algn="ctr" defTabSz="1055331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89540" y="664481"/>
            <a:ext cx="8438835" cy="645899"/>
          </a:xfrm>
          <a:prstGeom prst="rect">
            <a:avLst/>
          </a:prstGeom>
          <a:solidFill>
            <a:schemeClr val="bg1"/>
          </a:solidFill>
        </p:spPr>
        <p:txBody>
          <a:bodyPr wrap="square" lIns="91011" tIns="45506" rIns="91011" bIns="45506">
            <a:spAutoFit/>
          </a:bodyPr>
          <a:lstStyle/>
          <a:p>
            <a:pPr defTabSz="1055331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Основные 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параметры ИСПОЛНЕНИЯ городского бюджета ЗА 2020 ГОД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89540" y="1278933"/>
            <a:ext cx="11342047" cy="5601101"/>
          </a:xfrm>
          <a:prstGeom prst="rect">
            <a:avLst/>
          </a:prstGeom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011" tIns="45506" rIns="91011" bIns="45506">
            <a:spAutoFit/>
          </a:bodyPr>
          <a:lstStyle/>
          <a:p>
            <a:pPr marL="173889"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			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2019 год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2020 год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</a:t>
            </a:r>
            <a:r>
              <a:rPr lang="ru-RU" altLang="ru-RU" sz="14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% исполнения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	            </a:t>
            </a:r>
            <a:r>
              <a:rPr lang="ru-RU" altLang="ru-RU" sz="16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Расходы на 	1     									чел./рублей</a:t>
            </a:r>
          </a:p>
          <a:p>
            <a:pPr marL="173889" defTabSz="1055331">
              <a:spcBef>
                <a:spcPct val="0"/>
              </a:spcBef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000" b="1" dirty="0" err="1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		</a:t>
            </a:r>
            <a:r>
              <a:rPr lang="ru-RU" altLang="ru-RU" sz="1100" dirty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altLang="ru-RU" sz="11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</a:t>
            </a:r>
            <a:endParaRPr lang="ru-RU" altLang="ru-RU" sz="1100" dirty="0">
              <a:solidFill>
                <a:schemeClr val="tx1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	</a:t>
            </a: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	ДОХОДЫ                 2410,0          </a:t>
            </a:r>
            <a:r>
              <a:rPr lang="ru-RU" altLang="ru-RU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2832,6       102,1%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  52204,56</a:t>
            </a:r>
          </a:p>
          <a:p>
            <a:pPr defTabSz="1055331">
              <a:spcBef>
                <a:spcPct val="0"/>
              </a:spcBef>
              <a:defRPr/>
            </a:pP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Налоговые и </a:t>
            </a:r>
          </a:p>
          <a:p>
            <a:pPr defTabSz="1055331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неналоговые            952,1             </a:t>
            </a:r>
            <a:r>
              <a:rPr lang="ru-RU" altLang="ru-RU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961,0 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  <a:cs typeface="Times New Roman" pitchFamily="18" charset="0"/>
              </a:rPr>
              <a:t>98%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     17710,51</a:t>
            </a:r>
          </a:p>
          <a:p>
            <a:pPr defTabSz="1055331">
              <a:spcBef>
                <a:spcPct val="0"/>
              </a:spcBef>
              <a:defRPr/>
            </a:pP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Безвозмездные</a:t>
            </a: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поступления             1457,9           </a:t>
            </a:r>
            <a:r>
              <a:rPr lang="ru-RU" altLang="ru-RU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1871,6       104,3% 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34494,04</a:t>
            </a:r>
          </a:p>
          <a:p>
            <a:pPr defTabSz="1055331">
              <a:spcBef>
                <a:spcPct val="0"/>
              </a:spcBef>
              <a:defRPr/>
            </a:pPr>
            <a:endParaRPr lang="ru-RU" altLang="ru-RU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endParaRPr lang="ru-RU" altLang="ru-RU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-	РАСХОДЫ               2488,4           </a:t>
            </a:r>
            <a:r>
              <a:rPr lang="ru-RU" altLang="ru-RU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2788,6    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  <a:cs typeface="Times New Roman" pitchFamily="18" charset="0"/>
              </a:rPr>
              <a:t>96,7 %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   51392,48</a:t>
            </a:r>
          </a:p>
          <a:p>
            <a:pPr defTabSz="1055331">
              <a:spcBef>
                <a:spcPct val="0"/>
              </a:spcBef>
              <a:defRPr/>
            </a:pP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						</a:t>
            </a: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численность за 2020 </a:t>
            </a:r>
            <a:endParaRPr lang="ru-RU" altLang="ru-RU" sz="1200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ДЕФИЦИТ - /             -78,4            </a:t>
            </a:r>
            <a:r>
              <a:rPr lang="ru-RU" altLang="ru-RU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+ 44,0                                                   	   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54260</a:t>
            </a:r>
          </a:p>
          <a:p>
            <a:pPr defTabSz="1055331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ПРОФИЦИТ +</a:t>
            </a:r>
          </a:p>
          <a:p>
            <a:pPr defTabSz="1055331">
              <a:spcBef>
                <a:spcPct val="0"/>
              </a:spcBef>
              <a:defRPr/>
            </a:pPr>
            <a:endParaRPr lang="ru-RU" altLang="ru-RU" b="1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73943" y="1368723"/>
            <a:ext cx="1862218" cy="5175677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0591" tIns="55297" rIns="110591" bIns="55297"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Muller Narrow Light"/>
              </a:rPr>
              <a:t>ОТКЛОНЕНИЕ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82C8"/>
                </a:solidFill>
                <a:latin typeface="Muller Narrow Light"/>
              </a:rPr>
              <a:t>2020</a:t>
            </a:r>
            <a:r>
              <a:rPr lang="ru-RU" sz="1600" dirty="0">
                <a:solidFill>
                  <a:prstClr val="black"/>
                </a:solidFill>
                <a:latin typeface="Muller Narrow Light"/>
              </a:rPr>
              <a:t> от </a:t>
            </a:r>
            <a:r>
              <a:rPr lang="ru-RU" sz="1600" b="1" dirty="0">
                <a:solidFill>
                  <a:srgbClr val="0082C8"/>
                </a:solidFill>
                <a:latin typeface="Muller Narrow Light"/>
              </a:rPr>
              <a:t>2019</a:t>
            </a: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0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Muller Narrow Light"/>
              </a:rPr>
              <a:t>+422,6</a:t>
            </a:r>
            <a:r>
              <a:rPr lang="ru-RU" b="1" baseline="30000" dirty="0" smtClean="0">
                <a:solidFill>
                  <a:prstClr val="black"/>
                </a:solidFill>
                <a:latin typeface="Muller Narrow Light"/>
              </a:rPr>
              <a:t> </a:t>
            </a:r>
            <a:r>
              <a:rPr lang="ru-RU" sz="1900" baseline="30000" dirty="0">
                <a:solidFill>
                  <a:srgbClr val="0082C8"/>
                </a:solidFill>
                <a:latin typeface="Muller Narrow Light"/>
              </a:rPr>
              <a:t>+17,5%</a:t>
            </a:r>
            <a:endParaRPr lang="ru-RU" sz="1900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Muller Narrow Light"/>
              </a:rPr>
              <a:t>+8,9</a:t>
            </a:r>
            <a:r>
              <a:rPr lang="ru-RU" baseline="30000" dirty="0" smtClean="0">
                <a:solidFill>
                  <a:srgbClr val="0082C8"/>
                </a:solidFill>
                <a:latin typeface="Muller Narrow Light"/>
              </a:rPr>
              <a:t>+0,9</a:t>
            </a:r>
            <a:r>
              <a:rPr lang="ru-RU" sz="1900" baseline="30000" dirty="0">
                <a:solidFill>
                  <a:srgbClr val="0082C8"/>
                </a:solidFill>
                <a:latin typeface="Muller Narrow Light"/>
              </a:rPr>
              <a:t>%</a:t>
            </a:r>
            <a:endParaRPr lang="ru-RU" sz="1900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endParaRPr lang="ru-RU" sz="1900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Muller Narrow Light"/>
              </a:rPr>
              <a:t>+413,7</a:t>
            </a:r>
            <a:r>
              <a:rPr lang="ru-RU" sz="1900" baseline="30000" dirty="0">
                <a:solidFill>
                  <a:srgbClr val="0082C8"/>
                </a:solidFill>
                <a:latin typeface="Muller Narrow Light"/>
              </a:rPr>
              <a:t>+28,4%</a:t>
            </a:r>
          </a:p>
          <a:p>
            <a:pPr algn="ctr">
              <a:defRPr/>
            </a:pPr>
            <a:endParaRPr lang="ru-RU" sz="1900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2400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Muller Narrow Light"/>
              </a:rPr>
              <a:t>+300,2</a:t>
            </a:r>
            <a:r>
              <a:rPr lang="ru-RU" sz="1900" baseline="30000" dirty="0">
                <a:solidFill>
                  <a:srgbClr val="0082C8"/>
                </a:solidFill>
                <a:latin typeface="Muller Narrow Light"/>
              </a:rPr>
              <a:t>+12,0%</a:t>
            </a:r>
            <a:endParaRPr lang="ru-RU" sz="1900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tabLst>
                <a:tab pos="85364" algn="l"/>
                <a:tab pos="180213" algn="l"/>
              </a:tabLst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tabLst>
                <a:tab pos="85364" algn="l"/>
                <a:tab pos="180213" algn="l"/>
              </a:tabLst>
              <a:defRPr/>
            </a:pPr>
            <a:r>
              <a:rPr lang="ru-RU" b="1" dirty="0" smtClean="0">
                <a:solidFill>
                  <a:prstClr val="black"/>
                </a:solidFill>
                <a:latin typeface="Muller Narrow Light"/>
              </a:rPr>
              <a:t>+122,4</a:t>
            </a: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88" y="1361377"/>
            <a:ext cx="355601" cy="317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76" y="2424862"/>
            <a:ext cx="636992" cy="5687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20" y="4869539"/>
            <a:ext cx="552201" cy="4930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78" y="5797870"/>
            <a:ext cx="544993" cy="486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7" y="5797870"/>
            <a:ext cx="177798" cy="1651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66834" y="4783014"/>
            <a:ext cx="8915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76596" y="5548366"/>
            <a:ext cx="89056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8992" y="132386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6633" y="1181210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2748215"/>
              </p:ext>
            </p:extLst>
          </p:nvPr>
        </p:nvGraphicFramePr>
        <p:xfrm>
          <a:off x="1570037" y="896785"/>
          <a:ext cx="8483787" cy="400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1315" y="650012"/>
            <a:ext cx="4909635" cy="389156"/>
          </a:xfrm>
          <a:prstGeom prst="rect">
            <a:avLst/>
          </a:prstGeom>
          <a:noFill/>
        </p:spPr>
        <p:txBody>
          <a:bodyPr wrap="none" lIns="111072" tIns="55536" rIns="111072" bIns="55536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СОЦИАЛЬНУЮ ПОЛИТИКУ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7337" y="4898646"/>
            <a:ext cx="1166427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 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92,8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3057" y="4898646"/>
            <a:ext cx="1124032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 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100,0 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413406" y="4889788"/>
            <a:ext cx="1156630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 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60,1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0968" y="4889808"/>
            <a:ext cx="1154096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  100,0  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1038" y="5406095"/>
            <a:ext cx="9361365" cy="1651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выплаты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многодетным семьям на улучшение жилищных условий носят заявительный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характер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удаленный характер обучения в течение длительного времени в период пандемии  школьников и студентов (отсутствие расходов по проезду к месту учебы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);</a:t>
            </a: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снижение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объема выплаты компенсации собственникам многоквартирного дома, расположенного по адресу: г. Апатиты, ул. Кирова, д. 6 в связи с уменьшением стоимости по результатам оценки, а также смертью собственника одной из квартир и отказом от наследования одной из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квартир;</a:t>
            </a:r>
          </a:p>
          <a:p>
            <a:pPr>
              <a:buFontTx/>
              <a:buChar char="-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снижение расходов по выплате компенсации родительской платы в связи с временной приостановкой деятельности дошкольных образовательных учреждений в период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пандемии.</a:t>
            </a: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</a:t>
            </a: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847" y="631505"/>
            <a:ext cx="5926966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НА  ЖИЛИЩНО-КОММУНАЛЬНОЕ ХОЗЯЙСТВО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655" y="1273862"/>
            <a:ext cx="8893327" cy="1340841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указанных средств проведены мероприятия по:</a:t>
            </a:r>
          </a:p>
          <a:p>
            <a:pPr marL="347101" indent="-347101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содержанию и ремонту муниципального жилого фонда (далее – МЖФ);</a:t>
            </a:r>
          </a:p>
          <a:p>
            <a:pPr marL="347101" indent="-347101" algn="just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благоустройству города Апатиты, в том числе: освещению, организацию ритуальных услуг и др.;</a:t>
            </a:r>
          </a:p>
          <a:p>
            <a:pPr marL="347101" indent="-347101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субсидии на поддержку государственных программ субъектов Российской Федерации и муниципальных программ формирования современной городской среды;</a:t>
            </a:r>
          </a:p>
          <a:p>
            <a:pPr marL="347101" indent="-347101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обеспечение деятельности МКУ г. Апатиты «Управление городского хозяйства».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6AB73F-F4DA-0344-9EDE-EA774F72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6" y="1087120"/>
            <a:ext cx="907900" cy="100800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41934" y="1099117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215 492,9 тыс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13182787"/>
              </p:ext>
            </p:extLst>
          </p:nvPr>
        </p:nvGraphicFramePr>
        <p:xfrm>
          <a:off x="567462" y="2724502"/>
          <a:ext cx="5996732" cy="375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95324" y="2614703"/>
            <a:ext cx="5508095" cy="3959364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осуществлялось финансирование социально – значимых расходов: </a:t>
            </a:r>
          </a:p>
          <a:p>
            <a:pPr algn="just"/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-расходы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по планировке территорий, формирование (образование) земельных участков, предоставленных на безвозмездной основе многодетным семьям, и обеспечение их объектами коммунальной и дорожной инфраструктуры в сумме 8 536,6 тыс. рублей, </a:t>
            </a:r>
            <a:r>
              <a:rPr lang="ru-RU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том числе за счет средств субсидии из областного бюджета – 8 109,8 тыс. рублей, за счет средств городского бюджета –  426,8 тыс. рублей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pPr algn="just"/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на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поддержку муниципальных программ формирования современной городской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сумме 89 258,9 тыс.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рублей, 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</a:t>
            </a:r>
            <a:r>
              <a:rPr lang="ru-RU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том числе за счет средств субсидии из областного бюджета в сумме 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84796,0тыс</a:t>
            </a:r>
            <a:r>
              <a:rPr lang="ru-RU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рублей, за счет средств городского бюджета – 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4 462,9 тыс</a:t>
            </a:r>
            <a:r>
              <a:rPr lang="ru-RU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рублей;</a:t>
            </a:r>
          </a:p>
          <a:p>
            <a:pPr marL="171450" indent="-171450" algn="just">
              <a:buFontTx/>
              <a:buChar char="-"/>
            </a:pPr>
            <a:endParaRPr lang="ru-RU" sz="1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обеспечение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электрической энергией объектов сетей НУО в сумме 19 502,6 тыс. рублей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pPr marL="171450" indent="-171450" algn="just">
              <a:buFontTx/>
              <a:buChar char="-"/>
            </a:pP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содержание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и планово-предупредительный ремонт сетей наружного уличного освещения в сумме 4 982,7 тыс. рублей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pPr marL="171450" indent="-171450" algn="just">
              <a:buFontTx/>
              <a:buChar char="-"/>
            </a:pP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капитальный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ремонт сетей наружного уличного освещения в сумме 4 515,9  тыс.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рублей;</a:t>
            </a:r>
          </a:p>
          <a:p>
            <a:pPr algn="just"/>
            <a:endParaRPr lang="ru-RU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 расходы на организацию временных общественно полезных работ в сумме 5 450,6 тыс.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рублей.</a:t>
            </a:r>
            <a:endParaRPr lang="ru-RU" sz="1000" b="1" i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6901" y="893263"/>
            <a:ext cx="5926966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НА  ЖИЛИЩНО-КОММУНАЛЬНОЕ ХОЗЯЙСТВО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09" y="4773418"/>
            <a:ext cx="4700458" cy="21434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 </a:t>
            </a:r>
          </a:p>
          <a:p>
            <a:pPr algn="just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Отклонение от плановых назначений связано с тем, что счета за оказанные услуги в декабре по мероприятиям, доля которых имеет большой удельный вес по данному подразделу, были предъявлены в январе 2021 года (обеспечение электрической энергией объектов сетей НУО, содержание пустующего имущества, составляющего муниципальную казну, а также вывоз и размещение твердых коммунальных отходов (ТКО) с территории кладбищ). Кроме того в 2020 году не осуществлена разработка проектно-сметной документации по благоустройству пешеходной зоны улицы Дзержинского, не были приобретены и установлены горки для катания, не произведена оплата за ремонт сетей наружного уличного освещения в рамках соглашения СЭП.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6AB73F-F4DA-0344-9EDE-EA774F72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5" y="964499"/>
            <a:ext cx="907900" cy="1008009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46198703"/>
              </p:ext>
            </p:extLst>
          </p:nvPr>
        </p:nvGraphicFramePr>
        <p:xfrm>
          <a:off x="3410233" y="1203180"/>
          <a:ext cx="8007067" cy="400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85705" y="5230801"/>
            <a:ext cx="1166427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7084" y="5205021"/>
            <a:ext cx="1124032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87,7 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6442589" y="5216603"/>
            <a:ext cx="1156630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5717" y="5205020"/>
            <a:ext cx="1154096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96,8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847" y="631505"/>
            <a:ext cx="5926966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НА  НАЦИОНАЛЬНУЮ ЭКОНОМИКУ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655" y="1273862"/>
            <a:ext cx="8893327" cy="1404818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счет указанных средств проведены мероприятия по:</a:t>
            </a:r>
          </a:p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      Регулированию численности безнадзорных животных;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организацию транспортного обслуживания населения;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ремонту и содержанию автомобильных дорог и др.;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формированию электронного правительства;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реализацию мероприятий по  развитию малого и среднего предпринимательства.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1934" y="1099117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168 206,3 тыс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46477339"/>
              </p:ext>
            </p:extLst>
          </p:nvPr>
        </p:nvGraphicFramePr>
        <p:xfrm>
          <a:off x="567462" y="2724502"/>
          <a:ext cx="5996732" cy="375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95324" y="2614703"/>
            <a:ext cx="5508095" cy="4113252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осуществлялось финансирование социально – значимых расходов: </a:t>
            </a:r>
          </a:p>
          <a:p>
            <a:pPr algn="just"/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выполнение работ, связанных с осуществлением регулярных перевозок пассажиров и багажа автомобильным транспортом по регулируемым тарифам в сумме 18 617,2 тыс. рублей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>
              <a:buFontTx/>
              <a:buChar char="-"/>
              <a:tabLst>
                <a:tab pos="0" algn="l"/>
              </a:tabLst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выполнение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работ, связанных с осуществлением регулярных перевозок пассажиров и багажа автомобильным транспортом на пригородных муниципальных маршрутах по регулируемым тарифам в сумме 3 000,0 тыс. рублей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содержание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улично-дорожной сети (УДС) в сумме 56 018,1 тыс. рублей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>
              <a:buFontTx/>
              <a:buChar char="-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ремонт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асфальтобетонного покрытия проезжей части автомобильных дорог и межквартальных проездов в сумме 19 378,2 тыс.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рублей;</a:t>
            </a:r>
          </a:p>
          <a:p>
            <a:pPr marL="171450" indent="-171450">
              <a:buFontTx/>
              <a:buChar char="-"/>
            </a:pPr>
            <a:endParaRPr lang="ru-RU" sz="1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>
              <a:buFontTx/>
              <a:buChar char="-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субсидия на строительство, реконструкцию, ремонт и капитальный ремонт автомобильных дорог общего пользования местного значения (на конкурсной основе) за счет средств дорожного фонда в сумме 35 933,9 тыс. рублей</a:t>
            </a:r>
            <a:r>
              <a:rPr lang="ru-RU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, в том числе за счет средств областного бюджета – 33 770,1 тыс. рублей, за счет средств городского бюджета – 2 163,8 тыс. 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рублей;</a:t>
            </a:r>
          </a:p>
          <a:p>
            <a:pPr algn="just"/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текущий ремонт тротуаров в сумме 10 624,0 тыс.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рублей;</a:t>
            </a:r>
          </a:p>
          <a:p>
            <a:pPr algn="just">
              <a:buFontTx/>
              <a:buChar char="-"/>
            </a:pPr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содержание межквартальных проездов в сумме 5 315,9 тыс.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47" y="1273861"/>
            <a:ext cx="1202808" cy="13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09" y="4773418"/>
            <a:ext cx="4700458" cy="1958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 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Отклонение от плановых назначений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сложилось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связи с представлением и оплатой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счетов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по отлову и содержанию безнадзорных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животных и счетов за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осуществление регулярных перевозок пассажиров и багажа на муниципальных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маршрутах за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декабрь 2020 года в январе 2021 года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</a:t>
            </a:r>
          </a:p>
          <a:p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Так же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конце 2020 года были увеличены ассигнования дорожного фонда в связи с поступлением денежных средств в рамках Соглашения о социально-экономическом партнерстве, взаимодействии и сотрудничестве между Администрацией города Апатиты и АО «ГК «</a:t>
            </a:r>
            <a:r>
              <a:rPr lang="ru-RU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Партомчорр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» на 2021 год.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23673083"/>
              </p:ext>
            </p:extLst>
          </p:nvPr>
        </p:nvGraphicFramePr>
        <p:xfrm>
          <a:off x="4128660" y="1452363"/>
          <a:ext cx="7497056" cy="400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73146" y="5407351"/>
            <a:ext cx="1166427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82,3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4797" y="5401788"/>
            <a:ext cx="1124032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6304203" y="5414987"/>
            <a:ext cx="1156630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82,1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5717" y="5414987"/>
            <a:ext cx="1154096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79,0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552" y="984898"/>
            <a:ext cx="5926966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НА  НАЦИОНАЛЬНУЮ ЭКОНОМИКУ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47" y="1078552"/>
            <a:ext cx="1202808" cy="13408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93268" y="5383051"/>
            <a:ext cx="1124032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1015173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011" y="1015174"/>
            <a:ext cx="6507332" cy="38915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 ФИЗИЧЕСКУЮ КУЛЬТУРУ И СПОРТ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2439" y="2821573"/>
            <a:ext cx="5051393" cy="3990141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осуществлялось финансовое обеспечение наиболее значимых мероприятий: </a:t>
            </a:r>
          </a:p>
          <a:p>
            <a:pPr algn="just">
              <a:buFontTx/>
              <a:buChar char="-"/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на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оказание финансовой поддержки спортивным организациям, осуществляющим подготовку спортивного резерва для сборных команд Российской Федерации в соответствии с федеральными стандартами спортивной подготовки в сумме 9 722,4 тыс. рублей, </a:t>
            </a:r>
            <a:r>
              <a:rPr lang="ru-RU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том числе за счет субсидии из областного бюджета в сумме 9 236,3 тыс. рублей, за счет средств городского бюджета – 486,1 тыс. рублей;</a:t>
            </a:r>
          </a:p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на оказание финансовой поддержки спортивным организациям в целях совершенствования спортивной подготовки по хоккею в сумме 4 210,5 тыс. рублей, </a:t>
            </a:r>
            <a:r>
              <a:rPr lang="ru-RU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том числе за счет субсидии из областного бюджета в сумме 4 000,0 тыс. рублей, за счет средств городского бюджета – 210,5 тыс. рублей;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строительство «Физкультурно-оздоровительного комплекса в г. Апатиты (корректировка)» в сумме 157 894,3 </a:t>
            </a:r>
            <a:r>
              <a:rPr lang="ru-RU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тыс. рублей, в том числе за счет средств субсидии из областного бюджета – 112 073,9 тыс. рублей, за счет средств городского бюджета – 45 820,4 тыс. </a:t>
            </a:r>
            <a:r>
              <a:rPr lang="ru-R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рублей.</a:t>
            </a:r>
            <a:endParaRPr lang="ru-RU" sz="1200" i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827" y="2163414"/>
            <a:ext cx="10795199" cy="712321"/>
          </a:xfrm>
          <a:prstGeom prst="rect">
            <a:avLst/>
          </a:prstGeom>
        </p:spPr>
        <p:txBody>
          <a:bodyPr wrap="square" lIns="111072" tIns="55536" rIns="111072" bIns="55536">
            <a:spAutoFit/>
          </a:bodyPr>
          <a:lstStyle/>
          <a:p>
            <a:pPr algn="just"/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обеспечивается  деятельность 4 муниципальных учреждений, в том числе: МБУ ЦБ Комитета по ФКиС Администрации г. Апатиты, МАУ СШ «Олимп», МАУ СШ «Юность», МАУ Физкультурно-спортивный комплекс «Атлет», а также обеспечение прочих расходов.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7589906"/>
              </p:ext>
            </p:extLst>
          </p:nvPr>
        </p:nvGraphicFramePr>
        <p:xfrm>
          <a:off x="486731" y="3070514"/>
          <a:ext cx="6500553" cy="347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9D492D6-BA44-9D47-B47E-2F3240B7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2" y="1120721"/>
            <a:ext cx="1077282" cy="10426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4279" y="1402616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308 462,6 тыс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15173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6901" y="1009323"/>
            <a:ext cx="5926966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 ФИЗИЧЕСКУЮ КУЛЬТУРУ И СПОРТ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40501067"/>
              </p:ext>
            </p:extLst>
          </p:nvPr>
        </p:nvGraphicFramePr>
        <p:xfrm>
          <a:off x="1278385" y="1203180"/>
          <a:ext cx="10138916" cy="443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12843" y="5650733"/>
            <a:ext cx="1166427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7733" y="5650733"/>
            <a:ext cx="1124032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98,5 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47705" y="5650733"/>
            <a:ext cx="1156630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1020" y="5636536"/>
            <a:ext cx="1154096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100,0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9D492D6-BA44-9D47-B47E-2F3240B71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19" y="1060642"/>
            <a:ext cx="1077282" cy="10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385" y="1015174"/>
            <a:ext cx="5113537" cy="666155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 ОХРАНУ ОКРУЖАЮЩЕЙ СРЕДЫ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84305947"/>
              </p:ext>
            </p:extLst>
          </p:nvPr>
        </p:nvGraphicFramePr>
        <p:xfrm>
          <a:off x="1015776" y="1932651"/>
          <a:ext cx="4530128" cy="317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5281" y="2208924"/>
            <a:ext cx="5381818" cy="4174807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счет средств бюджета города Апатиты осуществлялось финансовое обеспечение наиболее значимых мероприятий: </a:t>
            </a: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ликвидация несанкционированных свалок в сумме 726,6 тыс. рублей;</a:t>
            </a:r>
          </a:p>
          <a:p>
            <a:pPr algn="just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вывоз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и уборка мусора (твердых коммунальных отходов) с контейнерной площадки в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н.п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. Тик-Губа в сумме 1 476,1 тыс. рублей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санитарная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очистка территорий города Апатиты в сумме 591,0 тыс. рублей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;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озеленение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городских территорий с последующим уходом за декоративными растениями и травянистой растительностью в сумме 517,3 тыс. рублей; </a:t>
            </a:r>
          </a:p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проведение общегородских акций по уборке мусора и благоустройству территорий в сумме 36,6 тыс. рублей;</a:t>
            </a:r>
          </a:p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предупреждение и ликвидация очагов возгорания на территории санкционированной свалки в районе карьера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Белогубский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в сумме 684,5 тыс. рублей;</a:t>
            </a:r>
          </a:p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приобретение и установка в районе карьера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Белогубский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весов автомобильных для измерения массы ТКО в сумме 852,5 тыс. рублей;</a:t>
            </a:r>
          </a:p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устройство (подготовка) площадки в районе карьера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Белогубский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для установки весов автомобильных для измерения массы ТКО в сумме 333,8 тыс. рублей;</a:t>
            </a:r>
          </a:p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сдерживание роста и дальнейшего распространения травянистых растений рода борщевик на городских территориях в сумме 307,3 тыс. рублей.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27AFF61-0B6B-A647-AEB4-DDF3A88A5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" y="968612"/>
            <a:ext cx="1201142" cy="10239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4279" y="1402616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5 525,6 тыс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6924" y="5308062"/>
            <a:ext cx="1154096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96,7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428" y="998824"/>
            <a:ext cx="5113537" cy="38915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НА  НАЦИОНАЛЬНУЮ ОБОРОНУ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3624359"/>
              </p:ext>
            </p:extLst>
          </p:nvPr>
        </p:nvGraphicFramePr>
        <p:xfrm>
          <a:off x="713934" y="2254929"/>
          <a:ext cx="5029917" cy="386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3965" y="2254929"/>
            <a:ext cx="5381818" cy="789265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 разделе «Национальная безопасность» были предусмотрены ассигнования на реализацию мероприятий на переданные полномочия по осуществлению первичного воинского учета на территориях, где отсутствуют военные комиссариаты.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080" y="34475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4279" y="1402616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5 516,4 тыс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7227" y="6285374"/>
            <a:ext cx="1154096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на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86,8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8689730-3840-2447-AB7D-E51BB3884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42" y="1119972"/>
            <a:ext cx="1198485" cy="9953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38288" y="3980339"/>
            <a:ext cx="4700458" cy="10354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 </a:t>
            </a: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Низкое исполнение связано со снижением расходов на оплату проезда сотрудников к месту отдыха в связи с распространением новой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коронавирусной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инфекции.</a:t>
            </a:r>
          </a:p>
          <a:p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96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15174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9579" y="1015174"/>
            <a:ext cx="9542185" cy="666155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 НАЦИОНАЛЬНУЮ БЕЗОПАСНОСТЬ И ПРАВООХРАНИТЕЛЬНУЮ ДЕЯТЕЛЬНОСТЬ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949" y="1663765"/>
            <a:ext cx="10690675" cy="91237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За счет указанных средств: </a:t>
            </a:r>
          </a:p>
          <a:p>
            <a:pPr marL="347101" indent="-347101" algn="just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обеспечено функционирование Отдела ЗАГС и МКУ «Служба гражданской защиты населения города Апатиты»;</a:t>
            </a:r>
          </a:p>
          <a:p>
            <a:pPr marL="347101" indent="-347101" algn="just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проводятся  мероприятия по защите населения от чрезвычайных ситуаций, а также по гражданской обороне;</a:t>
            </a:r>
          </a:p>
          <a:p>
            <a:pPr marL="347101" indent="-347101" algn="just">
              <a:buFontTx/>
              <a:buChar char="-"/>
            </a:pP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установка и содержание оборудования сегментов аппаратно-программного комплекса «Безопасный город».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31365873"/>
              </p:ext>
            </p:extLst>
          </p:nvPr>
        </p:nvGraphicFramePr>
        <p:xfrm>
          <a:off x="625827" y="2843739"/>
          <a:ext cx="4906071" cy="347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D0801D-C5BF-1341-A0A4-B9299179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1015174"/>
            <a:ext cx="1118585" cy="11482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2438" y="2824458"/>
            <a:ext cx="5051393" cy="4174807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осуществлялось финансовое обеспечение наиболее значимых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мероприятий:</a:t>
            </a:r>
          </a:p>
          <a:p>
            <a:pPr algn="just"/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организация деятельности аварийно-спасательных служб в сумме 299,9 тыс. рублей;</a:t>
            </a: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создание на территории муниципального образования системы обеспечения вызова экстренных оперативных служб через единый номер «112» в сумме 50,0 тыс. рублей;</a:t>
            </a: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изготовление аншлагов, табличек, наглядной агитации в сумме 84,8 тыс. рублей;</a:t>
            </a: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построение (развитие) АПК «Безопасный город» на территории муниципального образования в сумме 176,2 тыс. рублей;</a:t>
            </a:r>
          </a:p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создание системы централизованного оповещения населения об угрозе чрезвычайной ситуации природного и техногенного характера в сумме 358,9 тыс. рублей;</a:t>
            </a:r>
          </a:p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 расходы на организацию временных общественно полезных работ в сумме 86,6 тыс. рублей за счет средств резервного фонда Правительства Мурманской области на финансовое обеспечение дополнительных мер поддержки в условиях негативного влияния на экономику распространения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коронавирусной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инфекции.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pPr algn="just"/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6140" y="1392852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27 004,7 тыс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20321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59671156"/>
              </p:ext>
            </p:extLst>
          </p:nvPr>
        </p:nvGraphicFramePr>
        <p:xfrm>
          <a:off x="8233044" y="1105710"/>
          <a:ext cx="2805075" cy="18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089829" y="2267108"/>
            <a:ext cx="1143215" cy="586611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05A28"/>
                </a:solidFill>
                <a:latin typeface="+muller narrow light"/>
              </a:rPr>
              <a:t>961,0</a:t>
            </a:r>
            <a:endParaRPr lang="ru-RU" sz="1600" b="1" dirty="0">
              <a:solidFill>
                <a:srgbClr val="F05A28"/>
              </a:solidFill>
              <a:latin typeface="+muller narrow light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uller narrow light"/>
              </a:rPr>
              <a:t>11,6 </a:t>
            </a:r>
            <a:r>
              <a:rPr lang="ru-RU" sz="1600" b="1" dirty="0">
                <a:solidFill>
                  <a:schemeClr val="tx1"/>
                </a:solidFill>
                <a:latin typeface="+muller narrow light"/>
              </a:rPr>
              <a:t>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49450" y="2267108"/>
            <a:ext cx="1026344" cy="586610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05A28"/>
                </a:solidFill>
                <a:latin typeface="+muller narrow light"/>
              </a:rPr>
              <a:t>952,1</a:t>
            </a:r>
            <a:endParaRPr lang="ru-RU" sz="1600" b="1" dirty="0">
              <a:solidFill>
                <a:srgbClr val="F05A28"/>
              </a:solidFill>
              <a:latin typeface="+muller narrow light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uller narrow light"/>
              </a:rPr>
              <a:t>4,5 </a:t>
            </a:r>
            <a:r>
              <a:rPr lang="ru-RU" sz="1600" b="1" dirty="0">
                <a:solidFill>
                  <a:schemeClr val="tx1"/>
                </a:solidFill>
                <a:latin typeface="+muller narrow light"/>
              </a:rPr>
              <a:t>%</a:t>
            </a:r>
          </a:p>
        </p:txBody>
      </p:sp>
      <p:sp>
        <p:nvSpPr>
          <p:cNvPr id="20497" name="TextBox 5"/>
          <p:cNvSpPr txBox="1">
            <a:spLocks noChangeArrowheads="1"/>
          </p:cNvSpPr>
          <p:nvPr/>
        </p:nvSpPr>
        <p:spPr bwMode="auto">
          <a:xfrm>
            <a:off x="11038119" y="1299970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+muller narrow light"/>
              </a:rPr>
              <a:t>млн.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86407" y="1189395"/>
            <a:ext cx="6204828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Муниципальный долг </a:t>
            </a:r>
            <a:endParaRPr lang="ru-RU" altLang="ru-RU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5331" y="1056546"/>
            <a:ext cx="355600" cy="317500"/>
          </a:xfrm>
          <a:prstGeom prst="rect">
            <a:avLst/>
          </a:prstGeom>
        </p:spPr>
      </p:pic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01344"/>
              </p:ext>
            </p:extLst>
          </p:nvPr>
        </p:nvGraphicFramePr>
        <p:xfrm>
          <a:off x="428625" y="2962897"/>
          <a:ext cx="9477375" cy="358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1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15173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6901" y="956519"/>
            <a:ext cx="8147716" cy="666155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 НАЦИОНАЛЬНУЮ БЕЗОПАСНОСТЬ И ПРАВООХРАНИТЕЛЬНУЮ ДЕЯТЕЛЬНОСТЬ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6114717"/>
              </p:ext>
            </p:extLst>
          </p:nvPr>
        </p:nvGraphicFramePr>
        <p:xfrm>
          <a:off x="4712662" y="1637310"/>
          <a:ext cx="6400362" cy="443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35290" y="6179051"/>
            <a:ext cx="1166427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99,2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7445" y="6139197"/>
            <a:ext cx="1124032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93,5 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770904" y="6179050"/>
            <a:ext cx="1156630" cy="4199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Исполнено</a:t>
            </a:r>
          </a:p>
          <a:p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на 85,2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7D0801D-C5BF-1341-A0A4-B92991794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10" y="1015174"/>
            <a:ext cx="1118585" cy="1148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8691" y="2429129"/>
            <a:ext cx="4149377" cy="3990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:</a:t>
            </a:r>
          </a:p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Исполнение ниже запланированного уровня связано со снижением расходов на оплату проезда сотрудников к месту отдыха в связи с распространением новой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коронавирусной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инфекции. Кроме того в 2020 году были дополнительно предусмотрены ассигнования в сумме 473 ,2 тыс. рублей (подтвержденный остаток средств 2019 года по контракту на поставку мебели в отдел ЗАГС). Однако впоследствии ввиду нарушения поставщиком условий поставки контракт был расторгнут. Направление данной суммы ассигнований на текущие расходы отдела ЗАГС невозможно, ввиду целевого характера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предоставления. Также уменьшились расходы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материальное стимулирование деятельности народных дружинников. Ввиду значительного сокращения количества массовых мероприятий в условиях пандемии снизился объем рейдов, проводимых членами народной дружины.</a:t>
            </a:r>
          </a:p>
          <a:p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78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1327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2818" y="1015173"/>
            <a:ext cx="5818095" cy="358378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 ОБЩЕГОСУДАРСТВЕННЫЕ ВОПРОСЫ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056" y="1785456"/>
            <a:ext cx="11277128" cy="188956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         По разделу отражены расходы на обеспечение деятельности органов местного самоуправления города Апатиты, а также расходы на выполнение функций и полномочий городского округа в соответствии с Федеральным законом от 06.10.2003 N 131-ФЗ «Об общих принципах организации местного самоуправления в Российской Федерации». </a:t>
            </a:r>
          </a:p>
          <a:p>
            <a:pPr algn="just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	По подразделу «Другие общегосударственные вопросы» обеспечивается  деятельность 4 муниципальных учреждений, в том числе: МКУ «Муниципальный архив города Апатиты», МКУ «Управление материально-технического обеспечения деятельности органов местного самоуправления города Апатиты», МКУ «Многофункциональный центр предоставления государственных и муниципальных услуг города Апатиты», МБУ «Централизованная бухгалтерия Администрации города Апатиты». Также предусмотрены расходы на подготовку и проведение дополнительных выборов депутата Совета депутатов города Апатиты, расходы на сопровождение и развитие информационно-технологической инфраструктуры в сфере управления общественными финансами, </a:t>
            </a:r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 на предоставление грантов в виде субсидий победителям конкурса бизнес-планов начинающим предпринимателям на создание собственного бизнеса, </a:t>
            </a:r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anose="02020603050405020304" pitchFamily="18" charset="0"/>
              </a:rPr>
              <a:t>субсидия на компенсацию затрат, связанных с официальным опубликованием муниципальных правовых актов и иных официальных материалов ОМСУ в СМИ, расходы на обучение сотрудников в сфере муниципальных закупок и др.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29681457"/>
              </p:ext>
            </p:extLst>
          </p:nvPr>
        </p:nvGraphicFramePr>
        <p:xfrm>
          <a:off x="510737" y="3599657"/>
          <a:ext cx="5868305" cy="331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4383065-4A98-2947-9998-F0D31D85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0" y="1015172"/>
            <a:ext cx="1076148" cy="7702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04917" y="1312010"/>
            <a:ext cx="8197691" cy="392884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2" tIns="55536" rIns="111072" bIns="55536" rtlCol="0" anchor="ctr"/>
          <a:lstStyle/>
          <a:p>
            <a:pPr algn="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Расходы бюджета города Апатиты 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2020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году составили</a:t>
            </a:r>
          </a:p>
          <a:p>
            <a:pPr algn="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183 001,9 тыс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uller narrow light"/>
              </a:rPr>
              <a:t>. рублей.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3080" y="225938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33459" y="3547750"/>
            <a:ext cx="5051393" cy="3251478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За счет средств бюджета города Апатиты осуществлялось финансовое обеспечение наиболее значимых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мероприятий:</a:t>
            </a:r>
          </a:p>
          <a:p>
            <a:pPr algn="just"/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 организация временного трудоустройства граждан в возрасте от 14 до 18 лет в свободное от учебы время в сумме 1 353,4 тыс. рублей за счет средств резервного фонда Правительства Мурманской области;</a:t>
            </a:r>
          </a:p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 расходы на организацию временных общественно полезных работ в сумме 5 753,3 тыс. рублей за счет средств резервного фонда Правительства Мурманской области на финансовое обеспечение дополнительных мер поддержки в условиях негативного влияния на экономику распространения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коронавирусной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 инфекции;</a:t>
            </a:r>
          </a:p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-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расходы, связанные с обеспечением дежурства на контрольно-пропускном пункте на въезде в г.Апатиты в сумме 36,3 тыс. рублей.</a:t>
            </a:r>
          </a:p>
          <a:p>
            <a:pPr algn="just"/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55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1327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262" y="911272"/>
            <a:ext cx="8771099" cy="387713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НА  ОБЩЕГОСУДАРСТВЕННЫЕ ВОПРОСЫ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1898374"/>
              </p:ext>
            </p:extLst>
          </p:nvPr>
        </p:nvGraphicFramePr>
        <p:xfrm>
          <a:off x="240283" y="1105128"/>
          <a:ext cx="11759055" cy="559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 flipH="1">
            <a:off x="6925482" y="2727056"/>
            <a:ext cx="1076412" cy="302367"/>
          </a:xfrm>
          <a:prstGeom prst="rect">
            <a:avLst/>
          </a:prstGeom>
        </p:spPr>
        <p:txBody>
          <a:bodyPr wrap="none" lIns="111072" tIns="55536" rIns="111072" bIns="55536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+muller narrow light"/>
              </a:rPr>
              <a:t>Исполнено</a:t>
            </a:r>
          </a:p>
          <a:p>
            <a:r>
              <a:rPr lang="ru-RU" sz="900" dirty="0">
                <a:latin typeface="+muller narrow light"/>
              </a:rPr>
              <a:t> на </a:t>
            </a:r>
            <a:r>
              <a:rPr lang="ru-RU" sz="900" dirty="0" smtClean="0">
                <a:latin typeface="+muller narrow light"/>
              </a:rPr>
              <a:t>97,8 </a:t>
            </a:r>
            <a:r>
              <a:rPr lang="ru-RU" sz="900" dirty="0">
                <a:latin typeface="+muller narrow light"/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1327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491" y="571550"/>
            <a:ext cx="8341749" cy="3339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Arial" pitchFamily="34" charset="0"/>
              </a:rPr>
              <a:t>Исполнение расходов городского бюджета за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Arial" pitchFamily="34" charset="0"/>
              </a:rPr>
              <a:t>2020 год в разрезе ГРБС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12019704"/>
              </p:ext>
            </p:extLst>
          </p:nvPr>
        </p:nvGraphicFramePr>
        <p:xfrm>
          <a:off x="31434" y="1159328"/>
          <a:ext cx="11943044" cy="521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5827" y="6396551"/>
            <a:ext cx="10409657" cy="608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11072" tIns="55536" rIns="111072" bIns="55536" rtlCol="0" anchor="ctr"/>
          <a:lstStyle/>
          <a:p>
            <a:pPr algn="ctr"/>
            <a:r>
              <a:rPr lang="ru-RU" alt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Исполнение </a:t>
            </a:r>
            <a:r>
              <a:rPr lang="ru-RU" alt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расходов </a:t>
            </a:r>
            <a:r>
              <a:rPr lang="ru-RU" alt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городского бюджета за </a:t>
            </a:r>
            <a:r>
              <a:rPr lang="ru-RU" alt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alt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alt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2 788,6 млн</a:t>
            </a:r>
            <a:r>
              <a:rPr lang="ru-RU" alt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руб. 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42713" y="4728526"/>
            <a:ext cx="1060244" cy="4535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1072" tIns="55536" rIns="111072" bIns="55536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+muller narrow light"/>
              </a:rPr>
              <a:t>0,2%</a:t>
            </a:r>
            <a:endParaRPr lang="ru-RU" sz="1000" dirty="0">
              <a:solidFill>
                <a:schemeClr val="bg1"/>
              </a:solidFill>
              <a:latin typeface="+muller narrow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080" y="20168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млн.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1327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870" y="917953"/>
            <a:ext cx="5448821" cy="389156"/>
          </a:xfrm>
          <a:prstGeom prst="rect">
            <a:avLst/>
          </a:prstGeom>
          <a:noFill/>
        </p:spPr>
        <p:txBody>
          <a:bodyPr wrap="none" lIns="111072" tIns="55536" rIns="111072" bIns="55536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Ведомственная структура расходов бюджета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00271"/>
              </p:ext>
            </p:extLst>
          </p:nvPr>
        </p:nvGraphicFramePr>
        <p:xfrm>
          <a:off x="253497" y="1307109"/>
          <a:ext cx="11678970" cy="5841735"/>
        </p:xfrm>
        <a:graphic>
          <a:graphicData uri="http://schemas.openxmlformats.org/drawingml/2006/table">
            <a:tbl>
              <a:tblPr/>
              <a:tblGrid>
                <a:gridCol w="6986526"/>
                <a:gridCol w="1876978"/>
                <a:gridCol w="1416507"/>
                <a:gridCol w="1398959"/>
              </a:tblGrid>
              <a:tr h="41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Утверждено (тыс. руб.)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Исполнено (тыс.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руб.)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% исполнения</a:t>
                      </a:r>
                    </a:p>
                  </a:txBody>
                  <a:tcPr marL="5503" marR="5503" marT="4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Администрация </a:t>
                      </a:r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города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289 991,57</a:t>
                      </a: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274 </a:t>
                      </a:r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202,79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94,60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163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698,59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155 186,10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94,80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9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 Национальная оборона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6 351,83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5 515,40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86,80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Национальная безопасность и правоохранительная деятельность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27 983,92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27 004,69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96,50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Национальная экономика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208,06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208,06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Жилищно-коммунальное хозяйство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266,95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1 562,72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68,90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89 482,22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724,82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94,70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Управление финансов Администрации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5 726,43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1 466,76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25,60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1 283,92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448,98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35,0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Национальная экономика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2 736,32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Обслуживание государственного и муниципального долга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1 706,19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1 017,78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59,70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Комитет по физической культуре, спорту  и туризму Администрации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150 220,87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150 220,87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16,40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16,40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Физическая культура и спорт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150 204,47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150 204,47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Совет депутатов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8 856,66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8 833,01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99,70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8 856,66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8 833,01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99,70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Контрольно-счетная палата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5 088,27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4 974,79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97,80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5 088,27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4 974,79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97,80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Управление образования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Администрации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1 563 667,98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1 547 027,07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98,90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218,70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218,70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Образование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1 545 525,83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1 531 528,82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99,10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17 923,45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15 279,55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85,20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Отдел по культуре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и делам молодежи Администрации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232 801,72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231 604,12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99,50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23,61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23,61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Образование 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94 072,85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94 072,85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 Культура, кинематография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138 705,26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137 507,66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99,10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Комитет по управлению имуществом Администрации города Апатиты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626 </a:t>
                      </a:r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709,37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570 226,73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91,0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13 300,32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13 300,32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201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290,57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167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998,16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83,50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Жилищно-коммунальное хозяйство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228 926,68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213 930,15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93,40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Охрана окружающей среды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5 711,66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5 525,64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96,70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16 466,30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11 214,30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68,10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Физическая культура и спорт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161 013,84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158 258,16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98,30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5503" marR="5503" marT="4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2 883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062,87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2 788 556,14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96,70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5503" marR="5503" marT="4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080" y="41064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0" y="251895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1327"/>
            <a:ext cx="12239625" cy="59105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89" tIns="52839" rIns="105689" bIns="52839" rtlCol="0" anchor="ctr"/>
          <a:lstStyle/>
          <a:p>
            <a:pPr algn="ctr" defTabSz="1057047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46075" y="198029"/>
            <a:ext cx="6693656" cy="302367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Общественно значимые проекты в </a:t>
            </a: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2020 </a:t>
            </a:r>
            <a:r>
              <a:rPr lang="ru-RU" alt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</a:rPr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43264"/>
              </p:ext>
            </p:extLst>
          </p:nvPr>
        </p:nvGraphicFramePr>
        <p:xfrm>
          <a:off x="180409" y="655403"/>
          <a:ext cx="11887860" cy="6278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70"/>
                <a:gridCol w="1829588"/>
                <a:gridCol w="2312179"/>
                <a:gridCol w="2046398"/>
                <a:gridCol w="986827"/>
                <a:gridCol w="805759"/>
                <a:gridCol w="968720"/>
                <a:gridCol w="1603060"/>
                <a:gridCol w="1058659"/>
              </a:tblGrid>
              <a:tr h="295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Муниципальная программа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мероприятия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объектов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Уточненный план</a:t>
                      </a:r>
                      <a:endParaRPr lang="ru-RU" sz="9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Исполнение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% исполнения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целевого показателя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Показатель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6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Муниципальная программа «Управление образования» 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Укрепление материально-технической базы учреждений образования</a:t>
                      </a:r>
                      <a:endParaRPr lang="ru-RU" sz="900" b="1" i="0" u="none" strike="noStrike" dirty="0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Ремонт кровли детского сада № 15 г. Апатиты (ул. Ферсмана, д. 38а)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2 900,00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2 900,00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Площадь отремонтированной кровли (</a:t>
                      </a:r>
                      <a:r>
                        <a:rPr lang="ru-RU" sz="9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кв.м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) 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746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Ремонт спортзала № 2 в школе № 7 (</a:t>
                      </a:r>
                      <a:r>
                        <a:rPr lang="ru-RU" sz="900" u="none" strike="noStrike" dirty="0" err="1">
                          <a:effectLst/>
                          <a:latin typeface="+muller narrow light"/>
                        </a:rPr>
                        <a:t>пр.Сидоренко</a:t>
                      </a:r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, 22 а)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2 250,50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2 250,50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Количество отремонтированных спортивных залов (ед.)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Частичный ремонт кровли Гимназия № 1: ул. Космонавтов 19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775,33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775,33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Площадь отремонтированной кровли (</a:t>
                      </a:r>
                      <a:r>
                        <a:rPr lang="ru-RU" sz="9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кв.м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) 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195,67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Реконструкция системы водоподготовки плавательного бассейна МБОУ СОШ № 6 г.Апатиты</a:t>
                      </a:r>
                      <a:endParaRPr lang="ru-RU" sz="900" b="1" i="0" u="none" strike="noStrike" dirty="0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4 017,44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4 017,44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Количество системы водоподготовки, в которых произведена реконструкция (шт.) 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9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Муниципальная программа «Развитие физической культуры и спорта»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Строительство "Физкультурно-оздоровительного комплекса в г. Апатиты (корректировка)</a:t>
                      </a:r>
                      <a:endParaRPr lang="ru-RU" sz="900" b="1" i="0" u="none" strike="noStrike" dirty="0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159 803,00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157 894,30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98,8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Кол-во строящихся объектов, ед.  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Проведение капитального и текущего ремонта спортивных объектов, оснащение спортивных объектов</a:t>
                      </a:r>
                      <a:endParaRPr lang="ru-RU" sz="900" b="1" i="0" u="none" strike="noStrike" dirty="0">
                        <a:solidFill>
                          <a:srgbClr val="538D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Замена оборудования зала бокс»Олимп»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844,8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844,8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Колличество наименований, ед.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Ремонт зала бокса СШ «Олимп»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1 324,80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1 324,80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Колличество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объектов, ед.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Освещение стадиона СШ «Олимп"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4 674,10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4 674,10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Колличество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объектов, ед.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9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Муниципальная программа «Обеспечение комфортной среды проживания населения города»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Капитальный ремонт сетей наружного уличного освещения</a:t>
                      </a:r>
                      <a:endParaRPr lang="ru-RU" sz="900" b="1" i="0" u="none" strike="noStrike" dirty="0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800"/>
                        <a:buFont typeface="+muller narrow light"/>
                        <a:buAutoNum type="arabicPeriod"/>
                      </a:pP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5 016,10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5 016,10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Протяженность сетей НУО, на которых выполнен капитальный ремонт сетей, км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1,8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800"/>
                        <a:buFont typeface="+muller narrow light"/>
                        <a:buAutoNum type="arabicPeriod"/>
                      </a:pP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847,20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847,20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800"/>
                        <a:buFont typeface="+muller narrow light"/>
                        <a:buAutoNum type="arabicPeriod"/>
                      </a:pP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1 950,70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1 950,70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66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 Разработка технической документации для капитального ремонта здания МАУ "АГДК им. Егорова В.К." по ул. Ленина, д.24а (Библиотека имени </a:t>
                      </a:r>
                      <a:r>
                        <a:rPr lang="ru-RU" sz="900" u="none" strike="noStrike" dirty="0" err="1">
                          <a:effectLst/>
                          <a:latin typeface="+muller narrow light"/>
                        </a:rPr>
                        <a:t>Л.А.Гладиной</a:t>
                      </a:r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9070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1 833,00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1 833,00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Количество комплектов ПСД, шт.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капитальный ремонт танцевального зала МАУ «АГДК им. Егорова В.К.»</a:t>
                      </a:r>
                      <a:endParaRPr lang="ru-RU" sz="900" b="1" i="0" u="none" strike="noStrike" dirty="0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19 584,9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19 584,9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Отремонтированная площадь, кв. м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920,5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Создание модельных муниципальных библиотек</a:t>
                      </a:r>
                      <a:endParaRPr lang="ru-RU" sz="900" b="1" i="0" u="none" strike="noStrike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10 000,00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10 000,00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Количество созданных библиотек, ед.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Муниципальная  программа «Развитие транспортной системы»</a:t>
                      </a:r>
                      <a:endParaRPr lang="ru-RU" sz="9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Текущий ремонт тротуаров</a:t>
                      </a:r>
                      <a:endParaRPr lang="ru-RU" sz="900" b="1" i="0" u="none" strike="noStrike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10 624,00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10 624,00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Протженность отремонтироыванных тротуаров, м п</a:t>
                      </a:r>
                      <a:endParaRPr lang="ru-RU" sz="9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1407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Капитальный ремонт автодороги по улице Пушкина</a:t>
                      </a:r>
                      <a:endParaRPr lang="ru-RU" sz="900" b="1" i="0" u="none" strike="noStrike">
                        <a:solidFill>
                          <a:srgbClr val="558ED5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19 687,50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19 687,50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9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Протженность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отремонтироыванного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покрытия, м п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492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 smtClean="0">
                          <a:effectLst/>
                          <a:latin typeface="+muller narrow light"/>
                        </a:rPr>
                        <a:t>246 133,37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 smtClean="0">
                          <a:effectLst/>
                          <a:latin typeface="+muller narrow light"/>
                        </a:rPr>
                        <a:t>244 224,67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99,2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4948" marR="4948" marT="494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4404" y="653254"/>
            <a:ext cx="12239625" cy="6476337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</p:spPr>
        <p:txBody>
          <a:bodyPr lIns="105963" tIns="52978" rIns="105963" bIns="52978" rtlCol="0" anchor="ctr"/>
          <a:lstStyle/>
          <a:p>
            <a:pPr marL="0" marR="0" lvl="0" indent="0" defTabSz="1059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Muller Narrow ExtraBold"/>
              <a:ea typeface="+mn-ea"/>
              <a:cs typeface="+mn-cs"/>
            </a:endParaRPr>
          </a:p>
        </p:txBody>
      </p:sp>
      <p:sp>
        <p:nvSpPr>
          <p:cNvPr id="31786" name="Прямоугольник 27"/>
          <p:cNvSpPr>
            <a:spLocks noChangeArrowheads="1"/>
          </p:cNvSpPr>
          <p:nvPr/>
        </p:nvSpPr>
        <p:spPr bwMode="auto">
          <a:xfrm>
            <a:off x="8095626" y="2722263"/>
            <a:ext cx="1614951" cy="512266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135,6</a:t>
            </a:r>
            <a:endParaRPr lang="ru-RU" altLang="ru-RU" sz="1300" b="1" dirty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>
                <a:latin typeface="+mn-lt"/>
                <a:cs typeface="Times New Roman" pitchFamily="18" charset="0"/>
              </a:rPr>
              <a:t>      5,2 %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087227" y="4384178"/>
            <a:ext cx="1969249" cy="9386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2 743,6 </a:t>
            </a:r>
            <a:r>
              <a:rPr lang="ru-RU" altLang="ru-RU" sz="1400" b="1" dirty="0" err="1" smtClean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млн.рублей</a:t>
            </a:r>
            <a:endParaRPr lang="ru-RU" altLang="ru-RU" sz="100" b="1" cap="all" dirty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721505" y="1878022"/>
            <a:ext cx="4758764" cy="4549741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4759498" y="2895326"/>
            <a:ext cx="2589374" cy="1477297"/>
          </a:xfrm>
          <a:prstGeom prst="rect">
            <a:avLst/>
          </a:prstGeom>
          <a:noFill/>
        </p:spPr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Муниципальные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Программы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города апатиты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Исполнены в 2020 году на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96" name="Блок-схема: узел 95"/>
          <p:cNvSpPr/>
          <p:nvPr/>
        </p:nvSpPr>
        <p:spPr>
          <a:xfrm>
            <a:off x="5787661" y="801281"/>
            <a:ext cx="1091655" cy="948586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>
            <a:off x="7838392" y="5484187"/>
            <a:ext cx="983671" cy="830757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>
            <a:off x="8349899" y="4639547"/>
            <a:ext cx="1073185" cy="945811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>
            <a:off x="8493852" y="3605237"/>
            <a:ext cx="1106029" cy="988980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Блок-схема: узел 101"/>
          <p:cNvSpPr/>
          <p:nvPr/>
        </p:nvSpPr>
        <p:spPr>
          <a:xfrm>
            <a:off x="8297635" y="2604652"/>
            <a:ext cx="1106029" cy="1000585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7674989" y="1632226"/>
            <a:ext cx="1106029" cy="1039367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узел 104"/>
          <p:cNvSpPr/>
          <p:nvPr/>
        </p:nvSpPr>
        <p:spPr>
          <a:xfrm>
            <a:off x="3255500" y="3984079"/>
            <a:ext cx="543554" cy="526484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узел 105"/>
          <p:cNvSpPr/>
          <p:nvPr/>
        </p:nvSpPr>
        <p:spPr>
          <a:xfrm>
            <a:off x="4572836" y="6240451"/>
            <a:ext cx="832550" cy="561420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>
            <a:off x="3380568" y="4655511"/>
            <a:ext cx="626231" cy="541572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3839290" y="5140244"/>
            <a:ext cx="694607" cy="644125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узел 108"/>
          <p:cNvSpPr/>
          <p:nvPr/>
        </p:nvSpPr>
        <p:spPr>
          <a:xfrm>
            <a:off x="4046398" y="5850052"/>
            <a:ext cx="744756" cy="517469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Блок-схема: узел 109"/>
          <p:cNvSpPr/>
          <p:nvPr/>
        </p:nvSpPr>
        <p:spPr>
          <a:xfrm>
            <a:off x="5405386" y="6378168"/>
            <a:ext cx="800722" cy="655156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Блок-схема: узел 110"/>
          <p:cNvSpPr/>
          <p:nvPr/>
        </p:nvSpPr>
        <p:spPr>
          <a:xfrm>
            <a:off x="6230917" y="6400668"/>
            <a:ext cx="873389" cy="723693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/>
          <p:cNvSpPr/>
          <p:nvPr/>
        </p:nvSpPr>
        <p:spPr>
          <a:xfrm>
            <a:off x="7156202" y="6061361"/>
            <a:ext cx="908420" cy="797719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7806363" y="1002571"/>
            <a:ext cx="3462479" cy="55898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altLang="ru-RU" sz="11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Развитие культуры и молодежной политики, сохранение культурного  наследия города</a:t>
            </a:r>
            <a:endParaRPr lang="ru-RU" altLang="ru-RU" sz="11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 flipH="1">
            <a:off x="8551097" y="1748757"/>
            <a:ext cx="3462479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79" name="Прямоугольник 18"/>
          <p:cNvSpPr>
            <a:spLocks noChangeArrowheads="1"/>
          </p:cNvSpPr>
          <p:nvPr/>
        </p:nvSpPr>
        <p:spPr bwMode="auto">
          <a:xfrm>
            <a:off x="8906397" y="1827578"/>
            <a:ext cx="2734792" cy="29681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114" name="Стрелка вправо 113"/>
          <p:cNvSpPr/>
          <p:nvPr/>
        </p:nvSpPr>
        <p:spPr>
          <a:xfrm>
            <a:off x="283462" y="2846583"/>
            <a:ext cx="3131727" cy="9138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право 114"/>
          <p:cNvSpPr/>
          <p:nvPr/>
        </p:nvSpPr>
        <p:spPr>
          <a:xfrm flipH="1">
            <a:off x="9275188" y="2406134"/>
            <a:ext cx="2838714" cy="103716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flipH="1">
            <a:off x="9084322" y="4839953"/>
            <a:ext cx="3029579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 flipH="1">
            <a:off x="8007506" y="6249760"/>
            <a:ext cx="4145231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20"/>
          <p:cNvSpPr>
            <a:spLocks noChangeArrowheads="1"/>
          </p:cNvSpPr>
          <p:nvPr/>
        </p:nvSpPr>
        <p:spPr bwMode="auto">
          <a:xfrm>
            <a:off x="9613511" y="2502270"/>
            <a:ext cx="2754906" cy="8815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Формирование </a:t>
            </a:r>
            <a:r>
              <a:rPr lang="ru-RU" altLang="ru-RU" sz="10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современной </a:t>
            </a:r>
            <a:endParaRPr lang="ru-RU" altLang="ru-RU" sz="1000" b="1" dirty="0" smtClean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городской </a:t>
            </a:r>
            <a:r>
              <a:rPr lang="ru-RU" altLang="ru-RU" sz="10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среды на территории муниципального образования город Апатиты с </a:t>
            </a: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подведомственной </a:t>
            </a:r>
            <a:r>
              <a:rPr lang="ru-RU" altLang="ru-RU" sz="10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территорией Мурманской </a:t>
            </a: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области</a:t>
            </a:r>
            <a:endParaRPr lang="ru-RU" altLang="ru-RU" sz="10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18" name="Стрелка вправо 117"/>
          <p:cNvSpPr/>
          <p:nvPr/>
        </p:nvSpPr>
        <p:spPr>
          <a:xfrm flipH="1">
            <a:off x="8651423" y="5592866"/>
            <a:ext cx="3462479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трелка вправо 118"/>
          <p:cNvSpPr/>
          <p:nvPr/>
        </p:nvSpPr>
        <p:spPr>
          <a:xfrm flipH="1">
            <a:off x="9403662" y="3538333"/>
            <a:ext cx="2710240" cy="120701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9849776" y="3565788"/>
            <a:ext cx="2690567" cy="11893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Управление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муниципальным </a:t>
            </a:r>
            <a:endParaRPr lang="ru-RU" altLang="ru-RU" sz="10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имуществом и земельными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ресурсами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, </a:t>
            </a: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расположенными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на территории муниципального </a:t>
            </a:r>
            <a:endParaRPr lang="ru-RU" altLang="ru-RU" sz="10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образования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город Апатиты с </a:t>
            </a: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подведомственной  территорией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Мурманской области</a:t>
            </a:r>
          </a:p>
        </p:txBody>
      </p:sp>
      <p:sp>
        <p:nvSpPr>
          <p:cNvPr id="31780" name="Прямоугольник 19"/>
          <p:cNvSpPr>
            <a:spLocks noChangeArrowheads="1"/>
          </p:cNvSpPr>
          <p:nvPr/>
        </p:nvSpPr>
        <p:spPr bwMode="auto">
          <a:xfrm>
            <a:off x="9275188" y="4891706"/>
            <a:ext cx="2838714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Обеспечение комфортной среды проживания населения города</a:t>
            </a:r>
          </a:p>
        </p:txBody>
      </p:sp>
      <p:sp>
        <p:nvSpPr>
          <p:cNvPr id="31775" name="Прямоугольник 14"/>
          <p:cNvSpPr>
            <a:spLocks noChangeArrowheads="1"/>
          </p:cNvSpPr>
          <p:nvPr/>
        </p:nvSpPr>
        <p:spPr bwMode="auto">
          <a:xfrm>
            <a:off x="8944272" y="5616027"/>
            <a:ext cx="3143143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Обеспечение </a:t>
            </a: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общественного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порядка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и безопасности населения города</a:t>
            </a:r>
          </a:p>
        </p:txBody>
      </p:sp>
      <p:sp>
        <p:nvSpPr>
          <p:cNvPr id="31820" name="Прямоугольник 20"/>
          <p:cNvSpPr>
            <a:spLocks noChangeArrowheads="1"/>
          </p:cNvSpPr>
          <p:nvPr/>
        </p:nvSpPr>
        <p:spPr bwMode="auto">
          <a:xfrm>
            <a:off x="8213912" y="6264872"/>
            <a:ext cx="3977495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Социальная поддержка граждан и социально-ориентированных организаций</a:t>
            </a:r>
          </a:p>
        </p:txBody>
      </p:sp>
      <p:sp>
        <p:nvSpPr>
          <p:cNvPr id="120" name="Стрелка вправо 119"/>
          <p:cNvSpPr/>
          <p:nvPr/>
        </p:nvSpPr>
        <p:spPr>
          <a:xfrm flipH="1">
            <a:off x="6888724" y="6817431"/>
            <a:ext cx="2770323" cy="2781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20"/>
          <p:cNvSpPr>
            <a:spLocks noChangeArrowheads="1"/>
          </p:cNvSpPr>
          <p:nvPr/>
        </p:nvSpPr>
        <p:spPr bwMode="auto">
          <a:xfrm>
            <a:off x="7104306" y="6803640"/>
            <a:ext cx="2532061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Информационное 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общество</a:t>
            </a:r>
          </a:p>
        </p:txBody>
      </p:sp>
      <p:sp>
        <p:nvSpPr>
          <p:cNvPr id="121" name="Стрелка вправо 120"/>
          <p:cNvSpPr/>
          <p:nvPr/>
        </p:nvSpPr>
        <p:spPr>
          <a:xfrm>
            <a:off x="192137" y="4043956"/>
            <a:ext cx="3063363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247761" y="5250586"/>
            <a:ext cx="3759038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1602227" y="6827147"/>
            <a:ext cx="3937221" cy="27844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95" name="Прямоугольник 20"/>
          <p:cNvSpPr>
            <a:spLocks noChangeArrowheads="1"/>
          </p:cNvSpPr>
          <p:nvPr/>
        </p:nvSpPr>
        <p:spPr bwMode="auto">
          <a:xfrm>
            <a:off x="1538271" y="6792625"/>
            <a:ext cx="4065131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Капитальный </a:t>
            </a:r>
            <a:r>
              <a:rPr lang="ru-RU" altLang="ru-RU" sz="12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ремонт  </a:t>
            </a: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многоквартирных домов</a:t>
            </a:r>
          </a:p>
        </p:txBody>
      </p:sp>
      <p:sp>
        <p:nvSpPr>
          <p:cNvPr id="124" name="Стрелка вправо 123"/>
          <p:cNvSpPr/>
          <p:nvPr/>
        </p:nvSpPr>
        <p:spPr>
          <a:xfrm>
            <a:off x="328167" y="5949398"/>
            <a:ext cx="3718231" cy="2982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99" name="Прямоугольник 20"/>
          <p:cNvSpPr>
            <a:spLocks noChangeArrowheads="1"/>
          </p:cNvSpPr>
          <p:nvPr/>
        </p:nvSpPr>
        <p:spPr bwMode="auto">
          <a:xfrm>
            <a:off x="45310" y="5915986"/>
            <a:ext cx="4309800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Управление муниципальными 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финансами</a:t>
            </a:r>
          </a:p>
        </p:txBody>
      </p:sp>
      <p:sp>
        <p:nvSpPr>
          <p:cNvPr id="63" name="Прямоугольник 20"/>
          <p:cNvSpPr>
            <a:spLocks noChangeArrowheads="1"/>
          </p:cNvSpPr>
          <p:nvPr/>
        </p:nvSpPr>
        <p:spPr bwMode="auto">
          <a:xfrm>
            <a:off x="208655" y="5263903"/>
            <a:ext cx="3512850" cy="6199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Обеспечение доступным и комфортным жильем и коммунальными услугами населения города </a:t>
            </a:r>
          </a:p>
        </p:txBody>
      </p:sp>
      <p:sp>
        <p:nvSpPr>
          <p:cNvPr id="129" name="Стрелка вправо 128"/>
          <p:cNvSpPr/>
          <p:nvPr/>
        </p:nvSpPr>
        <p:spPr>
          <a:xfrm>
            <a:off x="226629" y="4790194"/>
            <a:ext cx="3279157" cy="36659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27" name="Прямоугольник 14"/>
          <p:cNvSpPr>
            <a:spLocks noChangeArrowheads="1"/>
          </p:cNvSpPr>
          <p:nvPr/>
        </p:nvSpPr>
        <p:spPr bwMode="auto">
          <a:xfrm>
            <a:off x="344426" y="4819500"/>
            <a:ext cx="2715117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Экономический потенциал</a:t>
            </a:r>
            <a:endParaRPr lang="ru-RU" altLang="ru-RU" sz="1200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2" name="Прямоугольник 20"/>
          <p:cNvSpPr>
            <a:spLocks noChangeArrowheads="1"/>
          </p:cNvSpPr>
          <p:nvPr/>
        </p:nvSpPr>
        <p:spPr bwMode="auto">
          <a:xfrm>
            <a:off x="652622" y="4122381"/>
            <a:ext cx="2214182" cy="481489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err="1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Энергоэффективность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и развитие энергетики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1242705" y="6303553"/>
            <a:ext cx="3142066" cy="3607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20"/>
          <p:cNvSpPr>
            <a:spLocks noChangeArrowheads="1"/>
          </p:cNvSpPr>
          <p:nvPr/>
        </p:nvSpPr>
        <p:spPr bwMode="auto">
          <a:xfrm>
            <a:off x="1406158" y="6287222"/>
            <a:ext cx="2351757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Охрана окружающей среды</a:t>
            </a: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83183" y="2900449"/>
            <a:ext cx="3281269" cy="8815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Противодействие терроризму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профилактика экстремизма в области межэтнических и </a:t>
            </a:r>
            <a:r>
              <a:rPr lang="ru-RU" altLang="ru-RU" sz="1000" b="1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межконфессиальных</a:t>
            </a: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отношений на территории  муниципального образования город Апатиты</a:t>
            </a:r>
            <a:endParaRPr lang="ru-RU" altLang="ru-RU" sz="10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2942520" y="836362"/>
            <a:ext cx="3007566" cy="2982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76" name="Прямоугольник 15"/>
          <p:cNvSpPr>
            <a:spLocks noChangeArrowheads="1"/>
          </p:cNvSpPr>
          <p:nvPr/>
        </p:nvSpPr>
        <p:spPr bwMode="auto">
          <a:xfrm>
            <a:off x="2923197" y="837065"/>
            <a:ext cx="3221401" cy="29681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Муниципальное управление</a:t>
            </a:r>
          </a:p>
        </p:txBody>
      </p:sp>
      <p:sp>
        <p:nvSpPr>
          <p:cNvPr id="95" name="Блок-схема: узел 94"/>
          <p:cNvSpPr/>
          <p:nvPr/>
        </p:nvSpPr>
        <p:spPr>
          <a:xfrm>
            <a:off x="6822553" y="1045461"/>
            <a:ext cx="1062353" cy="968578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652622" y="1188847"/>
            <a:ext cx="4042268" cy="61215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4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Развитие физической культуры  и спорта</a:t>
            </a:r>
            <a:endParaRPr lang="ru-RU" altLang="ru-RU" sz="14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3210277" y="1816894"/>
            <a:ext cx="1307936" cy="1140767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728035" y="1993735"/>
            <a:ext cx="2687154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82" name="Прямоугольник 22"/>
          <p:cNvSpPr>
            <a:spLocks noChangeArrowheads="1"/>
          </p:cNvSpPr>
          <p:nvPr/>
        </p:nvSpPr>
        <p:spPr bwMode="auto">
          <a:xfrm>
            <a:off x="820809" y="2010554"/>
            <a:ext cx="2244946" cy="3737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Развитие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1774" name="Прямоугольник 12"/>
          <p:cNvSpPr>
            <a:spLocks noChangeArrowheads="1"/>
          </p:cNvSpPr>
          <p:nvPr/>
        </p:nvSpPr>
        <p:spPr bwMode="auto">
          <a:xfrm>
            <a:off x="3313688" y="1948397"/>
            <a:ext cx="1536461" cy="7738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1 543,0</a:t>
            </a:r>
            <a:endParaRPr lang="ru-RU" alt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9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99,0</a:t>
            </a:r>
            <a:r>
              <a:rPr lang="ru-RU" altLang="ru-RU" sz="1900" b="1" baseline="30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%</a:t>
            </a:r>
            <a:endParaRPr lang="ru-RU" altLang="ru-RU" sz="1900" b="1" baseline="30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784" name="Прямоугольник 25"/>
          <p:cNvSpPr>
            <a:spLocks noChangeArrowheads="1"/>
          </p:cNvSpPr>
          <p:nvPr/>
        </p:nvSpPr>
        <p:spPr bwMode="auto">
          <a:xfrm>
            <a:off x="6765480" y="1152074"/>
            <a:ext cx="1176500" cy="6815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223,9</a:t>
            </a:r>
            <a:endParaRPr lang="ru-RU" altLang="ru-RU" sz="20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99,5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2" name="Прямоугольник 25"/>
          <p:cNvSpPr>
            <a:spLocks noChangeArrowheads="1"/>
          </p:cNvSpPr>
          <p:nvPr/>
        </p:nvSpPr>
        <p:spPr bwMode="auto">
          <a:xfrm>
            <a:off x="6964798" y="6117941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12,9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91,7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3" name="Прямоугольник 25"/>
          <p:cNvSpPr>
            <a:spLocks noChangeArrowheads="1"/>
          </p:cNvSpPr>
          <p:nvPr/>
        </p:nvSpPr>
        <p:spPr bwMode="auto">
          <a:xfrm>
            <a:off x="8233257" y="4787316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41,4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76,1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4" name="Прямоугольник 25"/>
          <p:cNvSpPr>
            <a:spLocks noChangeArrowheads="1"/>
          </p:cNvSpPr>
          <p:nvPr/>
        </p:nvSpPr>
        <p:spPr bwMode="auto">
          <a:xfrm>
            <a:off x="7722499" y="5560198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22,2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99,1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5" name="Прямоугольник 25"/>
          <p:cNvSpPr>
            <a:spLocks noChangeArrowheads="1"/>
          </p:cNvSpPr>
          <p:nvPr/>
        </p:nvSpPr>
        <p:spPr bwMode="auto">
          <a:xfrm>
            <a:off x="8413277" y="3782038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64,6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96,4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6" name="Прямоугольник 25"/>
          <p:cNvSpPr>
            <a:spLocks noChangeArrowheads="1"/>
          </p:cNvSpPr>
          <p:nvPr/>
        </p:nvSpPr>
        <p:spPr bwMode="auto">
          <a:xfrm>
            <a:off x="8172441" y="2787255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89,2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100,0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7" name="Прямоугольник 25"/>
          <p:cNvSpPr>
            <a:spLocks noChangeArrowheads="1"/>
          </p:cNvSpPr>
          <p:nvPr/>
        </p:nvSpPr>
        <p:spPr bwMode="auto">
          <a:xfrm>
            <a:off x="7584731" y="1838287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165,4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83,0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9" name="Прямоугольник 25"/>
          <p:cNvSpPr>
            <a:spLocks noChangeArrowheads="1"/>
          </p:cNvSpPr>
          <p:nvPr/>
        </p:nvSpPr>
        <p:spPr bwMode="auto">
          <a:xfrm>
            <a:off x="5741024" y="956031"/>
            <a:ext cx="1253712" cy="68153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231,5</a:t>
            </a:r>
            <a:endParaRPr lang="ru-RU" altLang="ru-RU" sz="20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96,5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0" name="Прямоугольник 25"/>
          <p:cNvSpPr>
            <a:spLocks noChangeArrowheads="1"/>
          </p:cNvSpPr>
          <p:nvPr/>
        </p:nvSpPr>
        <p:spPr bwMode="auto">
          <a:xfrm>
            <a:off x="3599470" y="5212670"/>
            <a:ext cx="1160027" cy="5430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11,6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78,9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1" name="Прямоугольник 25"/>
          <p:cNvSpPr>
            <a:spLocks noChangeArrowheads="1"/>
          </p:cNvSpPr>
          <p:nvPr/>
        </p:nvSpPr>
        <p:spPr bwMode="auto">
          <a:xfrm>
            <a:off x="5437101" y="6399138"/>
            <a:ext cx="896388" cy="6353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9,4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94,6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2" name="Прямоугольник 25"/>
          <p:cNvSpPr>
            <a:spLocks noChangeArrowheads="1"/>
          </p:cNvSpPr>
          <p:nvPr/>
        </p:nvSpPr>
        <p:spPr bwMode="auto">
          <a:xfrm>
            <a:off x="3815033" y="5818589"/>
            <a:ext cx="1153326" cy="5430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1,3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64,6</a:t>
            </a:r>
            <a:r>
              <a:rPr lang="ru-RU" altLang="ru-RU" sz="14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4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3" name="Прямоугольник 25"/>
          <p:cNvSpPr>
            <a:spLocks noChangeArrowheads="1"/>
          </p:cNvSpPr>
          <p:nvPr/>
        </p:nvSpPr>
        <p:spPr bwMode="auto">
          <a:xfrm>
            <a:off x="5998051" y="6423178"/>
            <a:ext cx="1253712" cy="63536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13,6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98,5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6" name="Прямоугольник 25"/>
          <p:cNvSpPr>
            <a:spLocks noChangeArrowheads="1"/>
          </p:cNvSpPr>
          <p:nvPr/>
        </p:nvSpPr>
        <p:spPr bwMode="auto">
          <a:xfrm>
            <a:off x="2830453" y="3999937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0,1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100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7" name="Прямоугольник 25"/>
          <p:cNvSpPr>
            <a:spLocks noChangeArrowheads="1"/>
          </p:cNvSpPr>
          <p:nvPr/>
        </p:nvSpPr>
        <p:spPr bwMode="auto">
          <a:xfrm>
            <a:off x="4285736" y="6242238"/>
            <a:ext cx="1253712" cy="604589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5,5</a:t>
            </a:r>
            <a:endParaRPr lang="ru-RU" altLang="ru-RU" sz="16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6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96,7</a:t>
            </a:r>
            <a:r>
              <a:rPr lang="ru-RU" altLang="ru-RU" sz="16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6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8" name="Прямоугольник 25"/>
          <p:cNvSpPr>
            <a:spLocks noChangeArrowheads="1"/>
          </p:cNvSpPr>
          <p:nvPr/>
        </p:nvSpPr>
        <p:spPr bwMode="auto">
          <a:xfrm>
            <a:off x="3065755" y="4685558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0,1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100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4383065-4A98-2947-9998-F0D31D85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506" y="1947316"/>
            <a:ext cx="425965" cy="39553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54F9EF3F-955B-9040-8964-B2849475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00" y="2542899"/>
            <a:ext cx="435497" cy="43549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5A41AE57-D59D-C644-B301-C2CAAA2B3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698" y="5629498"/>
            <a:ext cx="458481" cy="45848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6102740D-359B-9A4E-9470-C9E616E76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024" y="5915205"/>
            <a:ext cx="418123" cy="418123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398" y="3088974"/>
            <a:ext cx="429081" cy="42908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627AFF61-0B6B-A647-AEB4-DDF3A88A5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536" y="5936538"/>
            <a:ext cx="393700" cy="393700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4361D1D6-A5E3-5141-B2E2-CEB2FA3FD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8314" y="3109521"/>
            <a:ext cx="667332" cy="476666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6D665E8F-FF74-F74F-8B81-BD4F51E92A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6350" y="2053516"/>
            <a:ext cx="489383" cy="489383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F9D492D6-BA44-9D47-B47E-2F3240B71F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6076" y="2222026"/>
            <a:ext cx="469671" cy="43209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5D721B9E-8BE9-9041-A68E-BFC6064695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1651" y="3760842"/>
            <a:ext cx="282234" cy="564468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C7D0801D-C5BF-1341-A0A4-B92991794F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4210" y="5217513"/>
            <a:ext cx="355600" cy="457200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E2C859A4-155B-944B-8C3C-5BAB260EFE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3489" y="5915986"/>
            <a:ext cx="431991" cy="416563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3214" y="5612126"/>
            <a:ext cx="475853" cy="475853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6799" y="4567551"/>
            <a:ext cx="355600" cy="355600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C6F65D7-6FBB-174C-8156-6C7525C4F1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64245" y="3999937"/>
            <a:ext cx="355600" cy="355600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C8D0A5EF-69A8-BC43-B1AA-15E23A714F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26714" y="2346868"/>
            <a:ext cx="355600" cy="43180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F43619E2-C2D3-D14D-A81F-19ED3D039B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70370" y="5039713"/>
            <a:ext cx="355600" cy="355600"/>
          </a:xfrm>
          <a:prstGeom prst="rect">
            <a:avLst/>
          </a:prstGeom>
        </p:spPr>
      </p:pic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11191875" y="1002571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+muller narrow light"/>
              </a:rPr>
              <a:t>млн. рублей</a:t>
            </a:r>
          </a:p>
        </p:txBody>
      </p: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39087" y="759147"/>
            <a:ext cx="355600" cy="317500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5D6AB73F-F4DA-0344-9EDE-EA774F72BC2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43523" y="4594218"/>
            <a:ext cx="468064" cy="562566"/>
          </a:xfrm>
          <a:prstGeom prst="rect">
            <a:avLst/>
          </a:prstGeom>
        </p:spPr>
      </p:pic>
      <p:sp>
        <p:nvSpPr>
          <p:cNvPr id="170" name="Блок-схема: узел 169"/>
          <p:cNvSpPr/>
          <p:nvPr/>
        </p:nvSpPr>
        <p:spPr>
          <a:xfrm>
            <a:off x="4634174" y="1206196"/>
            <a:ext cx="1106029" cy="996893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25"/>
          <p:cNvSpPr>
            <a:spLocks noChangeArrowheads="1"/>
          </p:cNvSpPr>
          <p:nvPr/>
        </p:nvSpPr>
        <p:spPr bwMode="auto">
          <a:xfrm>
            <a:off x="4645628" y="1384744"/>
            <a:ext cx="1253712" cy="68153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307,8</a:t>
            </a:r>
            <a:endParaRPr lang="ru-RU" altLang="ru-RU" sz="20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99,1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72" name="Блок-схема: узел 171"/>
          <p:cNvSpPr/>
          <p:nvPr/>
        </p:nvSpPr>
        <p:spPr>
          <a:xfrm>
            <a:off x="3457309" y="2995111"/>
            <a:ext cx="500421" cy="478836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25"/>
          <p:cNvSpPr>
            <a:spLocks noChangeArrowheads="1"/>
          </p:cNvSpPr>
          <p:nvPr/>
        </p:nvSpPr>
        <p:spPr bwMode="auto">
          <a:xfrm>
            <a:off x="3063644" y="3005744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0,1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100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55" y="273620"/>
            <a:ext cx="11015663" cy="575987"/>
          </a:xfrm>
        </p:spPr>
        <p:txBody>
          <a:bodyPr>
            <a:normAutofit fontScale="90000"/>
          </a:bodyPr>
          <a:lstStyle/>
          <a:p>
            <a:pPr>
              <a:lnSpc>
                <a:spcPts val="2429"/>
              </a:lnSpc>
            </a:pPr>
            <a:r>
              <a:rPr lang="ru-RU" sz="1500" dirty="0"/>
              <a:t>Сведения о финансировании муниципальных программ (подпрограмм, ВЦП, АВЦП), реализации мероприятий и достижении запланированных результатов их реализации в </a:t>
            </a:r>
            <a:r>
              <a:rPr lang="ru-RU" sz="1500" dirty="0" smtClean="0"/>
              <a:t>2020 </a:t>
            </a:r>
            <a:r>
              <a:rPr lang="ru-RU" sz="1500" dirty="0"/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8795450"/>
              </p:ext>
            </p:extLst>
          </p:nvPr>
        </p:nvGraphicFramePr>
        <p:xfrm>
          <a:off x="240285" y="878354"/>
          <a:ext cx="11855439" cy="6057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893"/>
                <a:gridCol w="2547450"/>
                <a:gridCol w="685851"/>
                <a:gridCol w="1175746"/>
                <a:gridCol w="1077767"/>
                <a:gridCol w="1077767"/>
                <a:gridCol w="945538"/>
                <a:gridCol w="3855427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тыс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 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9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510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uller narrow light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20328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«Развитие физической культуры и спорта»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310 565,2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307 809,5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99,1%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185 254,9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182 499,2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98,5%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125 310,3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125 310,3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0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1.1.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«Формирование здорового образа жизни населения города и развитие спорта»</a:t>
                      </a:r>
                      <a:b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</a:b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 рамках подпрограммы реализовывались 2 мероприятия. Показатели результативности выполнения мероприятий выполнены на 24,8% и 25%. В связи с пандемией </a:t>
                      </a:r>
                      <a:r>
                        <a:rPr lang="ru-RU" sz="9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коронавируса</a:t>
                      </a:r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спортивные мероприятия и подтверждение и присвоение квалификации спортивных судей проводились только в 1 квартале 2020 года. По Порядку оценки эффективности оценки муниципальных программы мероприятия считаются не выполненными по показателям результативности (меньше 90%). Показатели не были откорректированы в течение года в связи с эпидемиологической обстановкой.</a:t>
                      </a:r>
                    </a:p>
                  </a:txBody>
                  <a:tcPr marL="9525" marR="9525" marT="9525" marB="0"/>
                </a:tc>
              </a:tr>
              <a:tr h="273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1.2.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«Развитие спортивной инфраструктуры»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169 301,7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166 546,0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98,4%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57 227,7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54 472,0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95,2%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112 074,0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112 074,0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1.3.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ВЦП «Обеспечение развития физической культуры и спорта в городе Апатиты через эффективное выполнение муниципальных функций»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141 207,3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141 207,3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7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127 971,0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127 971,0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13 236,3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13 236,3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«Развитие образования»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1 601 871,1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1 586 159,6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482 216,3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482 028,2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1 047 200,8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1 031 875,6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98,5%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29 354,0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29 155,8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43 100,0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43 100,0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0328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«Развитие современной системы образования»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34 499,23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31 696,24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91,9%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95,1%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41 мероприятия 2 мероприятия считаются не выполненными по показателю результативности выполнения мероприятия (показатель выполнен менее чем на 90%).</a:t>
                      </a:r>
                    </a:p>
                  </a:txBody>
                  <a:tcPr marL="9525" marR="9525" marT="9525" marB="0"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30 811,71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30 807,95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3 687,52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888,29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24,1%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8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ВЦП«Развитие дошкольного, общего и дополнительного образования детей»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1 567 371,8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1 554 463,3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99,2%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32 мероприятия 2 мероприятия считаются не выполненными по показателю результативности выполнения мероприятия (показатель выполнен менее чем на 90%).</a:t>
                      </a:r>
                    </a:p>
                  </a:txBody>
                  <a:tcPr marL="9525" marR="9525" marT="9525" marB="0"/>
                </a:tc>
              </a:tr>
              <a:tr h="20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451 404,6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451 220,2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1791432"/>
              </p:ext>
            </p:extLst>
          </p:nvPr>
        </p:nvGraphicFramePr>
        <p:xfrm>
          <a:off x="336670" y="122437"/>
          <a:ext cx="11759057" cy="90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2795186"/>
                <a:gridCol w="963857"/>
                <a:gridCol w="963857"/>
                <a:gridCol w="1060243"/>
                <a:gridCol w="1060243"/>
                <a:gridCol w="1253014"/>
                <a:gridCol w="3180728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44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32796"/>
              </p:ext>
            </p:extLst>
          </p:nvPr>
        </p:nvGraphicFramePr>
        <p:xfrm>
          <a:off x="336670" y="1029538"/>
          <a:ext cx="11759057" cy="603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2795186"/>
                <a:gridCol w="963857"/>
                <a:gridCol w="963857"/>
                <a:gridCol w="1060243"/>
                <a:gridCol w="1060243"/>
                <a:gridCol w="1253014"/>
                <a:gridCol w="3180728"/>
              </a:tblGrid>
              <a:tr h="15398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«Развитие культуры и молодежной политики, сохранение культурного наследия города»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225 059,7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223 862,1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99,5%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170 796,8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170 796,8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44 262,9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43 065,3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97,3%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«Культура»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35 481,3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34 283,7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96,6%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5 520,6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5 520,6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19 960,7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18 763,1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"Вовлечение молодежи в социальную практику»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4 818,7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4 818,7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3.3.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ВЦП «Услуги учреждений культуры и молодежной политики»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184 759,7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184 759,7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97,4%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160 457,5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160 457,5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24 302,2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24 302,2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4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«Обеспечение общественного порядка и безопасности населения города»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22 901,0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22 689,8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99,1%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2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22 377,2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22 166,0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99,1%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ВБС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523,8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523,8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85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«Профилактика безнадзорности и правонарушений несовершеннолетних»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ВБС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523,8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523,8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87,5%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16 мероприятий 2 мероприятия считаются не выполненными по показателю результативности выполнения мероприятия (показатель выполнен менее чем на 90%),</a:t>
                      </a:r>
                    </a:p>
                  </a:txBody>
                  <a:tcPr marL="9525" marR="9525" marT="9525" marB="0"/>
                </a:tc>
              </a:tr>
              <a:tr h="7299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«Профилактика наркомании, алкоголизма и употребления табака в молодежной среде города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259,1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259,1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87,0%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15 мероприятий 2 мероприятие считается не выполненным по показателю результативности выполнения мероприятия (показатель выполнен менее, чем на 90%) </a:t>
                      </a:r>
                    </a:p>
                  </a:txBody>
                  <a:tcPr marL="9525" marR="9525" marT="9525" marB="0"/>
                </a:tc>
              </a:tr>
              <a:tr h="13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«Обеспечение безопасности и защиты населения в области гражданской обороны и чрезвычайных ситуаций»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1 558,2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1 464,5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2753102"/>
              </p:ext>
            </p:extLst>
          </p:nvPr>
        </p:nvGraphicFramePr>
        <p:xfrm>
          <a:off x="336669" y="1575910"/>
          <a:ext cx="11759059" cy="5291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2409643"/>
                <a:gridCol w="963857"/>
                <a:gridCol w="1156629"/>
                <a:gridCol w="963857"/>
                <a:gridCol w="1156629"/>
                <a:gridCol w="1225476"/>
                <a:gridCol w="3401039"/>
              </a:tblGrid>
              <a:tr h="270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«Охрана окружающей среды»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5 711,7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5 525,6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96,7%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5 711,7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5 525,6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96,7%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70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 «Обеспечение экологической безопасности»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5 711,7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5 525,6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96,7%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22 мероприятий выполнены 20, не выполнено - 2,         1 из-за некорректного планирования показателя результативности, 1 - не выполнен . </a:t>
                      </a:r>
                    </a:p>
                  </a:txBody>
                  <a:tcPr marL="9525" marR="9525" marT="9525" marB="0"/>
                </a:tc>
              </a:tr>
              <a:tr h="21089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«Обеспечение доступным и комфортным жильем и коммунальными услугами населения города»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14 744,4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11 626,6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78,9%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796,2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739,0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92,8%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13 948,2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10 887,6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78,1%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85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«Поддержка и стимулирование жилищного строительства в городе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14 743,8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11 626,6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78,9%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86,0%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3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796,2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739,0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92,8%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13 947,6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10 887,6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78,1%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9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6.2.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«Обеспечение жильем молодых семей города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1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88382"/>
              </p:ext>
            </p:extLst>
          </p:nvPr>
        </p:nvGraphicFramePr>
        <p:xfrm>
          <a:off x="336669" y="460074"/>
          <a:ext cx="11759058" cy="1115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2409643"/>
                <a:gridCol w="963857"/>
                <a:gridCol w="1156629"/>
                <a:gridCol w="963857"/>
                <a:gridCol w="1156629"/>
                <a:gridCol w="1253014"/>
                <a:gridCol w="3373500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65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2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05678" y="524952"/>
            <a:ext cx="1733947" cy="342989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млн.рублей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49617"/>
              </p:ext>
            </p:extLst>
          </p:nvPr>
        </p:nvGraphicFramePr>
        <p:xfrm>
          <a:off x="0" y="867941"/>
          <a:ext cx="12239625" cy="607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ГОРОДА АПАТИТЫ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ЗА 2020 год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37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31856456"/>
              </p:ext>
            </p:extLst>
          </p:nvPr>
        </p:nvGraphicFramePr>
        <p:xfrm>
          <a:off x="336671" y="1273002"/>
          <a:ext cx="11759059" cy="5719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909"/>
                <a:gridCol w="3064364"/>
                <a:gridCol w="1060243"/>
                <a:gridCol w="1253014"/>
                <a:gridCol w="1060243"/>
                <a:gridCol w="1156629"/>
                <a:gridCol w="963856"/>
                <a:gridCol w="2698801"/>
              </a:tblGrid>
              <a:tr h="18047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«Развитие транспортной системы»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199 134,0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165 345,7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83,0%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80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157 879,5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131 291,3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83,2%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41 254,5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34 054,4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82,5%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34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«Развитие дорожного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167 819,3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137 903,1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82,2%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94,3%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35 мероприятий 2 мероприятия не </a:t>
                      </a:r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выполнены.</a:t>
                      </a:r>
                      <a:endParaRPr lang="ru-RU" sz="9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/>
                </a:tc>
              </a:tr>
              <a:tr h="226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127 754,5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104 109,0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81,5%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40 064,8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33 794,1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84,3%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49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7.2.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«Транспортное обслуживание населения»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26 451,0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22 981,9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86,9%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85,7%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7 мероприятий одно не выполнено.</a:t>
                      </a:r>
                    </a:p>
                  </a:txBody>
                  <a:tcPr marL="9525" marR="9525" marT="9525" marB="0"/>
                </a:tc>
              </a:tr>
              <a:tr h="18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25 261,3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22 721,6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89,9%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3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1 189,7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21,9%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по 1 мероприятию - оплата произведена по фактически предъявленным перевозчиком счетам (оплата за декабрь прошла в январе). Еще по одному - осуществить оплату в 2020 году не представилось возможным, так как поздно были доведены лимиты, потребность в использовании данных средств будет подтверждена в 2021 году.</a:t>
                      </a:r>
                    </a:p>
                  </a:txBody>
                  <a:tcPr marL="9525" marR="9525" marT="9525" marB="0"/>
                </a:tc>
              </a:tr>
              <a:tr h="18047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7.3.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«Безопасность дорожного движения и снижение дорожно-транспортного травматизма на территории  муниципального образования город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4 863,7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4 460,7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91,7%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89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4 863,7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4 460,7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91,7%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7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«Обеспечение комфортной среды проживания населения города»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54 402,7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41 383,8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76,1%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80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52 814,8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40 247,2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76,2%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1 587,9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1 136,6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71,6%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7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«Организация сферы ритуальных услуг»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4 417,4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3 822,7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86,5%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94,1%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17 мероприятий 16 выполнены,1 - не выполнено </a:t>
                      </a:r>
                    </a:p>
                  </a:txBody>
                  <a:tcPr marL="9525" marR="9525" marT="9525" marB="0"/>
                </a:tc>
              </a:tr>
              <a:tr h="180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4 270,7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3 696,9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86,6%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85,8%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9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«Наружное уличное освещение и содержание сетей энергоснабжения»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36 987,7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29 001,2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78,4%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75,0%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4 мероприятий 3 выполнено, 1 считается не </a:t>
                      </a:r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выполненным </a:t>
                      </a:r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по показателю результативности выполнения </a:t>
                      </a:r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мероприятия в </a:t>
                      </a:r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соответствии с Порядком оценки</a:t>
                      </a:r>
                    </a:p>
                  </a:txBody>
                  <a:tcPr marL="9525" marR="9525" marT="9525" marB="0"/>
                </a:tc>
              </a:tr>
              <a:tr h="7299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 «Внешнее благоустройство городских территорий»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12 997,6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8 559,9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65,9%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92,8%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366823"/>
              </p:ext>
            </p:extLst>
          </p:nvPr>
        </p:nvGraphicFramePr>
        <p:xfrm>
          <a:off x="336670" y="122437"/>
          <a:ext cx="11759058" cy="116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3"/>
                <a:gridCol w="1060243"/>
                <a:gridCol w="1253013"/>
                <a:gridCol w="1060243"/>
                <a:gridCol w="1156630"/>
                <a:gridCol w="963857"/>
                <a:gridCol w="2698800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697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0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827967"/>
              </p:ext>
            </p:extLst>
          </p:nvPr>
        </p:nvGraphicFramePr>
        <p:xfrm>
          <a:off x="336670" y="122437"/>
          <a:ext cx="11759058" cy="90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3"/>
                <a:gridCol w="1060243"/>
                <a:gridCol w="1253013"/>
                <a:gridCol w="1060243"/>
                <a:gridCol w="1156630"/>
                <a:gridCol w="1349400"/>
                <a:gridCol w="2313257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44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4215778"/>
              </p:ext>
            </p:extLst>
          </p:nvPr>
        </p:nvGraphicFramePr>
        <p:xfrm>
          <a:off x="336671" y="1029542"/>
          <a:ext cx="11759057" cy="6062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3"/>
                <a:gridCol w="1084201"/>
                <a:gridCol w="1229056"/>
                <a:gridCol w="1060243"/>
                <a:gridCol w="1156629"/>
                <a:gridCol w="1349400"/>
                <a:gridCol w="2313256"/>
              </a:tblGrid>
              <a:tr h="16563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</a:t>
                      </a:r>
                      <a:r>
                        <a:rPr lang="ru-RU" sz="1000" b="1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Энергоэффективность</a:t>
                      </a:r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и развитие энергетики»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 «Энергосбережение и повышение энергетической эффективности»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563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«Создание условий для развития жилищно-коммунального хозяйства»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«Поддержка развития товариществ собственников жилья»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5 мероприятий выполнено 3, 2 считается не </a:t>
                      </a:r>
                      <a:r>
                        <a:rPr lang="ru-RU" sz="8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выполненными </a:t>
                      </a:r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по показателю результативности выполнения мероприятия . Финансирование по подпрограмме на 2020 снято из-за отсутствия заявок на предоставление субсидии на возмещение затрат, связанных с созданием ТСН.</a:t>
                      </a:r>
                    </a:p>
                  </a:txBody>
                  <a:tcPr marL="9525" marR="9525" marT="9525" marB="0"/>
                </a:tc>
              </a:tr>
              <a:tr h="16563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10.2.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«Подготовка объектов и систем жизнеобеспечения к работе в отопительный период»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 2020 году подпрограмма не выполнялась</a:t>
                      </a:r>
                    </a:p>
                  </a:txBody>
                  <a:tcPr marL="9525" marR="9525" marT="9525" marB="0"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«Капитальный ремонт многоквартирных домов»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9 945,6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9 409,4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94,6%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6 198,0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5 949,8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3 747,6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3 459,6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92,3%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00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11.1.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«Проведение капитального ремонта многоквартирных домов»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6 198,0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5 949,8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 2020 году по краткосрочному плану реализации региональной программы </a:t>
                      </a:r>
                      <a:r>
                        <a:rPr lang="ru-RU" sz="8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кап.ремонта</a:t>
                      </a:r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 запланирован капитальный ремонт 14 МКД, разработать проектную документацию по 1 МКД.  По факту работы выполнены в 14 МКД, разработана 1 проектная документация</a:t>
                      </a:r>
                    </a:p>
                  </a:txBody>
                  <a:tcPr marL="9525" marR="9525" marT="9525" marB="0"/>
                </a:tc>
              </a:tr>
              <a:tr h="72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3 747,6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3 459,6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92,3%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12.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«Развитие экономического потенциала»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12.1.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«Поддержка малого и среднего предпринимательства»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16 основных мероприятий 15 выполнены, 1 не выполнено из-за некорректно спланированного показателя результативности</a:t>
                      </a:r>
                    </a:p>
                  </a:txBody>
                  <a:tcPr marL="9525" marR="9525" marT="9525" marB="0"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«Формирование благоприятной инвестиционной среды»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65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«Развитие туризма»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88,0%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16 основных мероприятий 14 выполнены, из них 1 не выполнено из-за некорректно спланированного показателя результативности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941278"/>
              </p:ext>
            </p:extLst>
          </p:nvPr>
        </p:nvGraphicFramePr>
        <p:xfrm>
          <a:off x="336670" y="122437"/>
          <a:ext cx="11759058" cy="116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3"/>
                <a:gridCol w="1060243"/>
                <a:gridCol w="1253013"/>
                <a:gridCol w="1060243"/>
                <a:gridCol w="1156630"/>
                <a:gridCol w="963857"/>
                <a:gridCol w="2698800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697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32419285"/>
              </p:ext>
            </p:extLst>
          </p:nvPr>
        </p:nvGraphicFramePr>
        <p:xfrm>
          <a:off x="336670" y="1256313"/>
          <a:ext cx="11759057" cy="5835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30"/>
                <a:gridCol w="3084343"/>
                <a:gridCol w="1060241"/>
                <a:gridCol w="1253014"/>
                <a:gridCol w="1060243"/>
                <a:gridCol w="1156630"/>
                <a:gridCol w="963856"/>
                <a:gridCol w="2698800"/>
              </a:tblGrid>
              <a:tr h="14961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«Муниципальное управление»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239 764,2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231 476,5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96,5%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145 539,9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143 594,5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98,7%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83 091,4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78 316,3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94,3%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11 132,9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9 565,7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85,9%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Аналитическая ведомственная целевая программа «Развитие архивного дела на территории муниципального образования город Апатиты с подведомственной территорией Мурманской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3 612,9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3 579,6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4961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13.2.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Аналитическая ведомственная целевая программа «Обеспечение деятельности Администрации муниципального образования город Апатиты с подведомственной территорией Мурманской области»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187 487,8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180 706,8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96,4%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95,7%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23 мероприятий 1 мероприятие  не выполнено</a:t>
                      </a:r>
                    </a:p>
                  </a:txBody>
                  <a:tcPr marL="9525" marR="9525" marT="9525" marB="0"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93 263,5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92 824,8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99,5%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83 091,4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78 316,3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94,3%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11 132,9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9 565,7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85,9%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3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Аналитическая ведомственная целевая  программа  «Обеспечение деятельности муниципального казенного учреждения города Апатиты  «Управление материально-технического обеспечения деятельности органов местного</a:t>
                      </a:r>
                      <a:b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</a:b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самоуправления города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36 200,4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34 727,0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95,9%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725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Ведомственная целевая  программа «Обеспечение деятельности муниципального бюджетного учреждения «Централизованная бухгалтерия Администрации города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12 463,1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12 463,1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4961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14.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«Управление муниципальными финансами»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1 984,3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1 280,9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64,6%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1 984,3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1 280,9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64,6%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1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«Повышение эффективности бюджетных расходов»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1 984,3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1 280,9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64,6%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Низкое финансовое исполнение связано с условиями заключенного контракта на открытие кредитной линии. Кредитная линия открыта 24.08.2020 года на 584 дня., из них 129 дней в 2020 году. Фактический срок пользования кредитной линией в 2020 году - 62 дня. По условиям кредитной линией остаток денежных средств на обслуживание долга должен оставаться на счете.</a:t>
                      </a:r>
                    </a:p>
                  </a:txBody>
                  <a:tcPr marL="9525" marR="9525" marT="9525" marB="0"/>
                </a:tc>
              </a:tr>
              <a:tr h="14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1 984,3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1 280,9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64,6%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706720"/>
              </p:ext>
            </p:extLst>
          </p:nvPr>
        </p:nvGraphicFramePr>
        <p:xfrm>
          <a:off x="336670" y="122437"/>
          <a:ext cx="11759058" cy="90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3"/>
                <a:gridCol w="1060243"/>
                <a:gridCol w="1253013"/>
                <a:gridCol w="1060243"/>
                <a:gridCol w="1156630"/>
                <a:gridCol w="1349400"/>
                <a:gridCol w="2313257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44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32680319"/>
              </p:ext>
            </p:extLst>
          </p:nvPr>
        </p:nvGraphicFramePr>
        <p:xfrm>
          <a:off x="336670" y="1029538"/>
          <a:ext cx="11759058" cy="5641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4"/>
                <a:gridCol w="1060243"/>
                <a:gridCol w="1253014"/>
                <a:gridCol w="1060243"/>
                <a:gridCol w="1156629"/>
                <a:gridCol w="1349400"/>
                <a:gridCol w="2313256"/>
              </a:tblGrid>
              <a:tr h="14927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15.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"Информационное общество"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13 788,5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13 586,3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98,5%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13 788,5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13 586,3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98,5%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15.1.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1 «Развитие современной информационной и телекоммуникационной инфраструктуры органов местного самоуправления»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291,5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97,2%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406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291,5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97,2%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15.2.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2 «Развитие системы  предоставления государственных и муниципальных услуг по принципу «одного окна»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406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15.3.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АВЦП «Обеспечение деятельности МКУ «Многофункциональный центр предоставления государственных и муниципальных услуг города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13 488,5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13 294,8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98,6%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406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13 488,5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13 294,8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98,6%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16.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«Социальная поддержка граждан и социально-ориентированных организаций»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14 047,8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12 886,3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91,7%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7 170,1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7 150,5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99,7%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6 877,7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5 735,8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83,4%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«Социальная поддержка отдельных категорий граждан»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13 789,1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12 627,6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91,6%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Все запланированные мероприятия выполнены</a:t>
                      </a:r>
                    </a:p>
                  </a:txBody>
                  <a:tcPr marL="9525" marR="9525" marT="9525" marB="0"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6 911,4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6 891,8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99,7%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6 877,7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5 735,8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83,4%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16.2.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«Социальная поддержка социально ориентированных организаций»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Все запланированные мероприятия выполнены</a:t>
                      </a:r>
                    </a:p>
                  </a:txBody>
                  <a:tcPr marL="9525" marR="9525" marT="9525" marB="0"/>
                </a:tc>
              </a:tr>
              <a:tr h="42137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17.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территорией Мурманской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013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17.1.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«Обеспечение градостроительной деятельности»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83,3%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запланированных 6 мероприятий 1 не выполнено</a:t>
                      </a:r>
                    </a:p>
                  </a:txBody>
                  <a:tcPr marL="9525" marR="9525" marT="9525" marB="0"/>
                </a:tc>
              </a:tr>
              <a:tr h="292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044877"/>
              </p:ext>
            </p:extLst>
          </p:nvPr>
        </p:nvGraphicFramePr>
        <p:xfrm>
          <a:off x="336670" y="122437"/>
          <a:ext cx="11759058" cy="90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9"/>
                <a:gridCol w="3084343"/>
                <a:gridCol w="1060243"/>
                <a:gridCol w="1253013"/>
                <a:gridCol w="1060243"/>
                <a:gridCol w="1156630"/>
                <a:gridCol w="1349400"/>
                <a:gridCol w="2313257"/>
              </a:tblGrid>
              <a:tr h="33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№ п/п</a:t>
                      </a:r>
                      <a:endParaRPr lang="ru-RU" sz="8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Наименование программы (подпрограммы)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Объемы и источники финансирования, </a:t>
                      </a:r>
                      <a:r>
                        <a:rPr lang="ru-RU" sz="8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тыс.руб</a:t>
                      </a:r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освоения средств, гр.5/гр.7*100,%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Причины низкой степени 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освоения </a:t>
                      </a:r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финансирования, степени реализации мероприятий 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  <a:tr h="44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Источник финансирования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Предусмотрено программой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Кассовое исполнение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574" marR="6574" marT="5155" marB="0"/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4612671"/>
              </p:ext>
            </p:extLst>
          </p:nvPr>
        </p:nvGraphicFramePr>
        <p:xfrm>
          <a:off x="336671" y="1105130"/>
          <a:ext cx="11759056" cy="5719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170"/>
                <a:gridCol w="2931101"/>
                <a:gridCol w="1060243"/>
                <a:gridCol w="1253014"/>
                <a:gridCol w="1060243"/>
                <a:gridCol w="1156629"/>
                <a:gridCol w="1349400"/>
                <a:gridCol w="2313256"/>
              </a:tblGrid>
              <a:tr h="18486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18.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«Формирование современной городской среды на территории муниципального образования город Апатиты с подведомственной территорией Мурманской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89 258,9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89 258,9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95,8%</a:t>
                      </a: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8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4 462,9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4 462,9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67 217,9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67 217,9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ФБ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17 578,1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17 578,1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6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19.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«Управление муниципальным имуществом и земельными ресурсами на территории муниципального образования город Апатиты с подведомственной территорией Мурманской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67 060,3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64 622,9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96,4%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8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67 060,3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64 622,9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96,4%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1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19.1.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Подпрограмма «Владение, пользование и распоряжение имуществом и земельными ресурсами, находящимися в собственности муниципального образования город Апатиты с подведомственной территорией Мурманской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26 759,0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24 727,2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92,4%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31,6%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19 мероприятий 6 выполнено, 13 не выполнены из-за некорректно спланированного показателя результативности</a:t>
                      </a:r>
                    </a:p>
                  </a:txBody>
                  <a:tcPr marL="9525" marR="9525" marT="9525" marB="0"/>
                </a:tc>
              </a:tr>
              <a:tr h="23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26 759,0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24 727,2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92,4%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0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19.2.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АВЦП «Обеспечение деятельности Муниципального казенного учреждения города Апатиты "Управление городского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40 301,3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39 895,7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99,0%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90,0%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Из 10 мероприятий 9 выполнены, 1 не выполнено из-за некорректно спланированного показателя результативности</a:t>
                      </a:r>
                    </a:p>
                  </a:txBody>
                  <a:tcPr marL="9525" marR="9525" marT="9525" marB="0"/>
                </a:tc>
              </a:tr>
              <a:tr h="27607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20.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МП «Противодействие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61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6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20.1.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Подпрограмма «Профилактика терроризма и экстремизма на территории муниципального образования город Апатиты с подведомственной территорией Мурманской области»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Всего: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709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100,0%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069079"/>
              </p:ext>
            </p:extLst>
          </p:nvPr>
        </p:nvGraphicFramePr>
        <p:xfrm>
          <a:off x="0" y="578498"/>
          <a:ext cx="12239625" cy="662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6" name="Прямоугольник 3"/>
          <p:cNvSpPr>
            <a:spLocks noChangeArrowheads="1"/>
          </p:cNvSpPr>
          <p:nvPr/>
        </p:nvSpPr>
        <p:spPr bwMode="auto">
          <a:xfrm>
            <a:off x="529109" y="4389582"/>
            <a:ext cx="5301712" cy="2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52" tIns="55526" rIns="111052" bIns="55526">
            <a:spAutoFit/>
          </a:bodyPr>
          <a:lstStyle/>
          <a:p>
            <a:r>
              <a:rPr lang="ru-RU" altLang="ru-RU" sz="1200" b="1" dirty="0">
                <a:latin typeface="+muller narrow light"/>
              </a:rPr>
              <a:t>КОНТАКТНАЯ ИНФОРМАЦИЯ</a:t>
            </a:r>
            <a:endParaRPr lang="ru-RU" altLang="ru-RU" sz="1200" dirty="0">
              <a:latin typeface="+muller narrow light"/>
            </a:endParaRPr>
          </a:p>
          <a:p>
            <a:r>
              <a:rPr lang="ru-RU" altLang="ru-RU" sz="1200" b="1" dirty="0">
                <a:latin typeface="+muller narrow light"/>
              </a:rPr>
              <a:t>Управление финансов </a:t>
            </a:r>
          </a:p>
          <a:p>
            <a:r>
              <a:rPr lang="ru-RU" altLang="ru-RU" sz="1200" b="1" dirty="0">
                <a:latin typeface="+muller narrow light"/>
              </a:rPr>
              <a:t>Администрации города Апатиты Мурманской области</a:t>
            </a:r>
            <a:endParaRPr lang="ru-RU" altLang="ru-RU" sz="1200" dirty="0">
              <a:latin typeface="+muller narrow light"/>
            </a:endParaRPr>
          </a:p>
          <a:p>
            <a:r>
              <a:rPr lang="ru-RU" altLang="ru-RU" sz="1200" dirty="0">
                <a:latin typeface="+muller narrow light"/>
              </a:rPr>
              <a:t>пл. Ленина, д. 1, г. Апатиты, Мурманская область, 184209,</a:t>
            </a:r>
          </a:p>
          <a:p>
            <a:r>
              <a:rPr lang="ru-RU" altLang="ru-RU" sz="1200" dirty="0">
                <a:latin typeface="+muller narrow light"/>
              </a:rPr>
              <a:t>кабинет 402,</a:t>
            </a:r>
          </a:p>
          <a:p>
            <a:r>
              <a:rPr lang="ru-RU" altLang="ru-RU" sz="1200" dirty="0">
                <a:latin typeface="+muller narrow light"/>
              </a:rPr>
              <a:t>тел. (81555) 6-02-16, факс (81555) 6-02-23,</a:t>
            </a:r>
          </a:p>
          <a:p>
            <a:r>
              <a:rPr lang="ru-RU" altLang="ru-RU" sz="1200" dirty="0">
                <a:latin typeface="+muller narrow light"/>
              </a:rPr>
              <a:t>Е-</a:t>
            </a:r>
            <a:r>
              <a:rPr lang="en-US" altLang="ru-RU" sz="1200" dirty="0" err="1">
                <a:latin typeface="+muller narrow light"/>
              </a:rPr>
              <a:t>mail:</a:t>
            </a:r>
            <a:r>
              <a:rPr lang="en-US" altLang="ru-RU" sz="1200" u="sng" dirty="0" err="1">
                <a:latin typeface="+muller narrow light"/>
                <a:hlinkClick r:id="rId7"/>
              </a:rPr>
              <a:t>aptfindpt@yandex.ru</a:t>
            </a:r>
            <a:r>
              <a:rPr lang="en-US" altLang="ru-RU" sz="1200" dirty="0">
                <a:latin typeface="+muller narrow light"/>
              </a:rPr>
              <a:t>,</a:t>
            </a:r>
          </a:p>
          <a:p>
            <a:r>
              <a:rPr lang="ru-RU" altLang="ru-RU" sz="1200" dirty="0">
                <a:latin typeface="+muller narrow light"/>
              </a:rPr>
              <a:t>Сайт ОМСУ: </a:t>
            </a:r>
            <a:r>
              <a:rPr lang="en-US" altLang="ru-RU" sz="1200" dirty="0">
                <a:latin typeface="+muller narrow light"/>
                <a:hlinkClick r:id="rId8"/>
              </a:rPr>
              <a:t>http://apatity.gov-murman.ru/</a:t>
            </a:r>
            <a:endParaRPr lang="ru-RU" altLang="ru-RU" sz="1200" dirty="0">
              <a:latin typeface="+muller narrow light"/>
            </a:endParaRPr>
          </a:p>
          <a:p>
            <a:r>
              <a:rPr lang="ru-RU" altLang="ru-RU" sz="1200" b="1" dirty="0">
                <a:latin typeface="+muller narrow light"/>
              </a:rPr>
              <a:t>Режим работы: </a:t>
            </a:r>
            <a:endParaRPr lang="ru-RU" altLang="ru-RU" sz="1200" dirty="0">
              <a:latin typeface="+muller narrow light"/>
            </a:endParaRPr>
          </a:p>
          <a:p>
            <a:r>
              <a:rPr lang="ru-RU" altLang="ru-RU" sz="1200" dirty="0">
                <a:latin typeface="+muller narrow light"/>
              </a:rPr>
              <a:t>понедельник-четверг с 08:30  до 17:00 часов, </a:t>
            </a:r>
          </a:p>
          <a:p>
            <a:r>
              <a:rPr lang="ru-RU" altLang="ru-RU" sz="1200" dirty="0">
                <a:latin typeface="+muller narrow light"/>
              </a:rPr>
              <a:t>пятница с 08:30 до 16:45 часов, </a:t>
            </a:r>
          </a:p>
          <a:p>
            <a:r>
              <a:rPr lang="ru-RU" altLang="ru-RU" sz="1200" dirty="0">
                <a:latin typeface="+muller narrow light"/>
              </a:rPr>
              <a:t>перерыв на обед с 12.45 до 14.00 часов</a:t>
            </a:r>
          </a:p>
          <a:p>
            <a:r>
              <a:rPr lang="ru-RU" altLang="ru-RU" sz="1200" dirty="0">
                <a:latin typeface="+muller narrow light"/>
              </a:rPr>
              <a:t>суббота-воскресенье выходной </a:t>
            </a:r>
          </a:p>
        </p:txBody>
      </p:sp>
      <p:sp>
        <p:nvSpPr>
          <p:cNvPr id="57347" name="Rectangle 5"/>
          <p:cNvSpPr txBox="1">
            <a:spLocks noChangeArrowheads="1"/>
          </p:cNvSpPr>
          <p:nvPr/>
        </p:nvSpPr>
        <p:spPr bwMode="auto">
          <a:xfrm>
            <a:off x="1660237" y="211506"/>
            <a:ext cx="9936196" cy="111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52" tIns="55526" rIns="111052" bIns="5552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+muller narrow light"/>
                <a:cs typeface="Times New Roman" pitchFamily="18" charset="0"/>
              </a:rPr>
              <a:t>Открытые информационные ресурсы</a:t>
            </a:r>
            <a:endParaRPr lang="en-US" altLang="ru-RU" b="1">
              <a:latin typeface="+muller narrow light"/>
              <a:cs typeface="Times New Roman" pitchFamily="18" charset="0"/>
            </a:endParaRPr>
          </a:p>
        </p:txBody>
      </p:sp>
      <p:sp>
        <p:nvSpPr>
          <p:cNvPr id="57348" name="Прямоугольник 2"/>
          <p:cNvSpPr>
            <a:spLocks noChangeArrowheads="1"/>
          </p:cNvSpPr>
          <p:nvPr/>
        </p:nvSpPr>
        <p:spPr bwMode="auto">
          <a:xfrm>
            <a:off x="2456425" y="758262"/>
            <a:ext cx="3494399" cy="3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52" tIns="55526" rIns="111052" bIns="55526">
            <a:spAutoFit/>
          </a:bodyPr>
          <a:lstStyle/>
          <a:p>
            <a:r>
              <a:rPr lang="ru-RU" altLang="ru-RU" sz="1700" dirty="0">
                <a:latin typeface="+muller narrow light"/>
              </a:rPr>
              <a:t>Администрация города Апатиты</a:t>
            </a:r>
          </a:p>
        </p:txBody>
      </p:sp>
      <p:sp>
        <p:nvSpPr>
          <p:cNvPr id="57349" name="Прямоугольник 3"/>
          <p:cNvSpPr>
            <a:spLocks noChangeArrowheads="1"/>
          </p:cNvSpPr>
          <p:nvPr/>
        </p:nvSpPr>
        <p:spPr bwMode="auto">
          <a:xfrm>
            <a:off x="7469213" y="1264323"/>
            <a:ext cx="4444067" cy="3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52" tIns="55526" rIns="111052" bIns="55526">
            <a:spAutoFit/>
          </a:bodyPr>
          <a:lstStyle/>
          <a:p>
            <a:r>
              <a:rPr lang="en-US" altLang="ru-RU" sz="1700" dirty="0">
                <a:latin typeface="+muller narrow light"/>
              </a:rPr>
              <a:t>http://apatity.gov-murman.ru/sovet/</a:t>
            </a:r>
            <a:endParaRPr lang="ru-RU" altLang="ru-RU" sz="1700" dirty="0">
              <a:latin typeface="+muller narrow light"/>
            </a:endParaRPr>
          </a:p>
        </p:txBody>
      </p:sp>
      <p:sp>
        <p:nvSpPr>
          <p:cNvPr id="57350" name="Прямоугольник 5"/>
          <p:cNvSpPr>
            <a:spLocks noChangeArrowheads="1"/>
          </p:cNvSpPr>
          <p:nvPr/>
        </p:nvSpPr>
        <p:spPr bwMode="auto">
          <a:xfrm>
            <a:off x="7469213" y="875918"/>
            <a:ext cx="3002149" cy="3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52" tIns="55526" rIns="111052" bIns="55526">
            <a:spAutoFit/>
          </a:bodyPr>
          <a:lstStyle/>
          <a:p>
            <a:r>
              <a:rPr lang="en-US" altLang="ru-RU" sz="1700" dirty="0">
                <a:latin typeface="+muller narrow light"/>
              </a:rPr>
              <a:t>http://apatity.gov-murman.ru/</a:t>
            </a:r>
            <a:endParaRPr lang="ru-RU" altLang="ru-RU" sz="1700" dirty="0">
              <a:latin typeface="+muller narrow light"/>
            </a:endParaRPr>
          </a:p>
        </p:txBody>
      </p:sp>
      <p:sp>
        <p:nvSpPr>
          <p:cNvPr id="57351" name="Прямоугольник 20"/>
          <p:cNvSpPr>
            <a:spLocks noChangeArrowheads="1"/>
          </p:cNvSpPr>
          <p:nvPr/>
        </p:nvSpPr>
        <p:spPr bwMode="auto">
          <a:xfrm>
            <a:off x="2441551" y="1254883"/>
            <a:ext cx="4910724" cy="3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52" tIns="55526" rIns="111052" bIns="55526">
            <a:spAutoFit/>
          </a:bodyPr>
          <a:lstStyle/>
          <a:p>
            <a:r>
              <a:rPr lang="ru-RU" altLang="ru-RU" sz="1700" dirty="0">
                <a:latin typeface="+muller narrow light"/>
              </a:rPr>
              <a:t>Представительный орган города Апатиты</a:t>
            </a:r>
          </a:p>
        </p:txBody>
      </p:sp>
      <p:pic>
        <p:nvPicPr>
          <p:cNvPr id="57352" name="Picture 10" descr="&amp;Bcy;&amp;acy;&amp;ncy;&amp;ncy;&amp;iecy;&amp;rcy; &amp;IEcy;&amp;dcy;&amp;icy;&amp;ncy;&amp;ocy;&amp;gcy;&amp;ocy; &amp;pcy;&amp;ocy;&amp;rcy;&amp;tcy;&amp;acy;&amp;lcy;&amp;acy; &amp;gcy;&amp;ocy;&amp;scy;&amp;ucy;&amp;dcy;&amp;acy;&amp;rcy;&amp;scy;&amp;tcy;&amp;vcy;&amp;iecy;&amp;ncy;&amp;ncy;&amp;ycy;&amp;khcy; &amp;icy; &amp;mcy;&amp;ucy;&amp;ncy;&amp;icy;&amp;tscy;&amp;icy;&amp;pcy;&amp;acy;&amp;lcy;&amp;softcy;&amp;ncy;&amp;ycy;&amp;khcy; &amp;ucy;&amp;scy;&amp;lcy;&amp;ucy;&amp;gcy; (&amp;fcy;&amp;ucy;&amp;ncy;&amp;kcy;&amp;tscy;&amp;icy;&amp;jcy;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1" y="3571327"/>
            <a:ext cx="2025062" cy="7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Прямоугольник 15"/>
          <p:cNvSpPr>
            <a:spLocks noChangeArrowheads="1"/>
          </p:cNvSpPr>
          <p:nvPr/>
        </p:nvSpPr>
        <p:spPr bwMode="auto">
          <a:xfrm>
            <a:off x="2998285" y="3651321"/>
            <a:ext cx="7035659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52" tIns="55526" rIns="111052" bIns="55526">
            <a:spAutoFit/>
          </a:bodyPr>
          <a:lstStyle/>
          <a:p>
            <a:r>
              <a:rPr lang="ru-RU" altLang="ru-RU" sz="1700" dirty="0">
                <a:latin typeface="+muller narrow light"/>
              </a:rPr>
              <a:t>Электронный портал государственных услуг для физических и юридических лиц </a:t>
            </a:r>
            <a:r>
              <a:rPr lang="en-US" altLang="ru-RU" sz="1700" dirty="0">
                <a:latin typeface="+muller narrow light"/>
              </a:rPr>
              <a:t>www.gosuslugi.ru</a:t>
            </a:r>
            <a:endParaRPr lang="ru-RU" altLang="ru-RU" sz="1700" dirty="0">
              <a:latin typeface="+muller narrow light"/>
            </a:endParaRPr>
          </a:p>
        </p:txBody>
      </p:sp>
      <p:pic>
        <p:nvPicPr>
          <p:cNvPr id="57354" name="Picture 12" descr="http://www.citymurmansk.ru/img/all/143_torgi_269x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1" y="2666414"/>
            <a:ext cx="2025062" cy="7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Прямоугольник 24"/>
          <p:cNvSpPr>
            <a:spLocks noChangeArrowheads="1"/>
          </p:cNvSpPr>
          <p:nvPr/>
        </p:nvSpPr>
        <p:spPr bwMode="auto">
          <a:xfrm>
            <a:off x="2998285" y="2756405"/>
            <a:ext cx="7035659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52" tIns="55526" rIns="111052" bIns="55526">
            <a:spAutoFit/>
          </a:bodyPr>
          <a:lstStyle/>
          <a:p>
            <a:r>
              <a:rPr lang="ru-RU" altLang="ru-RU" sz="1700" dirty="0">
                <a:latin typeface="+muller narrow light"/>
              </a:rPr>
              <a:t>Официальный сайт Российской Федерации для размещения информации о проведении торгов </a:t>
            </a:r>
            <a:r>
              <a:rPr lang="en-US" altLang="ru-RU" sz="1700" dirty="0">
                <a:latin typeface="+muller narrow light"/>
              </a:rPr>
              <a:t>www.torgi.gov.ru</a:t>
            </a:r>
            <a:endParaRPr lang="ru-RU" altLang="ru-RU" sz="1700" dirty="0">
              <a:latin typeface="+muller narrow light"/>
            </a:endParaRPr>
          </a:p>
        </p:txBody>
      </p:sp>
      <p:pic>
        <p:nvPicPr>
          <p:cNvPr id="57356" name="Picture 6" descr="АпатитыГО_герб цв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3" y="578500"/>
            <a:ext cx="1157125" cy="11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http://www.lic39.ru/wp-content/uploads/2015/02/busgovru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5" y="1784832"/>
            <a:ext cx="2022938" cy="80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Прямоугольник 28"/>
          <p:cNvSpPr>
            <a:spLocks noChangeArrowheads="1"/>
          </p:cNvSpPr>
          <p:nvPr/>
        </p:nvSpPr>
        <p:spPr bwMode="auto">
          <a:xfrm>
            <a:off x="3110905" y="1914820"/>
            <a:ext cx="8117251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52" tIns="55526" rIns="111052" bIns="55526">
            <a:spAutoFit/>
          </a:bodyPr>
          <a:lstStyle/>
          <a:p>
            <a:r>
              <a:rPr lang="ru-RU" altLang="ru-RU" sz="1700" dirty="0">
                <a:latin typeface="+muller narrow light"/>
              </a:rPr>
              <a:t>Официальный сайт о размещении информации о государственных (муниципальных) учреждениях </a:t>
            </a:r>
            <a:r>
              <a:rPr lang="en-US" altLang="ru-RU" sz="1700" dirty="0">
                <a:latin typeface="+muller narrow light"/>
              </a:rPr>
              <a:t>www.bus.gov.ru</a:t>
            </a:r>
            <a:endParaRPr lang="ru-RU" altLang="ru-RU" sz="1700" dirty="0">
              <a:latin typeface="+muller narr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97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2703" y="2500848"/>
            <a:ext cx="12236928" cy="481977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59" tIns="45481" rIns="90959" bIns="45481" rtlCol="0" anchor="ctr"/>
          <a:lstStyle/>
          <a:p>
            <a:pPr algn="ctr"/>
            <a:endParaRPr lang="ru-RU" sz="7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139150" y="3689499"/>
            <a:ext cx="6878055" cy="1076735"/>
          </a:xfrm>
          <a:prstGeom prst="rect">
            <a:avLst/>
          </a:prstGeom>
        </p:spPr>
        <p:txBody>
          <a:bodyPr wrap="square" lIns="90959" tIns="45481" rIns="90959" bIns="4548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+muller narrow light"/>
              </a:rPr>
              <a:t>Спасибо за внимание!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2800" b="1" dirty="0">
              <a:solidFill>
                <a:schemeClr val="bg1"/>
              </a:solidFill>
              <a:latin typeface="+muller narrow light"/>
            </a:endParaRPr>
          </a:p>
        </p:txBody>
      </p:sp>
      <p:pic>
        <p:nvPicPr>
          <p:cNvPr id="89" name="Picture 6" descr="АпатитыГО_герб ц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431016"/>
            <a:ext cx="1139824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Текст 5"/>
          <p:cNvSpPr txBox="1">
            <a:spLocks/>
          </p:cNvSpPr>
          <p:nvPr/>
        </p:nvSpPr>
        <p:spPr>
          <a:xfrm>
            <a:off x="466130" y="785020"/>
            <a:ext cx="5486400" cy="804862"/>
          </a:xfrm>
          <a:prstGeom prst="rect">
            <a:avLst/>
          </a:prstGeom>
        </p:spPr>
        <p:txBody>
          <a:bodyPr lIns="90977" tIns="45489" rIns="90977" bIns="45489"/>
          <a:lstStyle>
            <a:lvl1pPr marL="416445" indent="-416445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2299" indent="-347039" algn="l" defTabSz="11105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8152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412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8673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934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9193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64454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9716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+muller narrow light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911754" y="682638"/>
            <a:ext cx="4339350" cy="830530"/>
          </a:xfrm>
          <a:prstGeom prst="rect">
            <a:avLst/>
          </a:prstGeom>
        </p:spPr>
        <p:txBody>
          <a:bodyPr wrap="square" lIns="90977" tIns="45489" rIns="90977" bIns="45489">
            <a:spAutoFit/>
          </a:bodyPr>
          <a:lstStyle/>
          <a:p>
            <a:r>
              <a:rPr lang="ru-RU" sz="2400" dirty="0">
                <a:latin typeface="+muller narrow light"/>
                <a:cs typeface="Aharoni" pitchFamily="2" charset="-79"/>
              </a:rPr>
              <a:t>Администрация города Апатиты</a:t>
            </a:r>
          </a:p>
        </p:txBody>
      </p:sp>
    </p:spTree>
    <p:extLst>
      <p:ext uri="{BB962C8B-B14F-4D97-AF65-F5344CB8AC3E}">
        <p14:creationId xmlns:p14="http://schemas.microsoft.com/office/powerpoint/2010/main" val="7114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657429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0784047" y="576613"/>
            <a:ext cx="1455580" cy="3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172146"/>
              </p:ext>
            </p:extLst>
          </p:nvPr>
        </p:nvGraphicFramePr>
        <p:xfrm>
          <a:off x="322736" y="1064662"/>
          <a:ext cx="10660112" cy="568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322736" y="1081521"/>
            <a:ext cx="9102618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исполнения налоговых доходов городского бюджета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8100221" y="1585613"/>
            <a:ext cx="3704268" cy="2169794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налоговые доходы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4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759,3    </a:t>
            </a:r>
            <a:r>
              <a:rPr lang="ru-RU" altLang="ru-RU" sz="32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</a:t>
            </a:r>
            <a:r>
              <a:rPr lang="ru-RU" altLang="ru-RU" sz="32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5,8 </a:t>
            </a:r>
            <a:endParaRPr lang="ru-RU" altLang="ru-RU" sz="3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3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</a:t>
            </a:r>
            <a:r>
              <a:rPr lang="ru-RU" altLang="ru-RU" sz="1600" dirty="0" err="1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sz="1600" cap="all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600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</a:t>
            </a:r>
            <a:r>
              <a:rPr lang="ru-RU" altLang="ru-RU" sz="1600" dirty="0" err="1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600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0" cap="all" dirty="0" smtClean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8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+ 1,0</a:t>
            </a:r>
            <a:r>
              <a:rPr lang="ru-RU" altLang="ru-RU" sz="2800" b="1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%              </a:t>
            </a:r>
            <a:r>
              <a:rPr lang="ru-RU" altLang="ru-RU" sz="20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к 2019 году                      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          </a:t>
            </a:r>
            <a:endParaRPr lang="ru-RU" altLang="ru-RU" sz="1600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213991" y="2964264"/>
            <a:ext cx="3416439" cy="1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5908" y="1726990"/>
            <a:ext cx="530079" cy="473285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млн.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4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597564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83916796"/>
              </p:ext>
            </p:extLst>
          </p:nvPr>
        </p:nvGraphicFramePr>
        <p:xfrm>
          <a:off x="7372827" y="1738601"/>
          <a:ext cx="4722900" cy="318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81735"/>
              </p:ext>
            </p:extLst>
          </p:nvPr>
        </p:nvGraphicFramePr>
        <p:xfrm>
          <a:off x="497150" y="1483088"/>
          <a:ext cx="6779289" cy="520947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</a:tblPr>
              <a:tblGrid>
                <a:gridCol w="3122488"/>
                <a:gridCol w="1021857"/>
                <a:gridCol w="1021857"/>
                <a:gridCol w="1021857"/>
                <a:gridCol w="591230"/>
              </a:tblGrid>
              <a:tr h="3718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план на год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Исполнение с начала года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5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uller narrow light"/>
                        </a:rPr>
                        <a:t>    НАЛОГИ НА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uller narrow light"/>
                        </a:rPr>
                        <a:t>ДОХОДЫ ФИЗИЧЕСКИХ ЛИЦ</a:t>
                      </a:r>
                      <a:endParaRPr lang="ru-RU" sz="1000" b="1" i="0" u="none" strike="noStrike" baseline="0" dirty="0">
                        <a:solidFill>
                          <a:schemeClr val="accent1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uller narrow light"/>
                        </a:rPr>
                        <a:t>436 748,6</a:t>
                      </a: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uller narrow light"/>
                        </a:rPr>
                        <a:t>464 173,8</a:t>
                      </a:r>
                      <a:endParaRPr lang="ru-RU" sz="1000" b="1" i="0" u="none" strike="noStrike" baseline="0" dirty="0">
                        <a:solidFill>
                          <a:schemeClr val="accent1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uller narrow light"/>
                        </a:rPr>
                        <a:t>+27 425,2</a:t>
                      </a:r>
                      <a:endParaRPr lang="ru-RU" sz="1000" b="1" i="0" u="none" strike="noStrike" baseline="0" dirty="0">
                        <a:solidFill>
                          <a:schemeClr val="accent1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106,3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51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227.1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и 228 Налогового кодекса Российской Федерации</a:t>
                      </a: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435 000,0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462 189,2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+27 189,2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106,3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1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 других лиц, занимающихся частной практикой в соответствии со статьей 227 Налогового кодекса Российской Федерации</a:t>
                      </a: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798,5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-1,5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848,6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+226,0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126,6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2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статьей 2271 Налогового кодекса Российской Федерации</a:t>
                      </a: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  <a:p>
                      <a:pPr algn="ctr" fontAlgn="t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+11,5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111,5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441" y="951316"/>
            <a:ext cx="9156642" cy="481489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Налоги на прибыль, 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964441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423098"/>
              </p:ext>
            </p:extLst>
          </p:nvPr>
        </p:nvGraphicFramePr>
        <p:xfrm>
          <a:off x="515265" y="1640420"/>
          <a:ext cx="4545966" cy="24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79508"/>
              </p:ext>
            </p:extLst>
          </p:nvPr>
        </p:nvGraphicFramePr>
        <p:xfrm>
          <a:off x="5348725" y="1284681"/>
          <a:ext cx="6554229" cy="5236702"/>
        </p:xfrm>
        <a:graphic>
          <a:graphicData uri="http://schemas.openxmlformats.org/drawingml/2006/table">
            <a:tbl>
              <a:tblPr/>
              <a:tblGrid>
                <a:gridCol w="3545731"/>
                <a:gridCol w="967017"/>
                <a:gridCol w="859571"/>
                <a:gridCol w="537230"/>
                <a:gridCol w="644680"/>
              </a:tblGrid>
              <a:tr h="462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Уточненный план на год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Исполнение с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начала </a:t>
                      </a:r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6 546,4</a:t>
                      </a:r>
                    </a:p>
                    <a:p>
                      <a:pPr algn="ctr" fontAlgn="t"/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6 203,7</a:t>
                      </a:r>
                    </a:p>
                    <a:p>
                      <a:pPr algn="ctr" fontAlgn="t"/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-342,7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94,8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2 967,5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861,4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-106,1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96,4</a:t>
                      </a:r>
                      <a:endParaRPr lang="ru-RU" sz="9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48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инжекторных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+1,6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108,7</a:t>
                      </a:r>
                      <a:endParaRPr lang="ru-RU" sz="9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153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4 056,0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3 849,4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-206,6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94,9</a:t>
                      </a:r>
                      <a:endParaRPr lang="ru-RU" sz="9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90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-495,9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-527,5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-31,6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106,4</a:t>
                      </a:r>
                      <a:endParaRPr lang="ru-RU" sz="9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9182" y="908355"/>
            <a:ext cx="10120499" cy="389156"/>
          </a:xfrm>
          <a:prstGeom prst="rect">
            <a:avLst/>
          </a:prstGeom>
          <a:noFill/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Налоги на товары (работы, услуги), реализуемые на территории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916" y="4461744"/>
            <a:ext cx="4970518" cy="1558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поступления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доходов обусловлены общим объемом поступлений в целом по Российской Федерации, вследствие особого порядка распределения данных по акцизам через уполномоченный территориальный орган Федерального казначейства между всеми субъектами РФ и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муниципалитетами 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80426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692" y="1134754"/>
            <a:ext cx="5008263" cy="4814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Налоги на совокупный доход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69860624"/>
              </p:ext>
            </p:extLst>
          </p:nvPr>
        </p:nvGraphicFramePr>
        <p:xfrm>
          <a:off x="386759" y="1950876"/>
          <a:ext cx="4530128" cy="417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24381"/>
              </p:ext>
            </p:extLst>
          </p:nvPr>
        </p:nvGraphicFramePr>
        <p:xfrm>
          <a:off x="5155955" y="955112"/>
          <a:ext cx="6650615" cy="3338005"/>
        </p:xfrm>
        <a:graphic>
          <a:graphicData uri="http://schemas.openxmlformats.org/drawingml/2006/table">
            <a:tbl>
              <a:tblPr/>
              <a:tblGrid>
                <a:gridCol w="3174168"/>
                <a:gridCol w="874033"/>
                <a:gridCol w="963857"/>
                <a:gridCol w="771086"/>
                <a:gridCol w="867471"/>
              </a:tblGrid>
              <a:tr h="68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Уточненный план на год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Исполнение с начала года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4056" marR="4056" marT="3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НАЛОГИ НА СОВОКУПНЫЙ ДОХОД</a:t>
                      </a: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115 836,7</a:t>
                      </a:r>
                    </a:p>
                    <a:p>
                      <a:pPr algn="ctr" fontAlgn="t"/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101 132,8</a:t>
                      </a: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-14 703,9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87,3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60 809,4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47 012,1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- 13 797,3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77,3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30 247,0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28 176,3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- 2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070,7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93,2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229">
                <a:tc>
                  <a:txBody>
                    <a:bodyPr/>
                    <a:lstStyle/>
                    <a:p>
                      <a:pPr algn="just" fontAlgn="b">
                        <a:tabLst>
                          <a:tab pos="182563" algn="l"/>
                        </a:tabLs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Единый налог на вмененный доход для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20 420,6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20 106,4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-314,2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98,5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Налог, взимаемый в связи с применением патентной системы  налогообложения, зачисляемый в бюджеты городских округов</a:t>
                      </a:r>
                    </a:p>
                  </a:txBody>
                  <a:tcPr marL="4056" marR="4056" marT="3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4 359,7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5 838,0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+1 478,3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133,9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2285" y="4350843"/>
            <a:ext cx="6650615" cy="2482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снижение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поступлений связаны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с предоставлением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организациям и ИП, занятым в сферах деятельности, наиболее пострадавших в условиях ухудшения ситуации в связи с распространением новой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коронавирусной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 инфекции, мер по снижению налоговой нагрузки. В соответствии с Законом Мурманской области от 17.04.2020 № 2478-01-ЗМО "О внесении изменений в закон Мурманской области "Об установлении дифференцированных налоговых ставок в зависимости от категорий налогоплательщиков по налогу, взимаемому в связи с применением упрощенной системы налогообложения" с 01.01.2020 года уменьшены налоговые ставки для исчисления налога на совокупный доход. Правительством РФ изменены сроки уплаты по налоговой декларации за 2019 год и за 1 квартал 2020 года.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039976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9127353"/>
              </p:ext>
            </p:extLst>
          </p:nvPr>
        </p:nvGraphicFramePr>
        <p:xfrm>
          <a:off x="433056" y="1558680"/>
          <a:ext cx="4722899" cy="243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60303538"/>
              </p:ext>
            </p:extLst>
          </p:nvPr>
        </p:nvGraphicFramePr>
        <p:xfrm>
          <a:off x="6184358" y="5409353"/>
          <a:ext cx="4869474" cy="142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24949"/>
              </p:ext>
            </p:extLst>
          </p:nvPr>
        </p:nvGraphicFramePr>
        <p:xfrm>
          <a:off x="5561087" y="1020933"/>
          <a:ext cx="6372032" cy="2207982"/>
        </p:xfrm>
        <a:graphic>
          <a:graphicData uri="http://schemas.openxmlformats.org/drawingml/2006/table">
            <a:tbl>
              <a:tblPr/>
              <a:tblGrid>
                <a:gridCol w="2409643"/>
                <a:gridCol w="1156629"/>
                <a:gridCol w="1048116"/>
                <a:gridCol w="879599"/>
                <a:gridCol w="878045"/>
              </a:tblGrid>
              <a:tr h="5754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Уточненный план на год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Исполнение с начала года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0592" marR="10592" marT="8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НАЛОГИ НА ИМУЩЕСТВО</a:t>
                      </a: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179 241,8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177 050,2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-2 191,6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98,8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Налог на имущество физических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31 241,8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27 681,9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-3 559,9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88,6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Земельный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налог с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146 000,0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147 275,9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+1 275,9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100,9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Земельный налог с физических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imes New Roman" pitchFamily="18" charset="0"/>
                        </a:rPr>
                        <a:t>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  <a:cs typeface="Times New Roman" pitchFamily="18" charset="0"/>
                      </a:endParaRPr>
                    </a:p>
                  </a:txBody>
                  <a:tcPr marL="10592" marR="10592" marT="8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2 092,4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+92,4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104,6</a:t>
                      </a:r>
                      <a:endParaRPr lang="ru-R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12750" marR="12750" marT="9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5264" y="454908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ИСПОЛНЕНИЕ БЮДЖЕТА ГОРОДА АПАТИТЫ ЗА 2020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692" y="1134754"/>
            <a:ext cx="5008263" cy="4814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Налоги на имущество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uller narrow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9150" y="4740566"/>
            <a:ext cx="5008263" cy="543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Задолженность и перерасчеты по отмененным налогам, сборам и иным обязательным платежам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uller narrow light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0981765" y="58114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7300" y="243017"/>
            <a:ext cx="355600" cy="31750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45583096"/>
              </p:ext>
            </p:extLst>
          </p:nvPr>
        </p:nvGraphicFramePr>
        <p:xfrm>
          <a:off x="433056" y="4392827"/>
          <a:ext cx="5204828" cy="257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5264" y="3947787"/>
            <a:ext cx="5008263" cy="4814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uller narrow light"/>
              </a:rPr>
              <a:t>Государственная пошлина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uller narrow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1087" y="3307930"/>
            <a:ext cx="6372032" cy="13740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1072" tIns="55536" rIns="111072" bIns="55536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endParaRPr lang="ru-RU" sz="1000" b="1" dirty="0">
              <a:solidFill>
                <a:schemeClr val="tx2">
                  <a:lumMod val="60000"/>
                  <a:lumOff val="40000"/>
                </a:schemeClr>
              </a:solidFill>
              <a:latin typeface="+muller narrow light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поступления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доходов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обусловлены: :                                                                                                                                   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1.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динамикой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изменения в течение налогового периода качественных и (или) количественных характеристик объектов налогообложения;                                                                                                                                       2.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динамикой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возникновения (прекращения) у налогоплательщиков в течение налогового периода права на налоговую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льготу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uller narrow light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12150</TotalTime>
  <Words>8054</Words>
  <Application>Microsoft Office PowerPoint</Application>
  <PresentationFormat>Произвольный</PresentationFormat>
  <Paragraphs>2212</Paragraphs>
  <Slides>46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расходов городского бюджета за 2020 год в разрезе ГРБС</vt:lpstr>
      <vt:lpstr>Презентация PowerPoint</vt:lpstr>
      <vt:lpstr>Общественно значимые проекты в 2020 году</vt:lpstr>
      <vt:lpstr>Презентация PowerPoint</vt:lpstr>
      <vt:lpstr>Сведения о финансировании муниципальных программ (подпрограмм, ВЦП, АВЦП), реализации мероприятий и достижении запланированных результатов их реализации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Трифонова Ольга Анатольевна</cp:lastModifiedBy>
  <cp:revision>858</cp:revision>
  <cp:lastPrinted>2021-05-31T07:21:54Z</cp:lastPrinted>
  <dcterms:created xsi:type="dcterms:W3CDTF">2019-09-18T12:34:40Z</dcterms:created>
  <dcterms:modified xsi:type="dcterms:W3CDTF">2021-05-31T12:24:14Z</dcterms:modified>
</cp:coreProperties>
</file>