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  <p:sldMasterId id="2147483696" r:id="rId2"/>
    <p:sldMasterId id="2147483708" r:id="rId3"/>
  </p:sldMasterIdLst>
  <p:notesMasterIdLst>
    <p:notesMasterId r:id="rId63"/>
  </p:notesMasterIdLst>
  <p:handoutMasterIdLst>
    <p:handoutMasterId r:id="rId64"/>
  </p:handoutMasterIdLst>
  <p:sldIdLst>
    <p:sldId id="316" r:id="rId4"/>
    <p:sldId id="317" r:id="rId5"/>
    <p:sldId id="318" r:id="rId6"/>
    <p:sldId id="319" r:id="rId7"/>
    <p:sldId id="320" r:id="rId8"/>
    <p:sldId id="321" r:id="rId9"/>
    <p:sldId id="322" r:id="rId10"/>
    <p:sldId id="358" r:id="rId11"/>
    <p:sldId id="324" r:id="rId12"/>
    <p:sldId id="352" r:id="rId13"/>
    <p:sldId id="326" r:id="rId14"/>
    <p:sldId id="327" r:id="rId15"/>
    <p:sldId id="328" r:id="rId16"/>
    <p:sldId id="340" r:id="rId17"/>
    <p:sldId id="357" r:id="rId18"/>
    <p:sldId id="273" r:id="rId19"/>
    <p:sldId id="274" r:id="rId20"/>
    <p:sldId id="359" r:id="rId21"/>
    <p:sldId id="360" r:id="rId22"/>
    <p:sldId id="361" r:id="rId23"/>
    <p:sldId id="353" r:id="rId24"/>
    <p:sldId id="354" r:id="rId25"/>
    <p:sldId id="364" r:id="rId26"/>
    <p:sldId id="365" r:id="rId27"/>
    <p:sldId id="362" r:id="rId28"/>
    <p:sldId id="363" r:id="rId29"/>
    <p:sldId id="366" r:id="rId30"/>
    <p:sldId id="392" r:id="rId31"/>
    <p:sldId id="393" r:id="rId32"/>
    <p:sldId id="394" r:id="rId33"/>
    <p:sldId id="395" r:id="rId34"/>
    <p:sldId id="391" r:id="rId35"/>
    <p:sldId id="369" r:id="rId36"/>
    <p:sldId id="370" r:id="rId37"/>
    <p:sldId id="371" r:id="rId38"/>
    <p:sldId id="336" r:id="rId39"/>
    <p:sldId id="367" r:id="rId40"/>
    <p:sldId id="368" r:id="rId41"/>
    <p:sldId id="372" r:id="rId42"/>
    <p:sldId id="373" r:id="rId43"/>
    <p:sldId id="374" r:id="rId44"/>
    <p:sldId id="375" r:id="rId45"/>
    <p:sldId id="376" r:id="rId46"/>
    <p:sldId id="377" r:id="rId47"/>
    <p:sldId id="378" r:id="rId48"/>
    <p:sldId id="379" r:id="rId49"/>
    <p:sldId id="380" r:id="rId50"/>
    <p:sldId id="381" r:id="rId51"/>
    <p:sldId id="382" r:id="rId52"/>
    <p:sldId id="383" r:id="rId53"/>
    <p:sldId id="384" r:id="rId54"/>
    <p:sldId id="385" r:id="rId55"/>
    <p:sldId id="386" r:id="rId56"/>
    <p:sldId id="387" r:id="rId57"/>
    <p:sldId id="388" r:id="rId58"/>
    <p:sldId id="389" r:id="rId59"/>
    <p:sldId id="390" r:id="rId60"/>
    <p:sldId id="396" r:id="rId61"/>
    <p:sldId id="259" r:id="rId62"/>
  </p:sldIdLst>
  <p:sldSz cx="12239625" cy="7199313"/>
  <p:notesSz cx="6858000" cy="9947275"/>
  <p:defaultTextStyle>
    <a:defPPr>
      <a:defRPr lang="en-US"/>
    </a:defPPr>
    <a:lvl1pPr marL="0" algn="l" defTabSz="457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72" algn="l" defTabSz="457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43" algn="l" defTabSz="457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16" algn="l" defTabSz="457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87" algn="l" defTabSz="457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0" algn="l" defTabSz="457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30" algn="l" defTabSz="457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02" algn="l" defTabSz="457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76" algn="l" defTabSz="457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28"/>
    <a:srgbClr val="0082C8"/>
    <a:srgbClr val="EBEBEB"/>
    <a:srgbClr val="EEB500"/>
    <a:srgbClr val="FFFF1D"/>
    <a:srgbClr val="F05C27"/>
    <a:srgbClr val="D0B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94663"/>
  </p:normalViewPr>
  <p:slideViewPr>
    <p:cSldViewPr snapToGrid="0" snapToObjects="1">
      <p:cViewPr>
        <p:scale>
          <a:sx n="83" d="100"/>
          <a:sy n="83" d="100"/>
        </p:scale>
        <p:origin x="-1740" y="-594"/>
      </p:cViewPr>
      <p:guideLst>
        <p:guide orient="horz" pos="2268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05A28"/>
            </a:solidFill>
          </c:spPr>
          <c:invertIfNegative val="0"/>
          <c:dLbls>
            <c:dLbl>
              <c:idx val="0"/>
              <c:layout>
                <c:manualLayout>
                  <c:x val="1.0408132678829972E-2"/>
                  <c:y val="0.14553595886940551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+muller narrow ligh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+muller narrow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2019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82C8"/>
            </a:solidFill>
          </c:spPr>
          <c:invertIfNegative val="0"/>
          <c:dLbls>
            <c:dLbl>
              <c:idx val="0"/>
              <c:layout>
                <c:manualLayout>
                  <c:x val="-6.6760212735535651E-3"/>
                  <c:y val="0.18191539283853725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+muller narrow ligh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+muller narrow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2019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2253552113020276E-3"/>
                  <c:y val="0.18508277179097091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+muller narrow ligh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+muller narrow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2019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52.3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4506808490357092E-3"/>
                  <c:y val="0.17796071038552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+muller narrow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2019</c:v>
                </c:pt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51.5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EEB500"/>
            </a:solidFill>
          </c:spPr>
          <c:invertIfNegative val="0"/>
          <c:dLbls>
            <c:dLbl>
              <c:idx val="0"/>
              <c:layout>
                <c:manualLayout>
                  <c:x val="-2.2253552113020276E-3"/>
                  <c:y val="0.16767130828528598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+muller narrow ligh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+muller narrow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2019</c:v>
                </c:pt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50.7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0"/>
                  <c:y val="0.15818729812046717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+muller narrow ligh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+muller narrow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2019</c:v>
                </c:pt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50.1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208448"/>
        <c:axId val="123209984"/>
        <c:axId val="0"/>
      </c:bar3DChart>
      <c:catAx>
        <c:axId val="123208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3209984"/>
        <c:crosses val="autoZero"/>
        <c:auto val="1"/>
        <c:lblAlgn val="ctr"/>
        <c:lblOffset val="100"/>
        <c:noMultiLvlLbl val="0"/>
      </c:catAx>
      <c:valAx>
        <c:axId val="1232099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23208448"/>
        <c:crosses val="autoZero"/>
        <c:crossBetween val="between"/>
      </c:valAx>
    </c:plotArea>
    <c:legend>
      <c:legendPos val="b"/>
      <c:layout/>
      <c:overlay val="0"/>
      <c:spPr>
        <a:noFill/>
        <a:ln>
          <a:noFill/>
        </a:ln>
      </c:spPr>
      <c:txPr>
        <a:bodyPr/>
        <a:lstStyle/>
        <a:p>
          <a:pPr>
            <a:defRPr sz="1600">
              <a:latin typeface="+muller narrow light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EBEBEB"/>
    </a:solidFill>
    <a:ln>
      <a:solidFill>
        <a:schemeClr val="bg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</c:v>
                </c:pt>
              </c:strCache>
            </c:strRef>
          </c:tx>
          <c:spPr>
            <a:solidFill>
              <a:srgbClr val="0082C8"/>
            </a:solidFill>
          </c:spPr>
          <c:invertIfNegative val="0"/>
          <c:dLbls>
            <c:dLbl>
              <c:idx val="0"/>
              <c:layout>
                <c:manualLayout>
                  <c:x val="3.7730243612596566E-3"/>
                  <c:y val="0.13491993511094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3042260394058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3491993511094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1648267940717736E-3"/>
                  <c:y val="0.132481817135191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101290253241312E-3"/>
                  <c:y val="0.136086792207272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9071188145372504E-3"/>
                  <c:y val="0.13645658137113567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uller narrow ligh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+muller narrow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408</c:v>
                </c:pt>
                <c:pt idx="1">
                  <c:v>377</c:v>
                </c:pt>
                <c:pt idx="2">
                  <c:v>384</c:v>
                </c:pt>
                <c:pt idx="3">
                  <c:v>390</c:v>
                </c:pt>
                <c:pt idx="4">
                  <c:v>395</c:v>
                </c:pt>
                <c:pt idx="5">
                  <c:v>400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solidFill>
              <a:srgbClr val="F05A28"/>
            </a:solidFill>
          </c:spPr>
          <c:invertIfNegative val="0"/>
          <c:dLbls>
            <c:dLbl>
              <c:idx val="0"/>
              <c:layout>
                <c:manualLayout>
                  <c:x val="7.6985005534869677E-3"/>
                  <c:y val="9.1645142559666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493215472775958E-3"/>
                  <c:y val="8.3330517679801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865121806298283E-3"/>
                  <c:y val="9.5618084155331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595365418894818E-3"/>
                  <c:y val="9.1461089264255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917131421683596E-17"/>
                  <c:y val="8.3146444785686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5460487225193131E-3"/>
                  <c:y val="8.7303767024971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+muller narrow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902</c:v>
                </c:pt>
                <c:pt idx="1">
                  <c:v>1066</c:v>
                </c:pt>
                <c:pt idx="2">
                  <c:v>1000</c:v>
                </c:pt>
                <c:pt idx="3">
                  <c:v>900</c:v>
                </c:pt>
                <c:pt idx="4">
                  <c:v>890</c:v>
                </c:pt>
                <c:pt idx="5">
                  <c:v>850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286272"/>
        <c:axId val="123287808"/>
        <c:axId val="40620928"/>
      </c:bar3DChart>
      <c:catAx>
        <c:axId val="12328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+muller narrow light"/>
              </a:defRPr>
            </a:pPr>
            <a:endParaRPr lang="ru-RU"/>
          </a:p>
        </c:txPr>
        <c:crossAx val="123287808"/>
        <c:crosses val="autoZero"/>
        <c:auto val="1"/>
        <c:lblAlgn val="ctr"/>
        <c:lblOffset val="100"/>
        <c:noMultiLvlLbl val="0"/>
      </c:catAx>
      <c:valAx>
        <c:axId val="12328780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123286272"/>
        <c:crosses val="autoZero"/>
        <c:crossBetween val="between"/>
      </c:valAx>
      <c:serAx>
        <c:axId val="40620928"/>
        <c:scaling>
          <c:orientation val="minMax"/>
        </c:scaling>
        <c:delete val="1"/>
        <c:axPos val="b"/>
        <c:majorTickMark val="out"/>
        <c:minorTickMark val="none"/>
        <c:tickLblPos val="none"/>
        <c:crossAx val="123287808"/>
        <c:crosses val="autoZero"/>
      </c:serAx>
    </c:plotArea>
    <c:legend>
      <c:legendPos val="b"/>
      <c:layout/>
      <c:overlay val="0"/>
      <c:txPr>
        <a:bodyPr/>
        <a:lstStyle/>
        <a:p>
          <a:pPr>
            <a:defRPr sz="1400">
              <a:latin typeface="+muller narrow ligh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961076562116829E-2"/>
          <c:y val="8.1761257374144358E-2"/>
          <c:w val="0.53223427268368506"/>
          <c:h val="0.7767319450543739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'рис.4 занятость'!$A$2</c:f>
              <c:strCache>
                <c:ptCount val="1"/>
                <c:pt idx="0">
                  <c:v>среднегодовая численность населения</c:v>
                </c:pt>
              </c:strCache>
            </c:strRef>
          </c:tx>
          <c:spPr>
            <a:solidFill>
              <a:srgbClr val="0082C8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2.132196162046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+muller narrow light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'рис.4 занятость'!$B$1:$H$1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'рис.4 занятость'!$B$2:$H$2</c:f>
              <c:numCache>
                <c:formatCode>0.0</c:formatCode>
                <c:ptCount val="6"/>
                <c:pt idx="0">
                  <c:v>54.3</c:v>
                </c:pt>
                <c:pt idx="1">
                  <c:v>53.3</c:v>
                </c:pt>
                <c:pt idx="2">
                  <c:v>52.3</c:v>
                </c:pt>
                <c:pt idx="3">
                  <c:v>51.5</c:v>
                </c:pt>
                <c:pt idx="4">
                  <c:v>50.7</c:v>
                </c:pt>
                <c:pt idx="5">
                  <c:v>50.1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639552"/>
        <c:axId val="131653632"/>
      </c:barChart>
      <c:lineChart>
        <c:grouping val="standard"/>
        <c:varyColors val="0"/>
        <c:ser>
          <c:idx val="0"/>
          <c:order val="1"/>
          <c:tx>
            <c:strRef>
              <c:f>'рис.4 занятость'!$A$3</c:f>
              <c:strCache>
                <c:ptCount val="1"/>
                <c:pt idx="0">
                  <c:v>среднегодовая численность трудоспособного населения</c:v>
                </c:pt>
              </c:strCache>
            </c:strRef>
          </c:tx>
          <c:spPr>
            <a:ln w="38100">
              <a:solidFill>
                <a:srgbClr val="7030A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FF0000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bg1"/>
                    </a:solidFill>
                    <a:latin typeface="+muller narrow light"/>
                    <a:ea typeface="Arial"/>
                    <a:cs typeface="Arial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'рис.4 занятость'!$B$1:$H$1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'рис.4 занятость'!$B$3:$H$3</c:f>
              <c:numCache>
                <c:formatCode>0.0</c:formatCode>
                <c:ptCount val="6"/>
                <c:pt idx="0">
                  <c:v>31.3</c:v>
                </c:pt>
                <c:pt idx="1">
                  <c:v>31.1</c:v>
                </c:pt>
                <c:pt idx="2">
                  <c:v>30.9</c:v>
                </c:pt>
                <c:pt idx="3">
                  <c:v>30.2</c:v>
                </c:pt>
                <c:pt idx="4">
                  <c:v>29.9</c:v>
                </c:pt>
                <c:pt idx="5">
                  <c:v>29.3</c:v>
                </c:pt>
              </c:numCache>
            </c:numRef>
          </c:val>
          <c:smooth val="1"/>
        </c:ser>
        <c:ser>
          <c:idx val="5"/>
          <c:order val="2"/>
          <c:tx>
            <c:strRef>
              <c:f>'рис.4 занятость'!$A$4</c:f>
              <c:strCache>
                <c:ptCount val="1"/>
                <c:pt idx="0">
                  <c:v>численность занятого населения в экономике города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bg1"/>
                    </a:solidFill>
                    <a:latin typeface="+muller narrow light"/>
                    <a:ea typeface="Arial"/>
                    <a:cs typeface="Arial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'рис.4 занятость'!$B$1:$H$1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'рис.4 занятость'!$B$4:$H$4</c:f>
              <c:numCache>
                <c:formatCode>0.00</c:formatCode>
                <c:ptCount val="6"/>
                <c:pt idx="0">
                  <c:v>17.260000000000002</c:v>
                </c:pt>
                <c:pt idx="1">
                  <c:v>17.850000000000001</c:v>
                </c:pt>
                <c:pt idx="2">
                  <c:v>17.989999999999998</c:v>
                </c:pt>
                <c:pt idx="3">
                  <c:v>17.97</c:v>
                </c:pt>
                <c:pt idx="4">
                  <c:v>17.61</c:v>
                </c:pt>
                <c:pt idx="5">
                  <c:v>17.420000000000002</c:v>
                </c:pt>
              </c:numCache>
            </c:numRef>
          </c:val>
          <c:smooth val="0"/>
        </c:ser>
        <c:ser>
          <c:idx val="6"/>
          <c:order val="3"/>
          <c:tx>
            <c:strRef>
              <c:f>'рис.4 занятость'!#REF!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80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numRef>
              <c:f>'рис.4 занятость'!$B$1:$H$1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'рис.4 занятость'!#REF!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639552"/>
        <c:axId val="131653632"/>
      </c:lineChart>
      <c:lineChart>
        <c:grouping val="standard"/>
        <c:varyColors val="0"/>
        <c:ser>
          <c:idx val="3"/>
          <c:order val="4"/>
          <c:tx>
            <c:strRef>
              <c:f>'рис.4 занятость'!#REF!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rgbClr val="000099"/>
              </a:solidFill>
              <a:prstDash val="solid"/>
            </a:ln>
          </c:spPr>
          <c:marker>
            <c:symbol val="diamond"/>
            <c:size val="5"/>
          </c:marker>
          <c:cat>
            <c:numRef>
              <c:f>'рис.4 занятость'!$B$1:$H$1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'рис.4 занятость'!#REF!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</c:ser>
        <c:ser>
          <c:idx val="4"/>
          <c:order val="5"/>
          <c:tx>
            <c:strRef>
              <c:f>'рис.4 занятость'!$A$5</c:f>
              <c:strCache>
                <c:ptCount val="1"/>
                <c:pt idx="0">
                  <c:v>среднегодовая численность безработных зарегистрированных в службе занятости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5698333629500546E-2"/>
                  <c:y val="-4.2297511318547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bg1"/>
                    </a:solidFill>
                    <a:latin typeface="+muller narrow light"/>
                    <a:ea typeface="Arial"/>
                    <a:cs typeface="Arial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'рис.4 занятость'!$B$1:$H$1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'рис.4 занятость'!$B$5:$H$5</c:f>
              <c:numCache>
                <c:formatCode>0.00</c:formatCode>
                <c:ptCount val="6"/>
                <c:pt idx="0">
                  <c:v>0.64</c:v>
                </c:pt>
                <c:pt idx="1">
                  <c:v>0.4</c:v>
                </c:pt>
                <c:pt idx="2">
                  <c:v>0.34</c:v>
                </c:pt>
                <c:pt idx="3">
                  <c:v>0.35</c:v>
                </c:pt>
                <c:pt idx="4">
                  <c:v>0.32</c:v>
                </c:pt>
                <c:pt idx="5">
                  <c:v>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655168"/>
        <c:axId val="131656704"/>
      </c:lineChart>
      <c:catAx>
        <c:axId val="13163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uller narrow light"/>
                <a:ea typeface="Arial"/>
                <a:cs typeface="Arial"/>
              </a:defRPr>
            </a:pPr>
            <a:endParaRPr lang="ru-RU"/>
          </a:p>
        </c:txPr>
        <c:crossAx val="1316536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1653632"/>
        <c:scaling>
          <c:orientation val="minMax"/>
          <c:max val="6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uller narrow light"/>
                <a:ea typeface="Arial"/>
                <a:cs typeface="Arial"/>
              </a:defRPr>
            </a:pPr>
            <a:endParaRPr lang="ru-RU"/>
          </a:p>
        </c:txPr>
        <c:crossAx val="131639552"/>
        <c:crosses val="autoZero"/>
        <c:crossBetween val="between"/>
      </c:valAx>
      <c:catAx>
        <c:axId val="131655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1656704"/>
        <c:crosses val="autoZero"/>
        <c:auto val="0"/>
        <c:lblAlgn val="ctr"/>
        <c:lblOffset val="100"/>
        <c:noMultiLvlLbl val="0"/>
      </c:catAx>
      <c:valAx>
        <c:axId val="1316567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1655168"/>
        <c:crosses val="autoZero"/>
        <c:crossBetween val="between"/>
      </c:valAx>
      <c:spPr>
        <a:solidFill>
          <a:schemeClr val="bg1"/>
        </a:solidFill>
        <a:ln w="12700">
          <a:solidFill>
            <a:srgbClr val="FFFFFF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uller narrow light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uller narrow light"/>
                <a:ea typeface="Arial"/>
                <a:cs typeface="Arial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uller narrow light"/>
                <a:ea typeface="Arial"/>
                <a:cs typeface="Arial"/>
              </a:defRPr>
            </a:pPr>
            <a:endParaRPr lang="ru-RU"/>
          </a:p>
        </c:txPr>
      </c:legendEntry>
      <c:legendEntry>
        <c:idx val="3"/>
        <c:delete val="1"/>
      </c:legendEntry>
      <c:legendEntry>
        <c:idx val="4"/>
        <c:delete val="1"/>
      </c:legendEntry>
      <c:legendEntry>
        <c:idx val="5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uller narrow light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118440135052278"/>
          <c:y val="2.2830728248521181E-2"/>
          <c:w val="0.35532233883058534"/>
          <c:h val="0.9308177085599105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100000">
          <a:srgbClr val="F05A28"/>
        </a:gs>
        <a:gs pos="100000">
          <a:srgbClr val="CCCCFF"/>
        </a:gs>
      </a:gsLst>
      <a:lin ang="2700000" scaled="1"/>
    </a:gra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50"/>
    </c:view3D>
    <c:floor>
      <c:thickness val="0"/>
    </c:floor>
    <c:sideWall>
      <c:thickness val="0"/>
      <c:spPr>
        <a:noFill/>
        <a:ln w="25387">
          <a:noFill/>
        </a:ln>
      </c:spPr>
    </c:sideWall>
    <c:backWall>
      <c:thickness val="0"/>
      <c:spPr>
        <a:noFill/>
        <a:ln w="25387">
          <a:noFill/>
        </a:ln>
      </c:spPr>
    </c:backWall>
    <c:plotArea>
      <c:layout>
        <c:manualLayout>
          <c:layoutTarget val="inner"/>
          <c:xMode val="edge"/>
          <c:yMode val="edge"/>
          <c:x val="0.241958981257996"/>
          <c:y val="5.5168000410812178E-2"/>
          <c:w val="0.75804101874200402"/>
          <c:h val="0.557308577434466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spPr>
            <a:solidFill>
              <a:srgbClr val="0082C8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Лист1!$A$2:$A$5</c:f>
              <c:numCache>
                <c:formatCode>m/d/yyyy</c:formatCode>
                <c:ptCount val="4"/>
                <c:pt idx="0">
                  <c:v>44927</c:v>
                </c:pt>
                <c:pt idx="1">
                  <c:v>45292</c:v>
                </c:pt>
                <c:pt idx="2">
                  <c:v>45658</c:v>
                </c:pt>
                <c:pt idx="3">
                  <c:v>46023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162</c:v>
                </c:pt>
                <c:pt idx="1">
                  <c:v>251.6</c:v>
                </c:pt>
                <c:pt idx="2">
                  <c:v>346.2</c:v>
                </c:pt>
                <c:pt idx="3" formatCode="General">
                  <c:v>449.8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571200"/>
        <c:axId val="139572736"/>
        <c:axId val="0"/>
      </c:bar3DChart>
      <c:dateAx>
        <c:axId val="139571200"/>
        <c:scaling>
          <c:orientation val="minMax"/>
        </c:scaling>
        <c:delete val="0"/>
        <c:axPos val="b"/>
        <c:numFmt formatCode="m/d/yyyy" sourceLinked="0"/>
        <c:majorTickMark val="none"/>
        <c:minorTickMark val="none"/>
        <c:tickLblPos val="nextTo"/>
        <c:txPr>
          <a:bodyPr/>
          <a:lstStyle/>
          <a:p>
            <a:pPr>
              <a:defRPr sz="1400" b="0" baseline="0">
                <a:solidFill>
                  <a:srgbClr val="EBEBEB"/>
                </a:solidFill>
                <a:latin typeface="+muller narrow light"/>
              </a:defRPr>
            </a:pPr>
            <a:endParaRPr lang="ru-RU"/>
          </a:p>
        </c:txPr>
        <c:crossAx val="139572736"/>
        <c:crosses val="autoZero"/>
        <c:auto val="1"/>
        <c:lblOffset val="100"/>
        <c:baseTimeUnit val="years"/>
      </c:dateAx>
      <c:valAx>
        <c:axId val="139572736"/>
        <c:scaling>
          <c:orientation val="minMax"/>
          <c:max val="200"/>
        </c:scaling>
        <c:delete val="0"/>
        <c:axPos val="l"/>
        <c:majorGridlines>
          <c:spPr>
            <a:ln>
              <a:solidFill>
                <a:srgbClr val="F05A28"/>
              </a:solidFill>
            </a:ln>
          </c:spPr>
        </c:majorGridlines>
        <c:numFmt formatCode="0.0" sourceLinked="1"/>
        <c:majorTickMark val="none"/>
        <c:minorTickMark val="none"/>
        <c:tickLblPos val="nextTo"/>
        <c:crossAx val="139571200"/>
        <c:crosses val="autoZero"/>
        <c:crossBetween val="between"/>
        <c:majorUnit val="40"/>
      </c:valAx>
      <c:dTable>
        <c:showHorzBorder val="0"/>
        <c:showVertBorder val="1"/>
        <c:showOutline val="1"/>
        <c:showKeys val="1"/>
        <c:spPr>
          <a:noFill/>
          <a:ln>
            <a:solidFill>
              <a:srgbClr val="0082C8"/>
            </a:solidFill>
          </a:ln>
        </c:spPr>
      </c:dTable>
      <c:spPr>
        <a:noFill/>
        <a:effectLst/>
      </c:spPr>
    </c:plotArea>
    <c:plotVisOnly val="1"/>
    <c:dispBlanksAs val="gap"/>
    <c:showDLblsOverMax val="0"/>
  </c:chart>
  <c:spPr>
    <a:solidFill>
      <a:srgbClr val="EBEBEB"/>
    </a:solidFill>
    <a:ln>
      <a:noFill/>
    </a:ln>
    <a:effectLst>
      <a:outerShdw blurRad="50800" dist="50800" dir="5400000" algn="ctr" rotWithShape="0">
        <a:srgbClr val="000000">
          <a:alpha val="84000"/>
        </a:srgbClr>
      </a:outerShdw>
    </a:effectLst>
  </c:spPr>
  <c:txPr>
    <a:bodyPr/>
    <a:lstStyle/>
    <a:p>
      <a:pPr>
        <a:defRPr sz="1731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035468815425311E-2"/>
          <c:y val="0.52018354467778538"/>
          <c:w val="0.58651732769514753"/>
          <c:h val="0.36977574222104492"/>
        </c:manualLayout>
      </c:layout>
      <c:bar3DChart>
        <c:barDir val="col"/>
        <c:grouping val="percentStacked"/>
        <c:varyColors val="0"/>
        <c:ser>
          <c:idx val="0"/>
          <c:order val="0"/>
          <c:spPr>
            <a:gradFill>
              <a:gsLst>
                <a:gs pos="53000">
                  <a:schemeClr val="accent1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cat>
            <c:strRef>
              <c:f>Лист1!$A$2:$A$5</c:f>
              <c:strCache>
                <c:ptCount val="4"/>
                <c:pt idx="0">
                  <c:v>2022 оценка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05A28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4.7835942686152558E-2"/>
                  <c:y val="-3.7886128626448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119427678544076E-2"/>
                  <c:y val="-3.3061480521092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194736358344311E-2"/>
                  <c:y val="-2.9265230387974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576243144704191E-2"/>
                  <c:y val="-4.0486257110356416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2201,1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F05A28"/>
                    </a:solidFill>
                    <a:latin typeface="Muller Narrow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оценка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2226.6999999999998</c:v>
                </c:pt>
                <c:pt idx="1">
                  <c:v>2066.4</c:v>
                </c:pt>
                <c:pt idx="2">
                  <c:v>2199.8000000000002</c:v>
                </c:pt>
                <c:pt idx="3" formatCode="#,##0.00">
                  <c:v>2201.1</c:v>
                </c:pt>
              </c:numCache>
            </c:numRef>
          </c:val>
        </c:ser>
        <c:ser>
          <c:idx val="2"/>
          <c:order val="2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dLbl>
              <c:idx val="0"/>
              <c:layout>
                <c:manualLayout>
                  <c:x val="-5.4669321976776257E-2"/>
                  <c:y val="-3.36912261423768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473043496022138E-2"/>
                  <c:y val="3.2863306520039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9382716049382935E-2"/>
                  <c:y val="-2.4749363970577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678441945729543E-2"/>
                  <c:y val="-2.691973245193087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0" dirty="0" smtClean="0">
                        <a:solidFill>
                          <a:schemeClr val="tx1"/>
                        </a:solidFill>
                        <a:latin typeface="+muller narrow light"/>
                      </a:rPr>
                      <a:t>200,7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1600" b="0" baseline="0">
                    <a:solidFill>
                      <a:schemeClr val="tx1"/>
                    </a:solidFill>
                    <a:latin typeface="+muller narrow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оценка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204.9</c:v>
                </c:pt>
                <c:pt idx="1">
                  <c:v>198.2</c:v>
                </c:pt>
                <c:pt idx="2">
                  <c:v>199.8</c:v>
                </c:pt>
                <c:pt idx="3" formatCode="#,##0.00">
                  <c:v>200.7</c:v>
                </c:pt>
              </c:numCache>
            </c:numRef>
          </c:val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82C8"/>
            </a:solidFill>
          </c:spPr>
          <c:invertIfNegative val="0"/>
          <c:dLbls>
            <c:dLbl>
              <c:idx val="0"/>
              <c:layout>
                <c:manualLayout>
                  <c:x val="-5.3370786516853917E-2"/>
                  <c:y val="-4.43090517985027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134831460674156E-2"/>
                  <c:y val="8.12323232278593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752808988764044E-2"/>
                  <c:y val="8.12323232278593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943820224719162E-2"/>
                  <c:y val="-8.12323232278593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82C8"/>
                    </a:solidFill>
                    <a:latin typeface="+muller narrow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оценка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771.6</c:v>
                </c:pt>
                <c:pt idx="1">
                  <c:v>798.5</c:v>
                </c:pt>
                <c:pt idx="2">
                  <c:v>825.9</c:v>
                </c:pt>
                <c:pt idx="3">
                  <c:v>856.8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659904"/>
        <c:axId val="139686272"/>
        <c:axId val="0"/>
      </c:bar3DChart>
      <c:catAx>
        <c:axId val="13965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0">
                <a:solidFill>
                  <a:schemeClr val="tx1"/>
                </a:solidFill>
                <a:latin typeface="+muller narrow light"/>
              </a:defRPr>
            </a:pPr>
            <a:endParaRPr lang="ru-RU"/>
          </a:p>
        </c:txPr>
        <c:crossAx val="139686272"/>
        <c:crosses val="autoZero"/>
        <c:auto val="1"/>
        <c:lblAlgn val="ctr"/>
        <c:lblOffset val="100"/>
        <c:noMultiLvlLbl val="0"/>
      </c:catAx>
      <c:valAx>
        <c:axId val="1396862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39659904"/>
        <c:crosses val="autoZero"/>
        <c:crossBetween val="between"/>
      </c:valAx>
      <c:spPr>
        <a:noFill/>
        <a:ln w="25084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8480713257146355"/>
          <c:y val="0.62757527733756002"/>
          <c:w val="0.32326456080149513"/>
          <c:h val="0.28684627575277377"/>
        </c:manualLayout>
      </c:layout>
      <c:overlay val="0"/>
      <c:txPr>
        <a:bodyPr/>
        <a:lstStyle/>
        <a:p>
          <a:pPr>
            <a:defRPr sz="2000" baseline="0">
              <a:latin typeface="Muller Narrow Light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EBEBEB"/>
    </a:solidFill>
    <a:ln>
      <a:noFill/>
    </a:ln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815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  <c:perspective val="20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4.776013254111703E-2"/>
          <c:y val="9.1434060893854266E-2"/>
          <c:w val="0.95212299409397461"/>
          <c:h val="0.6539211602677156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82C8"/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524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+muller narrow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477.2</c:v>
                </c:pt>
                <c:pt idx="1">
                  <c:v>500.5</c:v>
                </c:pt>
                <c:pt idx="2">
                  <c:v>524</c:v>
                </c:pt>
                <c:pt idx="3">
                  <c:v>550.1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налоговые доходы (акцизы, госпошлина)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3.1614342770554206E-3"/>
                  <c:y val="5.5208287076168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1362179356045247E-3"/>
                  <c:y val="6.5284508848634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1109458024969E-2"/>
                  <c:y val="7.2066154206272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886137409645409E-3"/>
                  <c:y val="6.3728386457256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92D050"/>
                    </a:solidFill>
                    <a:latin typeface="+muller narrow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0.0</c:formatCode>
                <c:ptCount val="4"/>
                <c:pt idx="0">
                  <c:v>20.700000000000045</c:v>
                </c:pt>
                <c:pt idx="1">
                  <c:v>21.800000000000011</c:v>
                </c:pt>
                <c:pt idx="2">
                  <c:v>22.699999999999989</c:v>
                </c:pt>
                <c:pt idx="3">
                  <c:v>23.499999999999915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+muller narrow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92.5</c:v>
                </c:pt>
                <c:pt idx="1">
                  <c:v>94.7</c:v>
                </c:pt>
                <c:pt idx="2">
                  <c:v>97</c:v>
                </c:pt>
                <c:pt idx="3">
                  <c:v>100.4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solidFill>
              <a:srgbClr val="F05A28"/>
            </a:solidFill>
          </c:spPr>
          <c:invertIfNegative val="0"/>
          <c:dLbls>
            <c:dLbl>
              <c:idx val="2"/>
              <c:layout>
                <c:manualLayout>
                  <c:x val="4.742146116101432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cap="all" baseline="0" dirty="0" smtClean="0">
                        <a:solidFill>
                          <a:schemeClr val="bg1"/>
                        </a:solidFill>
                      </a:rPr>
                      <a:t>182,2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 cap="all" baseline="0">
                    <a:solidFill>
                      <a:schemeClr val="bg1"/>
                    </a:solidFill>
                    <a:latin typeface="Muller Narrow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181.2</c:v>
                </c:pt>
                <c:pt idx="1">
                  <c:v>181.5</c:v>
                </c:pt>
                <c:pt idx="2">
                  <c:v>182.2</c:v>
                </c:pt>
                <c:pt idx="3">
                  <c:v>182.8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shape val="cylinder"/>
        <c:axId val="153406848"/>
        <c:axId val="153416832"/>
        <c:axId val="0"/>
      </c:bar3DChart>
      <c:catAx>
        <c:axId val="15340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+muller narrow light"/>
              </a:defRPr>
            </a:pPr>
            <a:endParaRPr lang="ru-RU"/>
          </a:p>
        </c:txPr>
        <c:crossAx val="153416832"/>
        <c:crosses val="autoZero"/>
        <c:auto val="1"/>
        <c:lblAlgn val="ctr"/>
        <c:lblOffset val="100"/>
        <c:noMultiLvlLbl val="0"/>
      </c:catAx>
      <c:valAx>
        <c:axId val="1534168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53406848"/>
        <c:crosses val="autoZero"/>
        <c:crossBetween val="between"/>
      </c:valAx>
      <c:spPr>
        <a:noFill/>
        <a:ln w="25391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600" b="0" baseline="0">
                <a:solidFill>
                  <a:schemeClr val="tx1"/>
                </a:solidFill>
                <a:latin typeface="+muller narrow light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0" baseline="0">
                <a:solidFill>
                  <a:schemeClr val="tx1"/>
                </a:solidFill>
                <a:latin typeface="+muller narrow light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0" baseline="0">
                <a:solidFill>
                  <a:schemeClr val="tx1"/>
                </a:solidFill>
                <a:latin typeface="+muller narrow light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0" baseline="0">
                <a:solidFill>
                  <a:schemeClr val="tx1"/>
                </a:solidFill>
                <a:latin typeface="+muller narrow light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90157642544550443"/>
          <c:w val="0.99052468175847352"/>
          <c:h val="9.842357455449563E-2"/>
        </c:manualLayout>
      </c:layout>
      <c:overlay val="0"/>
      <c:txPr>
        <a:bodyPr/>
        <a:lstStyle/>
        <a:p>
          <a:pPr>
            <a:defRPr sz="1600" b="0">
              <a:solidFill>
                <a:schemeClr val="tx1"/>
              </a:solidFill>
              <a:latin typeface="+muller narrow light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98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90"/>
      <c:rotY val="300"/>
      <c:rAngAx val="0"/>
      <c:perspective val="20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686750758341001E-2"/>
          <c:y val="5.1549456209338748E-2"/>
          <c:w val="0.8924528301886796"/>
          <c:h val="0.67095115681233963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7356">
              <a:solidFill>
                <a:schemeClr val="bg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17"/>
          <c:dPt>
            <c:idx val="0"/>
            <c:bubble3D val="0"/>
            <c:explosion val="3"/>
            <c:spPr>
              <a:solidFill>
                <a:srgbClr val="0082C8"/>
              </a:solidFill>
              <a:ln w="17356">
                <a:solidFill>
                  <a:schemeClr val="bg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7356">
                <a:solidFill>
                  <a:schemeClr val="bg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 w="17356">
                <a:solidFill>
                  <a:schemeClr val="bg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7356">
                <a:solidFill>
                  <a:schemeClr val="bg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339966"/>
              </a:solidFill>
              <a:ln w="17356">
                <a:solidFill>
                  <a:schemeClr val="bg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3909103394035635"/>
                  <c:y val="-9.2188821133566662E-2"/>
                </c:manualLayout>
              </c:layout>
              <c:numFmt formatCode="General" sourceLinked="0"/>
              <c:spPr>
                <a:noFill/>
                <a:ln w="34707">
                  <a:noFill/>
                </a:ln>
              </c:spPr>
              <c:txPr>
                <a:bodyPr/>
                <a:lstStyle/>
                <a:p>
                  <a:pPr>
                    <a:defRPr sz="4000" b="1" i="0" u="none" strike="noStrike" baseline="0">
                      <a:solidFill>
                        <a:schemeClr val="bg1"/>
                      </a:solidFill>
                      <a:latin typeface="+muller narrow light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405462906956324"/>
                  <c:y val="7.3336063859147052E-2"/>
                </c:manualLayout>
              </c:layout>
              <c:numFmt formatCode="General" sourceLinked="0"/>
              <c:spPr>
                <a:noFill/>
                <a:ln w="34707">
                  <a:noFill/>
                </a:ln>
              </c:spPr>
              <c:txPr>
                <a:bodyPr/>
                <a:lstStyle/>
                <a:p>
                  <a:pPr>
                    <a:defRPr sz="4000" b="1" i="0" u="none" strike="noStrike" baseline="0">
                      <a:solidFill>
                        <a:schemeClr val="bg1">
                          <a:lumMod val="50000"/>
                        </a:schemeClr>
                      </a:solidFill>
                      <a:latin typeface="+muller narrow light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166373111276879"/>
                  <c:y val="1.4278306206789869E-2"/>
                </c:manualLayout>
              </c:layout>
              <c:tx>
                <c:rich>
                  <a:bodyPr/>
                  <a:lstStyle/>
                  <a:p>
                    <a:pPr>
                      <a:defRPr sz="4000" b="1" i="0" u="none" strike="noStrike" baseline="0">
                        <a:solidFill>
                          <a:srgbClr val="FF0000"/>
                        </a:solidFill>
                        <a:latin typeface="+muller narrow light"/>
                        <a:ea typeface="Arial Cyr"/>
                        <a:cs typeface="Arial Cyr"/>
                      </a:defRPr>
                    </a:pPr>
                    <a:r>
                      <a:rPr lang="ru-RU" dirty="0" smtClean="0"/>
                      <a:t>6,2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 w="34707"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5736611397703883E-2"/>
                  <c:y val="-3.1922190561404308E-2"/>
                </c:manualLayout>
              </c:layout>
              <c:numFmt formatCode="General" sourceLinked="0"/>
              <c:spPr>
                <a:noFill/>
                <a:ln w="34707">
                  <a:noFill/>
                </a:ln>
              </c:spPr>
              <c:txPr>
                <a:bodyPr/>
                <a:lstStyle/>
                <a:p>
                  <a:pPr>
                    <a:defRPr sz="4000" b="1" i="0" u="none" strike="noStrike" baseline="0">
                      <a:solidFill>
                        <a:schemeClr val="accent6">
                          <a:lumMod val="75000"/>
                        </a:schemeClr>
                      </a:solidFill>
                      <a:latin typeface="+muller narrow light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399577790552295E-2"/>
                  <c:y val="-7.8360700116193838E-2"/>
                </c:manualLayout>
              </c:layout>
              <c:tx>
                <c:rich>
                  <a:bodyPr/>
                  <a:lstStyle/>
                  <a:p>
                    <a:pPr>
                      <a:defRPr sz="4000" b="1" i="0" u="none" strike="noStrike" baseline="0">
                        <a:solidFill>
                          <a:srgbClr val="00B050"/>
                        </a:solidFill>
                        <a:latin typeface="+muller narrow light"/>
                        <a:ea typeface="Arial Cyr"/>
                        <a:cs typeface="Arial Cyr"/>
                      </a:defRPr>
                    </a:pPr>
                    <a:r>
                      <a:rPr lang="ru-RU" sz="4000" dirty="0" smtClean="0">
                        <a:solidFill>
                          <a:srgbClr val="00B050"/>
                        </a:solidFill>
                        <a:latin typeface="+muller narrow light"/>
                      </a:rPr>
                      <a:t>4,7</a:t>
                    </a:r>
                    <a:endParaRPr lang="en-US" sz="4000" dirty="0">
                      <a:solidFill>
                        <a:srgbClr val="00B050"/>
                      </a:solidFill>
                    </a:endParaRPr>
                  </a:p>
                </c:rich>
              </c:tx>
              <c:numFmt formatCode="#,##0.00" sourceLinked="0"/>
              <c:spPr>
                <a:noFill/>
                <a:ln w="3470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  <a:ln w="34707">
                <a:noFill/>
              </a:ln>
            </c:spPr>
            <c:txPr>
              <a:bodyPr/>
              <a:lstStyle/>
              <a:p>
                <a:pPr>
                  <a:defRPr sz="1579" b="1" i="0" u="none" strike="noStrike" baseline="0">
                    <a:solidFill>
                      <a:schemeClr val="tx1"/>
                    </a:solidFill>
                    <a:latin typeface="+muller narrow light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доходы!$A$60:$A$64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платежи при пользовании природными ресурсами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 и санкции</c:v>
                </c:pt>
              </c:strCache>
            </c:strRef>
          </c:cat>
          <c:val>
            <c:numRef>
              <c:f>доходы!$B$60:$B$64</c:f>
              <c:numCache>
                <c:formatCode>#,##0.0</c:formatCode>
                <c:ptCount val="5"/>
                <c:pt idx="0">
                  <c:v>168.1</c:v>
                </c:pt>
                <c:pt idx="1">
                  <c:v>13.2</c:v>
                </c:pt>
                <c:pt idx="2">
                  <c:v>6.2</c:v>
                </c:pt>
                <c:pt idx="3">
                  <c:v>6</c:v>
                </c:pt>
                <c:pt idx="4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4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+muller narrow light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+muller narrow light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+muller narrow light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+muller narrow light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+muller narrow light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1.9957227132451537E-2"/>
          <c:y val="0.6889906128853982"/>
          <c:w val="0.97867578052302873"/>
          <c:h val="0.30912611489634639"/>
        </c:manualLayout>
      </c:layout>
      <c:overlay val="0"/>
      <c:spPr>
        <a:noFill/>
        <a:ln w="34707">
          <a:noFill/>
        </a:ln>
      </c:spPr>
      <c:txPr>
        <a:bodyPr/>
        <a:lstStyle/>
        <a:p>
          <a:pPr>
            <a:defRPr sz="1600" b="0" i="0" u="none" strike="noStrike" baseline="0">
              <a:solidFill>
                <a:schemeClr val="tx1"/>
              </a:solidFill>
              <a:latin typeface="+muller narrow light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8363" cap="rnd" cmpd="sng" algn="ctr">
      <a:noFill/>
      <a:prstDash val="solid"/>
      <a:miter lim="800000"/>
      <a:headEnd type="none" w="med" len="med"/>
      <a:tailEnd type="none" w="med" len="med"/>
    </a:ln>
  </c:spPr>
  <c:txPr>
    <a:bodyPr/>
    <a:lstStyle/>
    <a:p>
      <a:pPr>
        <a:defRPr sz="164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529132038891705E-2"/>
          <c:y val="8.2421412654282503E-2"/>
          <c:w val="0.59432247598496957"/>
          <c:h val="0.84718034119672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Привлечение кредитов от кредитных организаций в валюте Российской Федерации</c:v>
                </c:pt>
              </c:strCache>
            </c:strRef>
          </c:tx>
          <c:spPr>
            <a:solidFill>
              <a:srgbClr val="F05A28"/>
            </a:solidFill>
          </c:spPr>
          <c:invertIfNegative val="0"/>
          <c:dLbls>
            <c:dLbl>
              <c:idx val="0"/>
              <c:layout>
                <c:manualLayout>
                  <c:x val="-5.7819821235681511E-3"/>
                  <c:y val="-2.42487239347697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473858930380657E-3"/>
                  <c:y val="1.2129326273072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691892741408907E-3"/>
                  <c:y val="4.445548032690900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9383785482817813E-3"/>
                  <c:y val="9.6994895739079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baseline="0">
                    <a:solidFill>
                      <a:srgbClr val="F05A28"/>
                    </a:solidFill>
                    <a:latin typeface="Muller Narrow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162</c:v>
                </c:pt>
                <c:pt idx="2">
                  <c:v>217</c:v>
                </c:pt>
                <c:pt idx="3">
                  <c:v>296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Погашение кредитов, предоставленных кредитными организациями в валюте Российской Федерации</c:v>
                </c:pt>
              </c:strCache>
            </c:strRef>
          </c:tx>
          <c:spPr>
            <a:solidFill>
              <a:srgbClr val="EBEBEB"/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1.1563964247136302E-3"/>
                  <c:y val="-9.6994895739079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381021968527261E-3"/>
                  <c:y val="7.0326263716519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720874403237983E-4"/>
                  <c:y val="6.8987046789917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004490733485862E-3"/>
                  <c:y val="5.9824656904423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baseline="0">
                    <a:latin typeface="Muller Narrow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162</c:v>
                </c:pt>
                <c:pt idx="1">
                  <c:v>50</c:v>
                </c:pt>
                <c:pt idx="2">
                  <c:v>100</c:v>
                </c:pt>
                <c:pt idx="3">
                  <c:v>170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Привлечение бюджетных кредитов из других бюджетов бюджетной системы Российской Федерации в валюте Российской Федерации</c:v>
                </c:pt>
              </c:strCache>
            </c:strRef>
          </c:tx>
          <c:spPr>
            <a:solidFill>
              <a:srgbClr val="0082C8"/>
            </a:solidFill>
          </c:spPr>
          <c:invertIfNegative val="0"/>
          <c:dLbls>
            <c:dLbl>
              <c:idx val="0"/>
              <c:layout>
                <c:manualLayout>
                  <c:x val="-1.1563964247136302E-3"/>
                  <c:y val="2.42487239347697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054384868580103E-4"/>
                  <c:y val="9.6994895739079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4405264863495602E-4"/>
                  <c:y val="1.5623242802854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691892741408907E-3"/>
                  <c:y val="1.4549234360861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baseline="0">
                    <a:solidFill>
                      <a:srgbClr val="0082C8"/>
                    </a:solidFill>
                    <a:latin typeface="Muller Narrow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Погашение бюджетных кредитов, полученных из других бюджетов бюджетной системы Российской Федерации в валюте Российской Федерации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>
                    <a:latin typeface="+muller narrow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22.4</c:v>
                </c:pt>
                <c:pt idx="2">
                  <c:v>22.4</c:v>
                </c:pt>
                <c:pt idx="3">
                  <c:v>22.4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Изменение остатков средств на счетах по учету средств бюджета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>
                    <a:latin typeface="+muller narrow ligh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168.5</c:v>
                </c:pt>
                <c:pt idx="1">
                  <c:v>91.6</c:v>
                </c:pt>
                <c:pt idx="2">
                  <c:v>35.200000000000003</c:v>
                </c:pt>
                <c:pt idx="3">
                  <c:v>36.1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053696"/>
        <c:axId val="177056000"/>
      </c:barChart>
      <c:catAx>
        <c:axId val="17705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Muller Narrow Light"/>
              </a:defRPr>
            </a:pPr>
            <a:endParaRPr lang="ru-RU"/>
          </a:p>
        </c:txPr>
        <c:crossAx val="177056000"/>
        <c:crosses val="autoZero"/>
        <c:auto val="1"/>
        <c:lblAlgn val="ctr"/>
        <c:lblOffset val="100"/>
        <c:noMultiLvlLbl val="0"/>
      </c:catAx>
      <c:valAx>
        <c:axId val="177056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Muller Narrow Light"/>
              </a:defRPr>
            </a:pPr>
            <a:endParaRPr lang="ru-RU"/>
          </a:p>
        </c:txPr>
        <c:crossAx val="177053696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egendEntry>
        <c:idx val="0"/>
        <c:txPr>
          <a:bodyPr/>
          <a:lstStyle/>
          <a:p>
            <a:pPr>
              <a:defRPr sz="1200" b="0" baseline="0">
                <a:solidFill>
                  <a:schemeClr val="tx1"/>
                </a:solidFill>
                <a:latin typeface="Muller Narrow Light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62591595474685"/>
          <c:y val="0.19537387809078144"/>
          <c:w val="0.33553315748216261"/>
          <c:h val="0.71659370728429761"/>
        </c:manualLayout>
      </c:layout>
      <c:overlay val="0"/>
      <c:txPr>
        <a:bodyPr/>
        <a:lstStyle/>
        <a:p>
          <a:pPr>
            <a:defRPr sz="1200" b="0" baseline="0">
              <a:solidFill>
                <a:schemeClr val="tx1"/>
              </a:solidFill>
              <a:latin typeface="Muller Narrow Ligh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73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089E9E-BF5A-4EE6-BC06-1864C0D145A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493900-B0EA-4311-B495-FDD02FC2BD25}">
      <dgm:prSet phldrT="[Текст]" custT="1"/>
      <dgm:spPr>
        <a:solidFill>
          <a:srgbClr val="0082C8"/>
        </a:solidFill>
        <a:ln>
          <a:solidFill>
            <a:srgbClr val="F05A28"/>
          </a:solidFill>
        </a:ln>
      </dgm:spPr>
      <dgm:t>
        <a:bodyPr/>
        <a:lstStyle/>
        <a:p>
          <a:r>
            <a:rPr lang="ru-RU" sz="2400" b="1" dirty="0" smtClean="0">
              <a:latin typeface="Muller Narrow ExtraBold"/>
            </a:rPr>
            <a:t>1</a:t>
          </a:r>
          <a:r>
            <a:rPr lang="ru-RU" sz="1800" b="1" dirty="0" smtClean="0">
              <a:latin typeface="Muller Narrow ExtraBold"/>
            </a:rPr>
            <a:t> </a:t>
          </a:r>
          <a:r>
            <a:rPr lang="ru-RU" sz="1000" b="1" dirty="0" smtClean="0">
              <a:latin typeface="Muller Narrow ExtraBold"/>
            </a:rPr>
            <a:t>этап</a:t>
          </a:r>
          <a:endParaRPr lang="ru-RU" sz="1000" b="1" dirty="0">
            <a:latin typeface="Muller Narrow ExtraBold"/>
          </a:endParaRPr>
        </a:p>
      </dgm:t>
    </dgm:pt>
    <dgm:pt modelId="{030BACB8-F100-45BA-8F28-3A6655B05539}" type="parTrans" cxnId="{A14AF93C-C6C8-44B3-99B7-7C609E92D02E}">
      <dgm:prSet/>
      <dgm:spPr/>
      <dgm:t>
        <a:bodyPr/>
        <a:lstStyle/>
        <a:p>
          <a:endParaRPr lang="ru-RU"/>
        </a:p>
      </dgm:t>
    </dgm:pt>
    <dgm:pt modelId="{46E37389-7D98-4A6D-8441-B07B98FA921A}" type="sibTrans" cxnId="{A14AF93C-C6C8-44B3-99B7-7C609E92D02E}">
      <dgm:prSet/>
      <dgm:spPr/>
      <dgm:t>
        <a:bodyPr/>
        <a:lstStyle/>
        <a:p>
          <a:endParaRPr lang="ru-RU"/>
        </a:p>
      </dgm:t>
    </dgm:pt>
    <dgm:pt modelId="{B0BCB64C-6362-4603-B581-F12104916FE3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F05A28"/>
        </a:solidFill>
        <a:ln>
          <a:solidFill>
            <a:srgbClr val="0082C8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Muller Narrow ExtraBold"/>
            </a:rPr>
            <a:t>Составление проекта городского бюджета</a:t>
          </a:r>
          <a:endParaRPr lang="ru-RU" sz="2000" b="1" dirty="0">
            <a:solidFill>
              <a:schemeClr val="bg1"/>
            </a:solidFill>
            <a:latin typeface="Muller Narrow ExtraBold"/>
          </a:endParaRPr>
        </a:p>
      </dgm:t>
    </dgm:pt>
    <dgm:pt modelId="{D80DB115-B31B-4B02-9A5D-92F5254BA4E9}" type="parTrans" cxnId="{66F419EA-EA01-40D3-A153-D1E2F66D1ED3}">
      <dgm:prSet/>
      <dgm:spPr/>
      <dgm:t>
        <a:bodyPr/>
        <a:lstStyle/>
        <a:p>
          <a:endParaRPr lang="ru-RU"/>
        </a:p>
      </dgm:t>
    </dgm:pt>
    <dgm:pt modelId="{A79F0F63-BEB4-4A49-86FA-8C3969844015}" type="sibTrans" cxnId="{66F419EA-EA01-40D3-A153-D1E2F66D1ED3}">
      <dgm:prSet/>
      <dgm:spPr/>
      <dgm:t>
        <a:bodyPr/>
        <a:lstStyle/>
        <a:p>
          <a:endParaRPr lang="ru-RU"/>
        </a:p>
      </dgm:t>
    </dgm:pt>
    <dgm:pt modelId="{E5F414F7-FA17-4662-A346-EE6F70B8E8F7}">
      <dgm:prSet phldrT="[Текст]" custT="1"/>
      <dgm:spPr>
        <a:solidFill>
          <a:srgbClr val="F05A28"/>
        </a:solidFill>
      </dgm:spPr>
      <dgm:t>
        <a:bodyPr/>
        <a:lstStyle/>
        <a:p>
          <a:r>
            <a:rPr lang="ru-RU" sz="2400" b="1" dirty="0" smtClean="0"/>
            <a:t>2</a:t>
          </a:r>
          <a:r>
            <a:rPr lang="ru-RU" sz="1900" dirty="0" smtClean="0"/>
            <a:t> </a:t>
          </a:r>
          <a:r>
            <a:rPr lang="ru-RU" sz="1000" b="1" dirty="0" smtClean="0">
              <a:latin typeface="Muller Narrow ExtraBold"/>
            </a:rPr>
            <a:t>этап</a:t>
          </a:r>
          <a:endParaRPr lang="ru-RU" sz="1000" b="1" dirty="0">
            <a:latin typeface="Muller Narrow ExtraBold"/>
          </a:endParaRPr>
        </a:p>
      </dgm:t>
    </dgm:pt>
    <dgm:pt modelId="{DFEE37A4-1679-4251-9132-85BB565A232E}" type="parTrans" cxnId="{BBD96392-064B-463B-BD95-6B29DCBA8CD5}">
      <dgm:prSet/>
      <dgm:spPr/>
      <dgm:t>
        <a:bodyPr/>
        <a:lstStyle/>
        <a:p>
          <a:endParaRPr lang="ru-RU"/>
        </a:p>
      </dgm:t>
    </dgm:pt>
    <dgm:pt modelId="{BD482C80-BA27-4C5A-A57C-AE50B58CDA1A}" type="sibTrans" cxnId="{BBD96392-064B-463B-BD95-6B29DCBA8CD5}">
      <dgm:prSet/>
      <dgm:spPr/>
      <dgm:t>
        <a:bodyPr/>
        <a:lstStyle/>
        <a:p>
          <a:endParaRPr lang="ru-RU"/>
        </a:p>
      </dgm:t>
    </dgm:pt>
    <dgm:pt modelId="{BCD3253C-2603-49D2-9019-B015793E84AF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0082C8"/>
        </a:solidFill>
        <a:ln>
          <a:solidFill>
            <a:srgbClr val="F05A28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Muller Narrow ExtraBold"/>
            </a:rPr>
            <a:t>Рассмотрение и утверждение проекта городского бюджета</a:t>
          </a:r>
          <a:endParaRPr lang="ru-RU" sz="2000" b="1" dirty="0">
            <a:solidFill>
              <a:schemeClr val="bg1"/>
            </a:solidFill>
            <a:latin typeface="Muller Narrow ExtraBold"/>
          </a:endParaRPr>
        </a:p>
      </dgm:t>
    </dgm:pt>
    <dgm:pt modelId="{C51BCA24-583B-400E-A84C-D0D1DFA20462}" type="parTrans" cxnId="{E649D97F-8D55-4CF5-B1C1-D2BEBE8A25B6}">
      <dgm:prSet/>
      <dgm:spPr/>
      <dgm:t>
        <a:bodyPr/>
        <a:lstStyle/>
        <a:p>
          <a:endParaRPr lang="ru-RU"/>
        </a:p>
      </dgm:t>
    </dgm:pt>
    <dgm:pt modelId="{78513966-119E-4AF4-9F9A-6B6D4BF2D082}" type="sibTrans" cxnId="{E649D97F-8D55-4CF5-B1C1-D2BEBE8A25B6}">
      <dgm:prSet/>
      <dgm:spPr/>
      <dgm:t>
        <a:bodyPr/>
        <a:lstStyle/>
        <a:p>
          <a:endParaRPr lang="ru-RU"/>
        </a:p>
      </dgm:t>
    </dgm:pt>
    <dgm:pt modelId="{D4327F5A-5629-4195-8627-CDD2EE85B19D}">
      <dgm:prSet phldrT="[Текст]" custT="1"/>
      <dgm:spPr>
        <a:solidFill>
          <a:srgbClr val="0082C8"/>
        </a:solidFill>
        <a:ln>
          <a:solidFill>
            <a:srgbClr val="F05A28"/>
          </a:solidFill>
        </a:ln>
      </dgm:spPr>
      <dgm:t>
        <a:bodyPr/>
        <a:lstStyle/>
        <a:p>
          <a:r>
            <a:rPr lang="ru-RU" sz="2400" b="1" dirty="0" smtClean="0"/>
            <a:t>3</a:t>
          </a:r>
          <a:r>
            <a:rPr lang="ru-RU" sz="1900" dirty="0" smtClean="0"/>
            <a:t> </a:t>
          </a:r>
          <a:r>
            <a:rPr lang="ru-RU" sz="1000" b="1" dirty="0" smtClean="0">
              <a:latin typeface="Muller Narrow ExtraBold"/>
            </a:rPr>
            <a:t>этап</a:t>
          </a:r>
          <a:endParaRPr lang="ru-RU" sz="1000" b="1" dirty="0">
            <a:latin typeface="Muller Narrow ExtraBold"/>
          </a:endParaRPr>
        </a:p>
      </dgm:t>
    </dgm:pt>
    <dgm:pt modelId="{A099A720-9745-4F77-9C22-21A98C62FC44}" type="parTrans" cxnId="{65B6423D-DAEB-4D6F-AA2B-3BA9835E3901}">
      <dgm:prSet/>
      <dgm:spPr/>
      <dgm:t>
        <a:bodyPr/>
        <a:lstStyle/>
        <a:p>
          <a:endParaRPr lang="ru-RU"/>
        </a:p>
      </dgm:t>
    </dgm:pt>
    <dgm:pt modelId="{FA178F6B-D9E1-4DD9-A3D5-3003DE82FDD8}" type="sibTrans" cxnId="{65B6423D-DAEB-4D6F-AA2B-3BA9835E3901}">
      <dgm:prSet/>
      <dgm:spPr/>
      <dgm:t>
        <a:bodyPr/>
        <a:lstStyle/>
        <a:p>
          <a:endParaRPr lang="ru-RU"/>
        </a:p>
      </dgm:t>
    </dgm:pt>
    <dgm:pt modelId="{38E5DB56-7E34-40C1-8DDC-4B62C591FF7B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F05A28"/>
        </a:solidFill>
        <a:ln>
          <a:solidFill>
            <a:srgbClr val="0082C8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Muller Narrow ExtraBold"/>
            </a:rPr>
            <a:t>Исполнение городского бюджета</a:t>
          </a:r>
          <a:endParaRPr lang="ru-RU" sz="2000" b="1" dirty="0">
            <a:solidFill>
              <a:schemeClr val="bg1"/>
            </a:solidFill>
            <a:latin typeface="Muller Narrow ExtraBold"/>
          </a:endParaRPr>
        </a:p>
      </dgm:t>
    </dgm:pt>
    <dgm:pt modelId="{895FFB37-F85E-43D4-A7BD-726E9F470D21}" type="parTrans" cxnId="{84C4B03C-0E25-40AA-8069-4F8171AAF0F0}">
      <dgm:prSet/>
      <dgm:spPr/>
      <dgm:t>
        <a:bodyPr/>
        <a:lstStyle/>
        <a:p>
          <a:endParaRPr lang="ru-RU"/>
        </a:p>
      </dgm:t>
    </dgm:pt>
    <dgm:pt modelId="{294F12FB-2626-406F-A97D-C1C0166A161D}" type="sibTrans" cxnId="{84C4B03C-0E25-40AA-8069-4F8171AAF0F0}">
      <dgm:prSet/>
      <dgm:spPr/>
      <dgm:t>
        <a:bodyPr/>
        <a:lstStyle/>
        <a:p>
          <a:endParaRPr lang="ru-RU"/>
        </a:p>
      </dgm:t>
    </dgm:pt>
    <dgm:pt modelId="{E8EDB9B8-9A3B-44D0-B1E7-ADB2B353283F}">
      <dgm:prSet phldrT="[Текст]" custT="1"/>
      <dgm:spPr>
        <a:solidFill>
          <a:srgbClr val="F05A28"/>
        </a:solidFill>
      </dgm:spPr>
      <dgm:t>
        <a:bodyPr/>
        <a:lstStyle/>
        <a:p>
          <a:r>
            <a:rPr lang="ru-RU" sz="2400" b="1" dirty="0" smtClean="0"/>
            <a:t>4</a:t>
          </a:r>
          <a:r>
            <a:rPr lang="ru-RU" sz="1900" dirty="0" smtClean="0"/>
            <a:t> </a:t>
          </a:r>
          <a:r>
            <a:rPr lang="ru-RU" sz="1000" b="1" dirty="0" smtClean="0">
              <a:latin typeface="Muller Narrow ExtraBold"/>
            </a:rPr>
            <a:t>этап</a:t>
          </a:r>
          <a:endParaRPr lang="ru-RU" sz="1000" b="1" dirty="0">
            <a:latin typeface="Muller Narrow ExtraBold"/>
          </a:endParaRPr>
        </a:p>
      </dgm:t>
    </dgm:pt>
    <dgm:pt modelId="{439D81D7-20BA-496E-9110-4847481AA48D}" type="parTrans" cxnId="{60FFA343-7BBE-4738-8C17-D18F27B59AC1}">
      <dgm:prSet/>
      <dgm:spPr/>
      <dgm:t>
        <a:bodyPr/>
        <a:lstStyle/>
        <a:p>
          <a:endParaRPr lang="ru-RU"/>
        </a:p>
      </dgm:t>
    </dgm:pt>
    <dgm:pt modelId="{F19AD8F9-73C1-4DE7-B93E-C339054C53D3}" type="sibTrans" cxnId="{60FFA343-7BBE-4738-8C17-D18F27B59AC1}">
      <dgm:prSet/>
      <dgm:spPr/>
      <dgm:t>
        <a:bodyPr/>
        <a:lstStyle/>
        <a:p>
          <a:endParaRPr lang="ru-RU"/>
        </a:p>
      </dgm:t>
    </dgm:pt>
    <dgm:pt modelId="{DF20E9D3-2A6E-4F3F-AA6F-A90E1A8FC22D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0082C8"/>
        </a:solidFill>
        <a:ln>
          <a:solidFill>
            <a:srgbClr val="F05A28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bg1"/>
              </a:solidFill>
              <a:latin typeface="Muller Narrow ExtraBold"/>
            </a:rPr>
            <a:t>Составление, внешняя проверка, рассмотрение и утверждение бюджетной отчетности</a:t>
          </a:r>
          <a:endParaRPr lang="ru-RU" sz="2000" b="1" dirty="0">
            <a:solidFill>
              <a:schemeClr val="bg1"/>
            </a:solidFill>
            <a:latin typeface="Muller Narrow ExtraBold"/>
          </a:endParaRPr>
        </a:p>
      </dgm:t>
    </dgm:pt>
    <dgm:pt modelId="{DB1E13ED-54EF-4AD7-AF08-E06B215FB059}" type="parTrans" cxnId="{F12C684C-0BD5-4A92-8901-6C69F945E5DB}">
      <dgm:prSet/>
      <dgm:spPr/>
      <dgm:t>
        <a:bodyPr/>
        <a:lstStyle/>
        <a:p>
          <a:endParaRPr lang="ru-RU"/>
        </a:p>
      </dgm:t>
    </dgm:pt>
    <dgm:pt modelId="{FB3868B3-FAEB-458B-91BF-85B52AC47DA9}" type="sibTrans" cxnId="{F12C684C-0BD5-4A92-8901-6C69F945E5DB}">
      <dgm:prSet/>
      <dgm:spPr/>
      <dgm:t>
        <a:bodyPr/>
        <a:lstStyle/>
        <a:p>
          <a:endParaRPr lang="ru-RU"/>
        </a:p>
      </dgm:t>
    </dgm:pt>
    <dgm:pt modelId="{24CE6DF3-AE6B-482F-ADFF-C9F598EB373B}">
      <dgm:prSet phldrT="[Текст]" custT="1"/>
      <dgm:spPr>
        <a:solidFill>
          <a:srgbClr val="0082C8"/>
        </a:solidFill>
        <a:ln>
          <a:solidFill>
            <a:srgbClr val="F05A28"/>
          </a:solidFill>
        </a:ln>
      </dgm:spPr>
      <dgm:t>
        <a:bodyPr/>
        <a:lstStyle/>
        <a:p>
          <a:r>
            <a:rPr lang="ru-RU" sz="2400" b="1" dirty="0" smtClean="0"/>
            <a:t>5</a:t>
          </a:r>
          <a:r>
            <a:rPr lang="ru-RU" sz="1900" dirty="0" smtClean="0"/>
            <a:t> </a:t>
          </a:r>
          <a:r>
            <a:rPr lang="ru-RU" sz="1000" b="1" dirty="0" smtClean="0">
              <a:latin typeface="Muller Narrow ExtraBold"/>
            </a:rPr>
            <a:t>этап</a:t>
          </a:r>
          <a:r>
            <a:rPr lang="ru-RU" sz="1900" b="1" dirty="0" smtClean="0"/>
            <a:t> </a:t>
          </a:r>
          <a:endParaRPr lang="ru-RU" sz="1900" b="1" dirty="0"/>
        </a:p>
      </dgm:t>
    </dgm:pt>
    <dgm:pt modelId="{6DF4A777-BC52-42C6-A564-D34F05738DCB}" type="parTrans" cxnId="{6E568579-6B7E-4C0F-BEDD-D2EE721D8F90}">
      <dgm:prSet/>
      <dgm:spPr/>
      <dgm:t>
        <a:bodyPr/>
        <a:lstStyle/>
        <a:p>
          <a:endParaRPr lang="ru-RU"/>
        </a:p>
      </dgm:t>
    </dgm:pt>
    <dgm:pt modelId="{2428AA7C-27CB-4DF0-A837-7C20F81D8FE5}" type="sibTrans" cxnId="{6E568579-6B7E-4C0F-BEDD-D2EE721D8F90}">
      <dgm:prSet/>
      <dgm:spPr/>
      <dgm:t>
        <a:bodyPr/>
        <a:lstStyle/>
        <a:p>
          <a:endParaRPr lang="ru-RU"/>
        </a:p>
      </dgm:t>
    </dgm:pt>
    <dgm:pt modelId="{87268AB3-71A8-4368-AE88-8FD2139378D0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F05A28"/>
        </a:solidFill>
        <a:ln>
          <a:solidFill>
            <a:srgbClr val="0082C8"/>
          </a:solidFill>
        </a:ln>
      </dgm:spPr>
      <dgm:t>
        <a:bodyPr/>
        <a:lstStyle/>
        <a:p>
          <a:pPr algn="l"/>
          <a:r>
            <a:rPr lang="ru-RU" sz="2000" b="1" dirty="0" smtClean="0">
              <a:solidFill>
                <a:schemeClr val="bg1"/>
              </a:solidFill>
              <a:latin typeface="Muller Narrow ExtraBold"/>
            </a:rPr>
            <a:t>Осуществление муниципального </a:t>
          </a:r>
          <a:r>
            <a:rPr lang="ru-RU" sz="2000" b="1" dirty="0" err="1" smtClean="0">
              <a:solidFill>
                <a:schemeClr val="bg1"/>
              </a:solidFill>
              <a:latin typeface="Muller Narrow ExtraBold"/>
            </a:rPr>
            <a:t>финансовго</a:t>
          </a:r>
          <a:r>
            <a:rPr lang="ru-RU" sz="2000" b="1" dirty="0" smtClean="0">
              <a:solidFill>
                <a:schemeClr val="bg1"/>
              </a:solidFill>
              <a:latin typeface="Muller Narrow ExtraBold"/>
            </a:rPr>
            <a:t> контроля</a:t>
          </a:r>
          <a:endParaRPr lang="ru-RU" sz="2000" b="1" dirty="0">
            <a:solidFill>
              <a:schemeClr val="bg1"/>
            </a:solidFill>
            <a:latin typeface="Muller Narrow ExtraBold"/>
          </a:endParaRPr>
        </a:p>
      </dgm:t>
    </dgm:pt>
    <dgm:pt modelId="{A41F1BE8-5E49-4B4E-A34A-1395D4B45297}" type="parTrans" cxnId="{EDA5F940-420D-48E5-BB82-82E552F829E0}">
      <dgm:prSet/>
      <dgm:spPr/>
      <dgm:t>
        <a:bodyPr/>
        <a:lstStyle/>
        <a:p>
          <a:endParaRPr lang="ru-RU"/>
        </a:p>
      </dgm:t>
    </dgm:pt>
    <dgm:pt modelId="{1F34EA90-D62A-4F80-91EF-E87E75DB8962}" type="sibTrans" cxnId="{EDA5F940-420D-48E5-BB82-82E552F829E0}">
      <dgm:prSet/>
      <dgm:spPr/>
      <dgm:t>
        <a:bodyPr/>
        <a:lstStyle/>
        <a:p>
          <a:endParaRPr lang="ru-RU"/>
        </a:p>
      </dgm:t>
    </dgm:pt>
    <dgm:pt modelId="{DC99FB86-30B4-4B8A-9723-D5678866498A}" type="pres">
      <dgm:prSet presAssocID="{B1089E9E-BF5A-4EE6-BC06-1864C0D145A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F8E388-1902-464C-BA7C-F6E853E28D19}" type="pres">
      <dgm:prSet presAssocID="{36493900-B0EA-4311-B495-FDD02FC2BD25}" presName="composite" presStyleCnt="0"/>
      <dgm:spPr/>
    </dgm:pt>
    <dgm:pt modelId="{5AA5602E-C38B-4C52-9F61-6D555E708A13}" type="pres">
      <dgm:prSet presAssocID="{36493900-B0EA-4311-B495-FDD02FC2BD2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E7F9E-9166-4E28-841B-31CB565FC662}" type="pres">
      <dgm:prSet presAssocID="{36493900-B0EA-4311-B495-FDD02FC2BD25}" presName="descendantText" presStyleLbl="alignAcc1" presStyleIdx="0" presStyleCnt="5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52E50-D80A-4220-BA9B-61AA216A83FC}" type="pres">
      <dgm:prSet presAssocID="{46E37389-7D98-4A6D-8441-B07B98FA921A}" presName="sp" presStyleCnt="0"/>
      <dgm:spPr/>
    </dgm:pt>
    <dgm:pt modelId="{F26A021E-C0CC-4346-887B-242A95B6A53B}" type="pres">
      <dgm:prSet presAssocID="{E5F414F7-FA17-4662-A346-EE6F70B8E8F7}" presName="composite" presStyleCnt="0"/>
      <dgm:spPr/>
    </dgm:pt>
    <dgm:pt modelId="{308E5746-DC79-4E3E-9C68-356003217214}" type="pres">
      <dgm:prSet presAssocID="{E5F414F7-FA17-4662-A346-EE6F70B8E8F7}" presName="parentText" presStyleLbl="alignNode1" presStyleIdx="1" presStyleCnt="5" custLinFactNeighborX="-1850" custLinFactNeighborY="-54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E826D-AE93-4686-9781-C2B8DBC5E9B2}" type="pres">
      <dgm:prSet presAssocID="{E5F414F7-FA17-4662-A346-EE6F70B8E8F7}" presName="descendantText" presStyleLbl="alignAcc1" presStyleIdx="1" presStyleCnt="5" custLinFactNeighborX="809" custLinFactNeighborY="-2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89D5E-23E7-4FA8-96F3-C00175A9AC38}" type="pres">
      <dgm:prSet presAssocID="{BD482C80-BA27-4C5A-A57C-AE50B58CDA1A}" presName="sp" presStyleCnt="0"/>
      <dgm:spPr/>
    </dgm:pt>
    <dgm:pt modelId="{8DF58F52-CF6A-45D9-A0E1-6A045D47D95A}" type="pres">
      <dgm:prSet presAssocID="{D4327F5A-5629-4195-8627-CDD2EE85B19D}" presName="composite" presStyleCnt="0"/>
      <dgm:spPr/>
    </dgm:pt>
    <dgm:pt modelId="{790CC616-93A3-4E62-B78D-8F31930D5525}" type="pres">
      <dgm:prSet presAssocID="{D4327F5A-5629-4195-8627-CDD2EE85B19D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8A2C7-2A64-4FE4-AF32-6AD9819E8D32}" type="pres">
      <dgm:prSet presAssocID="{D4327F5A-5629-4195-8627-CDD2EE85B19D}" presName="descendantText" presStyleLbl="alignAcc1" presStyleIdx="2" presStyleCnt="5" custLinFactNeighborX="809" custLinFactNeighborY="5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BC97B-E9FA-4D96-94BD-F4D51170D9D8}" type="pres">
      <dgm:prSet presAssocID="{FA178F6B-D9E1-4DD9-A3D5-3003DE82FDD8}" presName="sp" presStyleCnt="0"/>
      <dgm:spPr/>
    </dgm:pt>
    <dgm:pt modelId="{FF82FCE7-7824-41E2-BDD9-EEC6675C264A}" type="pres">
      <dgm:prSet presAssocID="{E8EDB9B8-9A3B-44D0-B1E7-ADB2B353283F}" presName="composite" presStyleCnt="0"/>
      <dgm:spPr/>
    </dgm:pt>
    <dgm:pt modelId="{61193008-545F-4600-B528-DDFF08C61DA8}" type="pres">
      <dgm:prSet presAssocID="{E8EDB9B8-9A3B-44D0-B1E7-ADB2B353283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D60E9-1213-44BB-85DD-C54F9C01C936}" type="pres">
      <dgm:prSet presAssocID="{E8EDB9B8-9A3B-44D0-B1E7-ADB2B353283F}" presName="descendantText" presStyleLbl="alignAcc1" presStyleIdx="3" presStyleCnt="5" custScaleY="110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DD808-8C33-41E0-BCFA-73B94DC76308}" type="pres">
      <dgm:prSet presAssocID="{F19AD8F9-73C1-4DE7-B93E-C339054C53D3}" presName="sp" presStyleCnt="0"/>
      <dgm:spPr/>
    </dgm:pt>
    <dgm:pt modelId="{E9C651A4-D79B-44CE-9912-77412081DBB0}" type="pres">
      <dgm:prSet presAssocID="{24CE6DF3-AE6B-482F-ADFF-C9F598EB373B}" presName="composite" presStyleCnt="0"/>
      <dgm:spPr/>
    </dgm:pt>
    <dgm:pt modelId="{DC99D876-773C-4A89-85A5-56242D57FA7F}" type="pres">
      <dgm:prSet presAssocID="{24CE6DF3-AE6B-482F-ADFF-C9F598EB373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2F37D-B218-4F74-98A3-898992DECAEE}" type="pres">
      <dgm:prSet presAssocID="{24CE6DF3-AE6B-482F-ADFF-C9F598EB373B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F419EA-EA01-40D3-A153-D1E2F66D1ED3}" srcId="{36493900-B0EA-4311-B495-FDD02FC2BD25}" destId="{B0BCB64C-6362-4603-B581-F12104916FE3}" srcOrd="0" destOrd="0" parTransId="{D80DB115-B31B-4B02-9A5D-92F5254BA4E9}" sibTransId="{A79F0F63-BEB4-4A49-86FA-8C3969844015}"/>
    <dgm:cxn modelId="{7225529A-0D2B-4BF8-8E76-85CE530CAF41}" type="presOf" srcId="{BCD3253C-2603-49D2-9019-B015793E84AF}" destId="{0A5E826D-AE93-4686-9781-C2B8DBC5E9B2}" srcOrd="0" destOrd="0" presId="urn:microsoft.com/office/officeart/2005/8/layout/chevron2"/>
    <dgm:cxn modelId="{F3908D14-1799-47EB-9287-691201341411}" type="presOf" srcId="{D4327F5A-5629-4195-8627-CDD2EE85B19D}" destId="{790CC616-93A3-4E62-B78D-8F31930D5525}" srcOrd="0" destOrd="0" presId="urn:microsoft.com/office/officeart/2005/8/layout/chevron2"/>
    <dgm:cxn modelId="{6E568579-6B7E-4C0F-BEDD-D2EE721D8F90}" srcId="{B1089E9E-BF5A-4EE6-BC06-1864C0D145A5}" destId="{24CE6DF3-AE6B-482F-ADFF-C9F598EB373B}" srcOrd="4" destOrd="0" parTransId="{6DF4A777-BC52-42C6-A564-D34F05738DCB}" sibTransId="{2428AA7C-27CB-4DF0-A837-7C20F81D8FE5}"/>
    <dgm:cxn modelId="{EDA5F940-420D-48E5-BB82-82E552F829E0}" srcId="{24CE6DF3-AE6B-482F-ADFF-C9F598EB373B}" destId="{87268AB3-71A8-4368-AE88-8FD2139378D0}" srcOrd="0" destOrd="0" parTransId="{A41F1BE8-5E49-4B4E-A34A-1395D4B45297}" sibTransId="{1F34EA90-D62A-4F80-91EF-E87E75DB8962}"/>
    <dgm:cxn modelId="{BBD96392-064B-463B-BD95-6B29DCBA8CD5}" srcId="{B1089E9E-BF5A-4EE6-BC06-1864C0D145A5}" destId="{E5F414F7-FA17-4662-A346-EE6F70B8E8F7}" srcOrd="1" destOrd="0" parTransId="{DFEE37A4-1679-4251-9132-85BB565A232E}" sibTransId="{BD482C80-BA27-4C5A-A57C-AE50B58CDA1A}"/>
    <dgm:cxn modelId="{F12C684C-0BD5-4A92-8901-6C69F945E5DB}" srcId="{E8EDB9B8-9A3B-44D0-B1E7-ADB2B353283F}" destId="{DF20E9D3-2A6E-4F3F-AA6F-A90E1A8FC22D}" srcOrd="0" destOrd="0" parTransId="{DB1E13ED-54EF-4AD7-AF08-E06B215FB059}" sibTransId="{FB3868B3-FAEB-458B-91BF-85B52AC47DA9}"/>
    <dgm:cxn modelId="{E6D40B4D-A30B-4BD0-A225-907C65331C7C}" type="presOf" srcId="{DF20E9D3-2A6E-4F3F-AA6F-A90E1A8FC22D}" destId="{0E2D60E9-1213-44BB-85DD-C54F9C01C936}" srcOrd="0" destOrd="0" presId="urn:microsoft.com/office/officeart/2005/8/layout/chevron2"/>
    <dgm:cxn modelId="{3F32A555-FCB9-479D-9560-B199ADD0A5CE}" type="presOf" srcId="{36493900-B0EA-4311-B495-FDD02FC2BD25}" destId="{5AA5602E-C38B-4C52-9F61-6D555E708A13}" srcOrd="0" destOrd="0" presId="urn:microsoft.com/office/officeart/2005/8/layout/chevron2"/>
    <dgm:cxn modelId="{D96878F0-EB1A-4751-9103-F426676A691D}" type="presOf" srcId="{B0BCB64C-6362-4603-B581-F12104916FE3}" destId="{8CDE7F9E-9166-4E28-841B-31CB565FC662}" srcOrd="0" destOrd="0" presId="urn:microsoft.com/office/officeart/2005/8/layout/chevron2"/>
    <dgm:cxn modelId="{65B6423D-DAEB-4D6F-AA2B-3BA9835E3901}" srcId="{B1089E9E-BF5A-4EE6-BC06-1864C0D145A5}" destId="{D4327F5A-5629-4195-8627-CDD2EE85B19D}" srcOrd="2" destOrd="0" parTransId="{A099A720-9745-4F77-9C22-21A98C62FC44}" sibTransId="{FA178F6B-D9E1-4DD9-A3D5-3003DE82FDD8}"/>
    <dgm:cxn modelId="{31D36E5E-CB7D-48BB-AA11-9933048C3283}" type="presOf" srcId="{87268AB3-71A8-4368-AE88-8FD2139378D0}" destId="{8D72F37D-B218-4F74-98A3-898992DECAEE}" srcOrd="0" destOrd="0" presId="urn:microsoft.com/office/officeart/2005/8/layout/chevron2"/>
    <dgm:cxn modelId="{363FE79B-881E-4022-827A-376153160F00}" type="presOf" srcId="{E8EDB9B8-9A3B-44D0-B1E7-ADB2B353283F}" destId="{61193008-545F-4600-B528-DDFF08C61DA8}" srcOrd="0" destOrd="0" presId="urn:microsoft.com/office/officeart/2005/8/layout/chevron2"/>
    <dgm:cxn modelId="{F8729A3E-3187-4172-AA34-6C50914F6A69}" type="presOf" srcId="{B1089E9E-BF5A-4EE6-BC06-1864C0D145A5}" destId="{DC99FB86-30B4-4B8A-9723-D5678866498A}" srcOrd="0" destOrd="0" presId="urn:microsoft.com/office/officeart/2005/8/layout/chevron2"/>
    <dgm:cxn modelId="{A14AF93C-C6C8-44B3-99B7-7C609E92D02E}" srcId="{B1089E9E-BF5A-4EE6-BC06-1864C0D145A5}" destId="{36493900-B0EA-4311-B495-FDD02FC2BD25}" srcOrd="0" destOrd="0" parTransId="{030BACB8-F100-45BA-8F28-3A6655B05539}" sibTransId="{46E37389-7D98-4A6D-8441-B07B98FA921A}"/>
    <dgm:cxn modelId="{3FF41FB7-FDE9-408D-8B88-A0D197A6CDF9}" type="presOf" srcId="{24CE6DF3-AE6B-482F-ADFF-C9F598EB373B}" destId="{DC99D876-773C-4A89-85A5-56242D57FA7F}" srcOrd="0" destOrd="0" presId="urn:microsoft.com/office/officeart/2005/8/layout/chevron2"/>
    <dgm:cxn modelId="{60FFA343-7BBE-4738-8C17-D18F27B59AC1}" srcId="{B1089E9E-BF5A-4EE6-BC06-1864C0D145A5}" destId="{E8EDB9B8-9A3B-44D0-B1E7-ADB2B353283F}" srcOrd="3" destOrd="0" parTransId="{439D81D7-20BA-496E-9110-4847481AA48D}" sibTransId="{F19AD8F9-73C1-4DE7-B93E-C339054C53D3}"/>
    <dgm:cxn modelId="{E649D97F-8D55-4CF5-B1C1-D2BEBE8A25B6}" srcId="{E5F414F7-FA17-4662-A346-EE6F70B8E8F7}" destId="{BCD3253C-2603-49D2-9019-B015793E84AF}" srcOrd="0" destOrd="0" parTransId="{C51BCA24-583B-400E-A84C-D0D1DFA20462}" sibTransId="{78513966-119E-4AF4-9F9A-6B6D4BF2D082}"/>
    <dgm:cxn modelId="{84C4B03C-0E25-40AA-8069-4F8171AAF0F0}" srcId="{D4327F5A-5629-4195-8627-CDD2EE85B19D}" destId="{38E5DB56-7E34-40C1-8DDC-4B62C591FF7B}" srcOrd="0" destOrd="0" parTransId="{895FFB37-F85E-43D4-A7BD-726E9F470D21}" sibTransId="{294F12FB-2626-406F-A97D-C1C0166A161D}"/>
    <dgm:cxn modelId="{43A213B5-F771-48DD-B8E0-F5C0821521ED}" type="presOf" srcId="{E5F414F7-FA17-4662-A346-EE6F70B8E8F7}" destId="{308E5746-DC79-4E3E-9C68-356003217214}" srcOrd="0" destOrd="0" presId="urn:microsoft.com/office/officeart/2005/8/layout/chevron2"/>
    <dgm:cxn modelId="{4BF89F34-6BB2-4DBB-83EF-996DAB0BD025}" type="presOf" srcId="{38E5DB56-7E34-40C1-8DDC-4B62C591FF7B}" destId="{5B58A2C7-2A64-4FE4-AF32-6AD9819E8D32}" srcOrd="0" destOrd="0" presId="urn:microsoft.com/office/officeart/2005/8/layout/chevron2"/>
    <dgm:cxn modelId="{FCCB46C1-9947-49E0-9930-D0E0893BE91C}" type="presParOf" srcId="{DC99FB86-30B4-4B8A-9723-D5678866498A}" destId="{27F8E388-1902-464C-BA7C-F6E853E28D19}" srcOrd="0" destOrd="0" presId="urn:microsoft.com/office/officeart/2005/8/layout/chevron2"/>
    <dgm:cxn modelId="{62C06180-EE43-43E5-BCD2-F27C00B93829}" type="presParOf" srcId="{27F8E388-1902-464C-BA7C-F6E853E28D19}" destId="{5AA5602E-C38B-4C52-9F61-6D555E708A13}" srcOrd="0" destOrd="0" presId="urn:microsoft.com/office/officeart/2005/8/layout/chevron2"/>
    <dgm:cxn modelId="{415F566E-4DA2-4EAB-A226-6334DA42B1D6}" type="presParOf" srcId="{27F8E388-1902-464C-BA7C-F6E853E28D19}" destId="{8CDE7F9E-9166-4E28-841B-31CB565FC662}" srcOrd="1" destOrd="0" presId="urn:microsoft.com/office/officeart/2005/8/layout/chevron2"/>
    <dgm:cxn modelId="{94B9AA9A-456D-4892-B3C7-623A921859E1}" type="presParOf" srcId="{DC99FB86-30B4-4B8A-9723-D5678866498A}" destId="{A2E52E50-D80A-4220-BA9B-61AA216A83FC}" srcOrd="1" destOrd="0" presId="urn:microsoft.com/office/officeart/2005/8/layout/chevron2"/>
    <dgm:cxn modelId="{CF9ABAD5-3E91-4FBA-8A99-469353F05A33}" type="presParOf" srcId="{DC99FB86-30B4-4B8A-9723-D5678866498A}" destId="{F26A021E-C0CC-4346-887B-242A95B6A53B}" srcOrd="2" destOrd="0" presId="urn:microsoft.com/office/officeart/2005/8/layout/chevron2"/>
    <dgm:cxn modelId="{06C82EE5-0E93-4DED-928D-7BD5D94AF860}" type="presParOf" srcId="{F26A021E-C0CC-4346-887B-242A95B6A53B}" destId="{308E5746-DC79-4E3E-9C68-356003217214}" srcOrd="0" destOrd="0" presId="urn:microsoft.com/office/officeart/2005/8/layout/chevron2"/>
    <dgm:cxn modelId="{46206F61-49B4-46E1-B5CB-244DDF887997}" type="presParOf" srcId="{F26A021E-C0CC-4346-887B-242A95B6A53B}" destId="{0A5E826D-AE93-4686-9781-C2B8DBC5E9B2}" srcOrd="1" destOrd="0" presId="urn:microsoft.com/office/officeart/2005/8/layout/chevron2"/>
    <dgm:cxn modelId="{6919071C-A57C-4532-A786-AF2B4D298B6B}" type="presParOf" srcId="{DC99FB86-30B4-4B8A-9723-D5678866498A}" destId="{50289D5E-23E7-4FA8-96F3-C00175A9AC38}" srcOrd="3" destOrd="0" presId="urn:microsoft.com/office/officeart/2005/8/layout/chevron2"/>
    <dgm:cxn modelId="{18112743-842A-46AB-84BC-46754AF1F6E3}" type="presParOf" srcId="{DC99FB86-30B4-4B8A-9723-D5678866498A}" destId="{8DF58F52-CF6A-45D9-A0E1-6A045D47D95A}" srcOrd="4" destOrd="0" presId="urn:microsoft.com/office/officeart/2005/8/layout/chevron2"/>
    <dgm:cxn modelId="{4661BDEB-43E2-44E8-9173-F07620160E23}" type="presParOf" srcId="{8DF58F52-CF6A-45D9-A0E1-6A045D47D95A}" destId="{790CC616-93A3-4E62-B78D-8F31930D5525}" srcOrd="0" destOrd="0" presId="urn:microsoft.com/office/officeart/2005/8/layout/chevron2"/>
    <dgm:cxn modelId="{9CE4E787-6238-4A2E-BF81-75BAA2695682}" type="presParOf" srcId="{8DF58F52-CF6A-45D9-A0E1-6A045D47D95A}" destId="{5B58A2C7-2A64-4FE4-AF32-6AD9819E8D32}" srcOrd="1" destOrd="0" presId="urn:microsoft.com/office/officeart/2005/8/layout/chevron2"/>
    <dgm:cxn modelId="{1B6C9390-6B45-46E0-9E8C-A62F4FF85DDB}" type="presParOf" srcId="{DC99FB86-30B4-4B8A-9723-D5678866498A}" destId="{ED8BC97B-E9FA-4D96-94BD-F4D51170D9D8}" srcOrd="5" destOrd="0" presId="urn:microsoft.com/office/officeart/2005/8/layout/chevron2"/>
    <dgm:cxn modelId="{2AB6BBDC-0859-4577-AEB2-D39F5A783150}" type="presParOf" srcId="{DC99FB86-30B4-4B8A-9723-D5678866498A}" destId="{FF82FCE7-7824-41E2-BDD9-EEC6675C264A}" srcOrd="6" destOrd="0" presId="urn:microsoft.com/office/officeart/2005/8/layout/chevron2"/>
    <dgm:cxn modelId="{EC3C8EB5-4E73-411E-9339-5CAD01A5CC4A}" type="presParOf" srcId="{FF82FCE7-7824-41E2-BDD9-EEC6675C264A}" destId="{61193008-545F-4600-B528-DDFF08C61DA8}" srcOrd="0" destOrd="0" presId="urn:microsoft.com/office/officeart/2005/8/layout/chevron2"/>
    <dgm:cxn modelId="{5E293479-7FFD-4D64-9837-E6DC9BF953C7}" type="presParOf" srcId="{FF82FCE7-7824-41E2-BDD9-EEC6675C264A}" destId="{0E2D60E9-1213-44BB-85DD-C54F9C01C936}" srcOrd="1" destOrd="0" presId="urn:microsoft.com/office/officeart/2005/8/layout/chevron2"/>
    <dgm:cxn modelId="{ED3BF75C-23D3-452F-A3E3-0A4FB6F0E91A}" type="presParOf" srcId="{DC99FB86-30B4-4B8A-9723-D5678866498A}" destId="{DA6DD808-8C33-41E0-BCFA-73B94DC76308}" srcOrd="7" destOrd="0" presId="urn:microsoft.com/office/officeart/2005/8/layout/chevron2"/>
    <dgm:cxn modelId="{C5D2A778-35C8-4175-B149-25CA6A1F976F}" type="presParOf" srcId="{DC99FB86-30B4-4B8A-9723-D5678866498A}" destId="{E9C651A4-D79B-44CE-9912-77412081DBB0}" srcOrd="8" destOrd="0" presId="urn:microsoft.com/office/officeart/2005/8/layout/chevron2"/>
    <dgm:cxn modelId="{7E779B89-954D-4C56-89A1-D988CF1CD651}" type="presParOf" srcId="{E9C651A4-D79B-44CE-9912-77412081DBB0}" destId="{DC99D876-773C-4A89-85A5-56242D57FA7F}" srcOrd="0" destOrd="0" presId="urn:microsoft.com/office/officeart/2005/8/layout/chevron2"/>
    <dgm:cxn modelId="{09020EA2-7E59-4F86-9A0B-B634CDCB3526}" type="presParOf" srcId="{E9C651A4-D79B-44CE-9912-77412081DBB0}" destId="{8D72F37D-B218-4F74-98A3-898992DECA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278CFA-52BD-444D-B9DA-D2B523EB9F5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62B4CE-60BA-4428-BBD2-D71D057C616D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uller narrow light"/>
            </a:rPr>
            <a:t>303,3</a:t>
          </a:r>
          <a:endParaRPr lang="ru-RU" sz="1200" b="1" dirty="0">
            <a:solidFill>
              <a:schemeClr val="tx1"/>
            </a:solidFill>
            <a:latin typeface="+muller narrow light"/>
          </a:endParaRPr>
        </a:p>
      </dgm:t>
    </dgm:pt>
    <dgm:pt modelId="{A2D78ECA-3CF6-470F-B407-10483BE25881}" type="parTrans" cxnId="{C5881A9B-599C-4A79-AC67-5EEDDB510170}">
      <dgm:prSet/>
      <dgm:spPr/>
      <dgm:t>
        <a:bodyPr/>
        <a:lstStyle/>
        <a:p>
          <a:endParaRPr lang="ru-RU"/>
        </a:p>
      </dgm:t>
    </dgm:pt>
    <dgm:pt modelId="{A3F674A6-627E-4B3B-A06E-166583DA35CE}" type="sibTrans" cxnId="{C5881A9B-599C-4A79-AC67-5EEDDB510170}">
      <dgm:prSet/>
      <dgm:spPr/>
      <dgm:t>
        <a:bodyPr/>
        <a:lstStyle/>
        <a:p>
          <a:endParaRPr lang="ru-RU"/>
        </a:p>
      </dgm:t>
    </dgm:pt>
    <dgm:pt modelId="{68FFCF8B-C6EA-4132-A4C2-046B5DA07270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uller narrow light"/>
            </a:rPr>
            <a:t>366,8</a:t>
          </a:r>
          <a:endParaRPr lang="ru-RU" sz="1200" b="1" dirty="0">
            <a:solidFill>
              <a:schemeClr val="tx1"/>
            </a:solidFill>
            <a:latin typeface="+muller narrow light"/>
          </a:endParaRPr>
        </a:p>
      </dgm:t>
    </dgm:pt>
    <dgm:pt modelId="{6334B31F-5370-43A9-A8B7-489218722452}" type="parTrans" cxnId="{8910C625-9DEB-494F-A81E-A66ABE0B77FE}">
      <dgm:prSet/>
      <dgm:spPr/>
      <dgm:t>
        <a:bodyPr/>
        <a:lstStyle/>
        <a:p>
          <a:endParaRPr lang="ru-RU"/>
        </a:p>
      </dgm:t>
    </dgm:pt>
    <dgm:pt modelId="{233764F4-E9AE-49F5-AD43-FC14E987E228}" type="sibTrans" cxnId="{8910C625-9DEB-494F-A81E-A66ABE0B77FE}">
      <dgm:prSet/>
      <dgm:spPr/>
      <dgm:t>
        <a:bodyPr/>
        <a:lstStyle/>
        <a:p>
          <a:endParaRPr lang="ru-RU"/>
        </a:p>
      </dgm:t>
    </dgm:pt>
    <dgm:pt modelId="{A2491BD8-3F20-4C01-AFF4-BC69CA4E928F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+muller narrow light"/>
            </a:rPr>
            <a:t>1477,0</a:t>
          </a:r>
          <a:endParaRPr lang="ru-RU" sz="1100" b="1" dirty="0">
            <a:solidFill>
              <a:schemeClr val="tx1"/>
            </a:solidFill>
            <a:latin typeface="+muller narrow light"/>
          </a:endParaRPr>
        </a:p>
      </dgm:t>
    </dgm:pt>
    <dgm:pt modelId="{4A4AB2C4-3E08-4662-8208-0353730B9123}" type="parTrans" cxnId="{922C2281-4D6F-403A-8D76-2A556875FBF3}">
      <dgm:prSet/>
      <dgm:spPr/>
      <dgm:t>
        <a:bodyPr/>
        <a:lstStyle/>
        <a:p>
          <a:endParaRPr lang="ru-RU"/>
        </a:p>
      </dgm:t>
    </dgm:pt>
    <dgm:pt modelId="{7CF16758-085D-46D3-B40D-CEEDF14305D3}" type="sibTrans" cxnId="{922C2281-4D6F-403A-8D76-2A556875FBF3}">
      <dgm:prSet/>
      <dgm:spPr/>
      <dgm:t>
        <a:bodyPr/>
        <a:lstStyle/>
        <a:p>
          <a:endParaRPr lang="ru-RU"/>
        </a:p>
      </dgm:t>
    </dgm:pt>
    <dgm:pt modelId="{93D80643-BAE1-4867-B98F-5DA2A8CB2E32}">
      <dgm:prSet phldrT="[Текст]" custT="1"/>
      <dgm:spPr>
        <a:solidFill>
          <a:srgbClr val="F8A45E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uller narrow light"/>
            </a:rPr>
            <a:t>52,7</a:t>
          </a:r>
          <a:endParaRPr lang="ru-RU" sz="1200" b="1" dirty="0">
            <a:solidFill>
              <a:schemeClr val="tx1"/>
            </a:solidFill>
            <a:latin typeface="+muller narrow light"/>
          </a:endParaRPr>
        </a:p>
      </dgm:t>
    </dgm:pt>
    <dgm:pt modelId="{02A569E9-3A9C-4818-BF98-1863F5F0B046}" type="parTrans" cxnId="{288083A8-255E-499A-A67E-F3559630B0AC}">
      <dgm:prSet/>
      <dgm:spPr/>
      <dgm:t>
        <a:bodyPr/>
        <a:lstStyle/>
        <a:p>
          <a:endParaRPr lang="ru-RU"/>
        </a:p>
      </dgm:t>
    </dgm:pt>
    <dgm:pt modelId="{B77639EB-B0B4-46F0-9B27-562174C42754}" type="sibTrans" cxnId="{288083A8-255E-499A-A67E-F3559630B0AC}">
      <dgm:prSet/>
      <dgm:spPr/>
      <dgm:t>
        <a:bodyPr/>
        <a:lstStyle/>
        <a:p>
          <a:endParaRPr lang="ru-RU"/>
        </a:p>
      </dgm:t>
    </dgm:pt>
    <dgm:pt modelId="{404CD3C1-CC54-4A43-96B7-6EEB1BBBAD04}" type="pres">
      <dgm:prSet presAssocID="{F7278CFA-52BD-444D-B9DA-D2B523EB9F5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B8E476-B20B-4056-B2E5-0A1B49CEC3B0}" type="pres">
      <dgm:prSet presAssocID="{F7278CFA-52BD-444D-B9DA-D2B523EB9F55}" presName="comp1" presStyleCnt="0"/>
      <dgm:spPr/>
    </dgm:pt>
    <dgm:pt modelId="{9E527394-D2BB-4DA7-8000-6122E8C288B3}" type="pres">
      <dgm:prSet presAssocID="{F7278CFA-52BD-444D-B9DA-D2B523EB9F55}" presName="circle1" presStyleLbl="node1" presStyleIdx="0" presStyleCnt="4" custAng="0" custLinFactNeighborX="-5172" custLinFactNeighborY="-1"/>
      <dgm:spPr/>
      <dgm:t>
        <a:bodyPr/>
        <a:lstStyle/>
        <a:p>
          <a:endParaRPr lang="ru-RU"/>
        </a:p>
      </dgm:t>
    </dgm:pt>
    <dgm:pt modelId="{8ED015C9-9219-442A-81EB-BF8645956E17}" type="pres">
      <dgm:prSet presAssocID="{F7278CFA-52BD-444D-B9DA-D2B523EB9F55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B0C1C-6840-48CB-B39C-8D831690EA9F}" type="pres">
      <dgm:prSet presAssocID="{F7278CFA-52BD-444D-B9DA-D2B523EB9F55}" presName="comp2" presStyleCnt="0"/>
      <dgm:spPr/>
    </dgm:pt>
    <dgm:pt modelId="{4360FB35-93AB-49D8-96B1-9BA8D047416A}" type="pres">
      <dgm:prSet presAssocID="{F7278CFA-52BD-444D-B9DA-D2B523EB9F55}" presName="circle2" presStyleLbl="node1" presStyleIdx="1" presStyleCnt="4" custLinFactNeighborX="-2558" custLinFactNeighborY="-1"/>
      <dgm:spPr/>
      <dgm:t>
        <a:bodyPr/>
        <a:lstStyle/>
        <a:p>
          <a:endParaRPr lang="ru-RU"/>
        </a:p>
      </dgm:t>
    </dgm:pt>
    <dgm:pt modelId="{E5765C48-683B-477C-A70D-8549874D67DB}" type="pres">
      <dgm:prSet presAssocID="{F7278CFA-52BD-444D-B9DA-D2B523EB9F55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D5A2B-EA8E-4957-B643-F07B5CB399AC}" type="pres">
      <dgm:prSet presAssocID="{F7278CFA-52BD-444D-B9DA-D2B523EB9F55}" presName="comp3" presStyleCnt="0"/>
      <dgm:spPr/>
    </dgm:pt>
    <dgm:pt modelId="{8D9C519E-47FE-4A72-B834-BF9EACD411F3}" type="pres">
      <dgm:prSet presAssocID="{F7278CFA-52BD-444D-B9DA-D2B523EB9F55}" presName="circle3" presStyleLbl="node1" presStyleIdx="2" presStyleCnt="4" custLinFactNeighborX="-1724" custLinFactNeighborY="-2"/>
      <dgm:spPr/>
      <dgm:t>
        <a:bodyPr/>
        <a:lstStyle/>
        <a:p>
          <a:endParaRPr lang="ru-RU"/>
        </a:p>
      </dgm:t>
    </dgm:pt>
    <dgm:pt modelId="{28B659D7-53F5-49CC-9EC3-8B8F40281B38}" type="pres">
      <dgm:prSet presAssocID="{F7278CFA-52BD-444D-B9DA-D2B523EB9F55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9A958-FD48-4E18-9767-47D378FBA360}" type="pres">
      <dgm:prSet presAssocID="{F7278CFA-52BD-444D-B9DA-D2B523EB9F55}" presName="comp4" presStyleCnt="0"/>
      <dgm:spPr/>
    </dgm:pt>
    <dgm:pt modelId="{E688E2DC-A8B8-4894-BD33-BCD4AA565CD5}" type="pres">
      <dgm:prSet presAssocID="{F7278CFA-52BD-444D-B9DA-D2B523EB9F55}" presName="circle4" presStyleLbl="node1" presStyleIdx="3" presStyleCnt="4"/>
      <dgm:spPr/>
      <dgm:t>
        <a:bodyPr/>
        <a:lstStyle/>
        <a:p>
          <a:endParaRPr lang="ru-RU"/>
        </a:p>
      </dgm:t>
    </dgm:pt>
    <dgm:pt modelId="{78178073-64BA-4993-A1A3-E5B8BC2AB7A5}" type="pres">
      <dgm:prSet presAssocID="{F7278CFA-52BD-444D-B9DA-D2B523EB9F55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B72757-8B20-45C3-94CD-133352A33824}" type="presOf" srcId="{A2491BD8-3F20-4C01-AFF4-BC69CA4E928F}" destId="{8D9C519E-47FE-4A72-B834-BF9EACD411F3}" srcOrd="0" destOrd="0" presId="urn:microsoft.com/office/officeart/2005/8/layout/venn2"/>
    <dgm:cxn modelId="{288083A8-255E-499A-A67E-F3559630B0AC}" srcId="{F7278CFA-52BD-444D-B9DA-D2B523EB9F55}" destId="{93D80643-BAE1-4867-B98F-5DA2A8CB2E32}" srcOrd="3" destOrd="0" parTransId="{02A569E9-3A9C-4818-BF98-1863F5F0B046}" sibTransId="{B77639EB-B0B4-46F0-9B27-562174C42754}"/>
    <dgm:cxn modelId="{922C2281-4D6F-403A-8D76-2A556875FBF3}" srcId="{F7278CFA-52BD-444D-B9DA-D2B523EB9F55}" destId="{A2491BD8-3F20-4C01-AFF4-BC69CA4E928F}" srcOrd="2" destOrd="0" parTransId="{4A4AB2C4-3E08-4662-8208-0353730B9123}" sibTransId="{7CF16758-085D-46D3-B40D-CEEDF14305D3}"/>
    <dgm:cxn modelId="{5601B51E-346C-45F5-A6FD-6F7719486D7B}" type="presOf" srcId="{F7278CFA-52BD-444D-B9DA-D2B523EB9F55}" destId="{404CD3C1-CC54-4A43-96B7-6EEB1BBBAD04}" srcOrd="0" destOrd="0" presId="urn:microsoft.com/office/officeart/2005/8/layout/venn2"/>
    <dgm:cxn modelId="{C5881A9B-599C-4A79-AC67-5EEDDB510170}" srcId="{F7278CFA-52BD-444D-B9DA-D2B523EB9F55}" destId="{EF62B4CE-60BA-4428-BBD2-D71D057C616D}" srcOrd="0" destOrd="0" parTransId="{A2D78ECA-3CF6-470F-B407-10483BE25881}" sibTransId="{A3F674A6-627E-4B3B-A06E-166583DA35CE}"/>
    <dgm:cxn modelId="{7F898F7F-8ED7-41B6-A509-248D347246FD}" type="presOf" srcId="{A2491BD8-3F20-4C01-AFF4-BC69CA4E928F}" destId="{28B659D7-53F5-49CC-9EC3-8B8F40281B38}" srcOrd="1" destOrd="0" presId="urn:microsoft.com/office/officeart/2005/8/layout/venn2"/>
    <dgm:cxn modelId="{BEC7CA78-6B11-4E8F-A4FA-5F38E122D707}" type="presOf" srcId="{93D80643-BAE1-4867-B98F-5DA2A8CB2E32}" destId="{78178073-64BA-4993-A1A3-E5B8BC2AB7A5}" srcOrd="1" destOrd="0" presId="urn:microsoft.com/office/officeart/2005/8/layout/venn2"/>
    <dgm:cxn modelId="{90B75003-6A0D-4CFA-8B54-8A9712E8955B}" type="presOf" srcId="{68FFCF8B-C6EA-4132-A4C2-046B5DA07270}" destId="{E5765C48-683B-477C-A70D-8549874D67DB}" srcOrd="1" destOrd="0" presId="urn:microsoft.com/office/officeart/2005/8/layout/venn2"/>
    <dgm:cxn modelId="{B4BB1B80-FC8B-4042-BA2B-FA0069044406}" type="presOf" srcId="{68FFCF8B-C6EA-4132-A4C2-046B5DA07270}" destId="{4360FB35-93AB-49D8-96B1-9BA8D047416A}" srcOrd="0" destOrd="0" presId="urn:microsoft.com/office/officeart/2005/8/layout/venn2"/>
    <dgm:cxn modelId="{201CAD82-59AF-4CD5-BFF7-A06881C81ECD}" type="presOf" srcId="{93D80643-BAE1-4867-B98F-5DA2A8CB2E32}" destId="{E688E2DC-A8B8-4894-BD33-BCD4AA565CD5}" srcOrd="0" destOrd="0" presId="urn:microsoft.com/office/officeart/2005/8/layout/venn2"/>
    <dgm:cxn modelId="{8910C625-9DEB-494F-A81E-A66ABE0B77FE}" srcId="{F7278CFA-52BD-444D-B9DA-D2B523EB9F55}" destId="{68FFCF8B-C6EA-4132-A4C2-046B5DA07270}" srcOrd="1" destOrd="0" parTransId="{6334B31F-5370-43A9-A8B7-489218722452}" sibTransId="{233764F4-E9AE-49F5-AD43-FC14E987E228}"/>
    <dgm:cxn modelId="{FFB62C14-4509-46D1-B395-7F172FB83A22}" type="presOf" srcId="{EF62B4CE-60BA-4428-BBD2-D71D057C616D}" destId="{9E527394-D2BB-4DA7-8000-6122E8C288B3}" srcOrd="0" destOrd="0" presId="urn:microsoft.com/office/officeart/2005/8/layout/venn2"/>
    <dgm:cxn modelId="{F074F78D-F9B6-4603-BA84-CB176A2A176F}" type="presOf" srcId="{EF62B4CE-60BA-4428-BBD2-D71D057C616D}" destId="{8ED015C9-9219-442A-81EB-BF8645956E17}" srcOrd="1" destOrd="0" presId="urn:microsoft.com/office/officeart/2005/8/layout/venn2"/>
    <dgm:cxn modelId="{AC0174B5-4F99-4056-B1A2-B43A3E1D1F8A}" type="presParOf" srcId="{404CD3C1-CC54-4A43-96B7-6EEB1BBBAD04}" destId="{E8B8E476-B20B-4056-B2E5-0A1B49CEC3B0}" srcOrd="0" destOrd="0" presId="urn:microsoft.com/office/officeart/2005/8/layout/venn2"/>
    <dgm:cxn modelId="{E224678B-B38A-4B51-A643-FE5FCDAEFFF0}" type="presParOf" srcId="{E8B8E476-B20B-4056-B2E5-0A1B49CEC3B0}" destId="{9E527394-D2BB-4DA7-8000-6122E8C288B3}" srcOrd="0" destOrd="0" presId="urn:microsoft.com/office/officeart/2005/8/layout/venn2"/>
    <dgm:cxn modelId="{ACBF40C3-2DCD-4CB6-A45A-1ED58682FF16}" type="presParOf" srcId="{E8B8E476-B20B-4056-B2E5-0A1B49CEC3B0}" destId="{8ED015C9-9219-442A-81EB-BF8645956E17}" srcOrd="1" destOrd="0" presId="urn:microsoft.com/office/officeart/2005/8/layout/venn2"/>
    <dgm:cxn modelId="{0385A508-39D1-48CD-A0A0-68A34F4AB1DD}" type="presParOf" srcId="{404CD3C1-CC54-4A43-96B7-6EEB1BBBAD04}" destId="{26DB0C1C-6840-48CB-B39C-8D831690EA9F}" srcOrd="1" destOrd="0" presId="urn:microsoft.com/office/officeart/2005/8/layout/venn2"/>
    <dgm:cxn modelId="{7A64F902-2E5D-43CF-BF21-DCD66A1D6A79}" type="presParOf" srcId="{26DB0C1C-6840-48CB-B39C-8D831690EA9F}" destId="{4360FB35-93AB-49D8-96B1-9BA8D047416A}" srcOrd="0" destOrd="0" presId="urn:microsoft.com/office/officeart/2005/8/layout/venn2"/>
    <dgm:cxn modelId="{77A5697C-6709-4486-87F8-1D5183D5C4AA}" type="presParOf" srcId="{26DB0C1C-6840-48CB-B39C-8D831690EA9F}" destId="{E5765C48-683B-477C-A70D-8549874D67DB}" srcOrd="1" destOrd="0" presId="urn:microsoft.com/office/officeart/2005/8/layout/venn2"/>
    <dgm:cxn modelId="{18F7BB5F-1EF9-4933-9B36-2F758F5EF2B1}" type="presParOf" srcId="{404CD3C1-CC54-4A43-96B7-6EEB1BBBAD04}" destId="{73ED5A2B-EA8E-4957-B643-F07B5CB399AC}" srcOrd="2" destOrd="0" presId="urn:microsoft.com/office/officeart/2005/8/layout/venn2"/>
    <dgm:cxn modelId="{6A20C712-7878-45D8-A180-41A3E4416EE9}" type="presParOf" srcId="{73ED5A2B-EA8E-4957-B643-F07B5CB399AC}" destId="{8D9C519E-47FE-4A72-B834-BF9EACD411F3}" srcOrd="0" destOrd="0" presId="urn:microsoft.com/office/officeart/2005/8/layout/venn2"/>
    <dgm:cxn modelId="{80223BF1-3128-44A6-B488-691A83978F74}" type="presParOf" srcId="{73ED5A2B-EA8E-4957-B643-F07B5CB399AC}" destId="{28B659D7-53F5-49CC-9EC3-8B8F40281B38}" srcOrd="1" destOrd="0" presId="urn:microsoft.com/office/officeart/2005/8/layout/venn2"/>
    <dgm:cxn modelId="{79C52B3C-DE7B-47A3-8026-11E9F49AAD08}" type="presParOf" srcId="{404CD3C1-CC54-4A43-96B7-6EEB1BBBAD04}" destId="{BC49A958-FD48-4E18-9767-47D378FBA360}" srcOrd="3" destOrd="0" presId="urn:microsoft.com/office/officeart/2005/8/layout/venn2"/>
    <dgm:cxn modelId="{CCF223E8-D773-4C7B-AC78-7CEACCB534BE}" type="presParOf" srcId="{BC49A958-FD48-4E18-9767-47D378FBA360}" destId="{E688E2DC-A8B8-4894-BD33-BCD4AA565CD5}" srcOrd="0" destOrd="0" presId="urn:microsoft.com/office/officeart/2005/8/layout/venn2"/>
    <dgm:cxn modelId="{7CD804C5-4AE2-4A2F-997E-5100B58C3419}" type="presParOf" srcId="{BC49A958-FD48-4E18-9767-47D378FBA360}" destId="{78178073-64BA-4993-A1A3-E5B8BC2AB7A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F2888FC-C642-4A56-9FB8-4C577C59108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1CC8DBA-1C49-4E00-99CD-F783FD2EA9F4}" type="pres">
      <dgm:prSet presAssocID="{0F2888FC-C642-4A56-9FB8-4C577C59108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B6764AA7-3275-4336-81ED-764FA212F27B}" type="presOf" srcId="{0F2888FC-C642-4A56-9FB8-4C577C591088}" destId="{F1CC8DBA-1C49-4E00-99CD-F783FD2EA9F4}" srcOrd="0" destOrd="0" presId="urn:microsoft.com/office/officeart/2005/8/layout/StepDownProcess"/>
  </dgm:cxnLst>
  <dgm:bg>
    <a:solidFill>
      <a:srgbClr val="EBEBEB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611B92-839B-47BF-A493-C9055EAE46D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B0CCCC-CA43-4EEC-9B3B-AE7356C6D6EB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solidFill>
            <a:srgbClr val="EBEBEB"/>
          </a:solidFill>
        </a:ln>
      </dgm:spPr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  <a:latin typeface="+muller narrow light"/>
            </a:rPr>
            <a:t>Уровень долговой нагрузки/общий объем доходов без учета безвозмездных поступлений</a:t>
          </a:r>
          <a:endParaRPr lang="ru-RU" sz="1200" dirty="0">
            <a:solidFill>
              <a:schemeClr val="tx1"/>
            </a:solidFill>
            <a:latin typeface="+muller narrow light"/>
          </a:endParaRPr>
        </a:p>
      </dgm:t>
    </dgm:pt>
    <dgm:pt modelId="{C7A97A8A-F917-47F5-9786-DB6690FDE2C1}" type="parTrans" cxnId="{49C6E2A7-CC99-43D2-9E9A-37F54CB9DDB7}">
      <dgm:prSet/>
      <dgm:spPr/>
      <dgm:t>
        <a:bodyPr/>
        <a:lstStyle/>
        <a:p>
          <a:endParaRPr lang="ru-RU"/>
        </a:p>
      </dgm:t>
    </dgm:pt>
    <dgm:pt modelId="{F21F2BE4-F9B9-49D2-95AA-A0964A1B38EF}" type="sibTrans" cxnId="{49C6E2A7-CC99-43D2-9E9A-37F54CB9DDB7}">
      <dgm:prSet/>
      <dgm:spPr/>
      <dgm:t>
        <a:bodyPr/>
        <a:lstStyle/>
        <a:p>
          <a:endParaRPr lang="ru-RU"/>
        </a:p>
      </dgm:t>
    </dgm:pt>
    <dgm:pt modelId="{D4B16EEE-7A89-422A-A046-041578F16582}" type="pres">
      <dgm:prSet presAssocID="{9B611B92-839B-47BF-A493-C9055EAE46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21AAC2-DBD5-4341-AB55-1F762DACD51C}" type="pres">
      <dgm:prSet presAssocID="{48B0CCCC-CA43-4EEC-9B3B-AE7356C6D6EB}" presName="node" presStyleLbl="node1" presStyleIdx="0" presStyleCnt="1" custRadScaleRad="82737" custRadScaleInc="-12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C6E2A7-CC99-43D2-9E9A-37F54CB9DDB7}" srcId="{9B611B92-839B-47BF-A493-C9055EAE46DB}" destId="{48B0CCCC-CA43-4EEC-9B3B-AE7356C6D6EB}" srcOrd="0" destOrd="0" parTransId="{C7A97A8A-F917-47F5-9786-DB6690FDE2C1}" sibTransId="{F21F2BE4-F9B9-49D2-95AA-A0964A1B38EF}"/>
    <dgm:cxn modelId="{BDAF6182-D771-4913-AEA5-9F2E30E8C979}" type="presOf" srcId="{9B611B92-839B-47BF-A493-C9055EAE46DB}" destId="{D4B16EEE-7A89-422A-A046-041578F16582}" srcOrd="0" destOrd="0" presId="urn:microsoft.com/office/officeart/2005/8/layout/cycle2"/>
    <dgm:cxn modelId="{CF6D22AF-B9E5-4B90-8457-0073100B1B88}" type="presOf" srcId="{48B0CCCC-CA43-4EEC-9B3B-AE7356C6D6EB}" destId="{D821AAC2-DBD5-4341-AB55-1F762DACD51C}" srcOrd="0" destOrd="0" presId="urn:microsoft.com/office/officeart/2005/8/layout/cycle2"/>
    <dgm:cxn modelId="{3EF0855C-AD3B-436E-BA76-3F0CF7F05CCA}" type="presParOf" srcId="{D4B16EEE-7A89-422A-A046-041578F16582}" destId="{D821AAC2-DBD5-4341-AB55-1F762DACD51C}" srcOrd="0" destOrd="0" presId="urn:microsoft.com/office/officeart/2005/8/layout/cycle2"/>
  </dgm:cxnLst>
  <dgm:bg>
    <a:solidFill>
      <a:srgbClr val="EBEBEB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2888FC-C642-4A56-9FB8-4C577C59108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1CC8DBA-1C49-4E00-99CD-F783FD2EA9F4}" type="pres">
      <dgm:prSet presAssocID="{0F2888FC-C642-4A56-9FB8-4C577C59108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F84A009F-0E6E-4E90-AB3F-F1920596750B}" type="presOf" srcId="{0F2888FC-C642-4A56-9FB8-4C577C591088}" destId="{F1CC8DBA-1C49-4E00-99CD-F783FD2EA9F4}" srcOrd="0" destOrd="0" presId="urn:microsoft.com/office/officeart/2005/8/layout/StepDownProcess"/>
  </dgm:cxnLst>
  <dgm:bg>
    <a:solidFill>
      <a:srgbClr val="EBEBEB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2888FC-C642-4A56-9FB8-4C577C59108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1CC8DBA-1C49-4E00-99CD-F783FD2EA9F4}" type="pres">
      <dgm:prSet presAssocID="{0F2888FC-C642-4A56-9FB8-4C577C59108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972DAA1A-532B-4726-B86E-D7A23D090AFA}" type="presOf" srcId="{0F2888FC-C642-4A56-9FB8-4C577C591088}" destId="{F1CC8DBA-1C49-4E00-99CD-F783FD2EA9F4}" srcOrd="0" destOrd="0" presId="urn:microsoft.com/office/officeart/2005/8/layout/StepDownProcess"/>
  </dgm:cxnLst>
  <dgm:bg>
    <a:solidFill>
      <a:srgbClr val="EBEBEB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2888FC-C642-4A56-9FB8-4C577C59108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1CC8DBA-1C49-4E00-99CD-F783FD2EA9F4}" type="pres">
      <dgm:prSet presAssocID="{0F2888FC-C642-4A56-9FB8-4C577C59108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85594C65-6637-437E-99BB-55586932080E}" type="presOf" srcId="{0F2888FC-C642-4A56-9FB8-4C577C591088}" destId="{F1CC8DBA-1C49-4E00-99CD-F783FD2EA9F4}" srcOrd="0" destOrd="0" presId="urn:microsoft.com/office/officeart/2005/8/layout/StepDownProcess"/>
  </dgm:cxnLst>
  <dgm:bg>
    <a:solidFill>
      <a:srgbClr val="EBEBEB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068287-FD38-4407-9634-0F531D5ACA1D}" type="doc">
      <dgm:prSet loTypeId="urn:microsoft.com/office/officeart/2005/8/layout/default#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3609109-E1D3-454D-BD25-064B1EA959FB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uller narrow extra"/>
            </a:rPr>
            <a:t>Дотации </a:t>
          </a:r>
        </a:p>
        <a:p>
          <a:r>
            <a:rPr lang="ru-RU" sz="1200" b="0" dirty="0" smtClean="0">
              <a:solidFill>
                <a:schemeClr val="tx1"/>
              </a:solidFill>
              <a:latin typeface="+muller narrow extra"/>
            </a:rPr>
            <a:t>(предоставляются на безвозмездной и безвозвратной основе без установления направлений и условий их использования)</a:t>
          </a:r>
          <a:endParaRPr lang="ru-RU" sz="1200" b="0" dirty="0">
            <a:solidFill>
              <a:schemeClr val="tx1"/>
            </a:solidFill>
            <a:latin typeface="+muller narrow extra"/>
          </a:endParaRPr>
        </a:p>
      </dgm:t>
    </dgm:pt>
    <dgm:pt modelId="{B6573538-BBDB-42E7-B449-8CC5E1E23532}" type="parTrans" cxnId="{1E8DF67F-34B3-4A3E-A294-5804D2BA1B90}">
      <dgm:prSet/>
      <dgm:spPr/>
      <dgm:t>
        <a:bodyPr/>
        <a:lstStyle/>
        <a:p>
          <a:endParaRPr lang="ru-RU"/>
        </a:p>
      </dgm:t>
    </dgm:pt>
    <dgm:pt modelId="{8046FDB8-1386-4402-A5FB-96A70B933DD4}" type="sibTrans" cxnId="{1E8DF67F-34B3-4A3E-A294-5804D2BA1B90}">
      <dgm:prSet/>
      <dgm:spPr/>
      <dgm:t>
        <a:bodyPr/>
        <a:lstStyle/>
        <a:p>
          <a:endParaRPr lang="ru-RU"/>
        </a:p>
      </dgm:t>
    </dgm:pt>
    <dgm:pt modelId="{76F7CB32-9FFD-4963-A75A-8C92B514399A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uller narrow light"/>
            </a:rPr>
            <a:t>Субсидии</a:t>
          </a:r>
          <a:r>
            <a:rPr lang="ru-RU" sz="1200" dirty="0" smtClean="0">
              <a:solidFill>
                <a:schemeClr val="tx1"/>
              </a:solidFill>
              <a:latin typeface="+muller narrow light"/>
            </a:rPr>
            <a:t> </a:t>
          </a:r>
        </a:p>
        <a:p>
          <a:r>
            <a:rPr lang="ru-RU" sz="1200" dirty="0" smtClean="0">
              <a:solidFill>
                <a:schemeClr val="tx1"/>
              </a:solidFill>
              <a:latin typeface="+muller narrow light"/>
            </a:rPr>
            <a:t>(предоставляются в целях софинансирования расходных обязательств, при выполнении полномочий органов местного самоуправления по вопросам местного значения) </a:t>
          </a:r>
          <a:endParaRPr lang="ru-RU" sz="1200" dirty="0">
            <a:solidFill>
              <a:schemeClr val="tx1"/>
            </a:solidFill>
            <a:latin typeface="+muller narrow light"/>
          </a:endParaRPr>
        </a:p>
      </dgm:t>
    </dgm:pt>
    <dgm:pt modelId="{0B0D7205-D819-4775-B1CE-90B16542EA63}" type="parTrans" cxnId="{7118E22D-9348-4974-B037-12285F6D4AE0}">
      <dgm:prSet/>
      <dgm:spPr/>
      <dgm:t>
        <a:bodyPr/>
        <a:lstStyle/>
        <a:p>
          <a:endParaRPr lang="ru-RU"/>
        </a:p>
      </dgm:t>
    </dgm:pt>
    <dgm:pt modelId="{F2EECBBC-23A6-4AD5-AD27-788C48CE4F7B}" type="sibTrans" cxnId="{7118E22D-9348-4974-B037-12285F6D4AE0}">
      <dgm:prSet/>
      <dgm:spPr/>
      <dgm:t>
        <a:bodyPr/>
        <a:lstStyle/>
        <a:p>
          <a:endParaRPr lang="ru-RU"/>
        </a:p>
      </dgm:t>
    </dgm:pt>
    <dgm:pt modelId="{0E4370B0-C496-4F46-82FB-152D7C28EAC6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ru-RU" sz="1200" b="1" baseline="0" dirty="0" smtClean="0">
              <a:solidFill>
                <a:schemeClr val="tx1"/>
              </a:solidFill>
              <a:latin typeface="+muller narrow light"/>
            </a:rPr>
            <a:t>Субвенции</a:t>
          </a:r>
          <a:endParaRPr lang="ru-RU" sz="1200" baseline="0" dirty="0" smtClean="0">
            <a:solidFill>
              <a:schemeClr val="tx1"/>
            </a:solidFill>
            <a:latin typeface="+muller narrow light"/>
          </a:endParaRPr>
        </a:p>
        <a:p>
          <a:r>
            <a:rPr lang="ru-RU" sz="1200" baseline="0" dirty="0" smtClean="0">
              <a:solidFill>
                <a:schemeClr val="tx1"/>
              </a:solidFill>
              <a:latin typeface="+muller narrow light"/>
            </a:rPr>
            <a:t>(предоставляются в целях финансового обеспечения расходных обязательств, возникающих при выполнении государственных полномочий РФ, субъектов РФ, переданных для осуществления органам местного самоуправления )</a:t>
          </a:r>
        </a:p>
        <a:p>
          <a:endParaRPr lang="ru-RU" sz="1200" baseline="0" dirty="0">
            <a:latin typeface="+muller narrow light"/>
          </a:endParaRPr>
        </a:p>
      </dgm:t>
    </dgm:pt>
    <dgm:pt modelId="{1C7A0760-0C6B-4DD5-B611-6A5E7F4D326E}" type="parTrans" cxnId="{ECF3164B-B3E4-4C47-8DC2-B3910CB5A03D}">
      <dgm:prSet/>
      <dgm:spPr/>
      <dgm:t>
        <a:bodyPr/>
        <a:lstStyle/>
        <a:p>
          <a:endParaRPr lang="ru-RU"/>
        </a:p>
      </dgm:t>
    </dgm:pt>
    <dgm:pt modelId="{AFF3DE3B-8527-4707-BA2E-E5654F21EF6A}" type="sibTrans" cxnId="{ECF3164B-B3E4-4C47-8DC2-B3910CB5A03D}">
      <dgm:prSet/>
      <dgm:spPr/>
      <dgm:t>
        <a:bodyPr/>
        <a:lstStyle/>
        <a:p>
          <a:endParaRPr lang="ru-RU"/>
        </a:p>
      </dgm:t>
    </dgm:pt>
    <dgm:pt modelId="{D2CE95C5-A890-4FCD-8C87-DFAD9E66C592}">
      <dgm:prSet phldrT="[Текст]" custT="1"/>
      <dgm:spPr>
        <a:solidFill>
          <a:srgbClr val="F8A45E"/>
        </a:solidFill>
        <a:ln>
          <a:noFill/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uller narrow light"/>
            </a:rPr>
            <a:t>Иные межбюджетные</a:t>
          </a:r>
        </a:p>
        <a:p>
          <a:r>
            <a:rPr lang="ru-RU" sz="1200" b="1" dirty="0" smtClean="0">
              <a:solidFill>
                <a:schemeClr val="tx1"/>
              </a:solidFill>
              <a:latin typeface="+muller narrow light"/>
            </a:rPr>
            <a:t> трансферты</a:t>
          </a:r>
          <a:endParaRPr lang="ru-RU" sz="1200" dirty="0" smtClean="0">
            <a:solidFill>
              <a:schemeClr val="tx1"/>
            </a:solidFill>
            <a:latin typeface="+muller narrow light"/>
          </a:endParaRPr>
        </a:p>
        <a:p>
          <a:r>
            <a:rPr lang="ru-RU" sz="1200" dirty="0" smtClean="0">
              <a:solidFill>
                <a:schemeClr val="tx1"/>
              </a:solidFill>
              <a:latin typeface="+muller narrow light"/>
            </a:rPr>
            <a:t>(предоставляются в случаях и порядке, предусмотренных законами субъектов РФ )</a:t>
          </a:r>
          <a:endParaRPr lang="ru-RU" sz="1200" dirty="0">
            <a:solidFill>
              <a:schemeClr val="tx1"/>
            </a:solidFill>
            <a:latin typeface="+muller narrow light"/>
          </a:endParaRPr>
        </a:p>
      </dgm:t>
    </dgm:pt>
    <dgm:pt modelId="{6152301A-AF59-4FFB-A6CB-78648D23DD0A}" type="parTrans" cxnId="{F732A4A1-0161-4C03-BA74-62FDBD6DE1F6}">
      <dgm:prSet/>
      <dgm:spPr/>
      <dgm:t>
        <a:bodyPr/>
        <a:lstStyle/>
        <a:p>
          <a:endParaRPr lang="ru-RU"/>
        </a:p>
      </dgm:t>
    </dgm:pt>
    <dgm:pt modelId="{9952C047-9ECA-42E1-83AD-41E39BF6E288}" type="sibTrans" cxnId="{F732A4A1-0161-4C03-BA74-62FDBD6DE1F6}">
      <dgm:prSet/>
      <dgm:spPr/>
      <dgm:t>
        <a:bodyPr/>
        <a:lstStyle/>
        <a:p>
          <a:endParaRPr lang="ru-RU"/>
        </a:p>
      </dgm:t>
    </dgm:pt>
    <dgm:pt modelId="{BD0E1A7B-223F-4524-B227-8BE5E9BC3B99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0082C8"/>
        </a:solidFill>
        <a:ln>
          <a:solidFill>
            <a:schemeClr val="bg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bg1"/>
              </a:solidFill>
              <a:latin typeface="+muller narrow light"/>
            </a:rPr>
            <a:t>Межбюджетные трансферты (безвозмездные поступления)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bg1"/>
              </a:solidFill>
              <a:latin typeface="+muller narrow light"/>
            </a:rPr>
            <a:t> – </a:t>
          </a:r>
          <a:r>
            <a:rPr lang="ru-RU" sz="1600" b="0" dirty="0" smtClean="0">
              <a:solidFill>
                <a:schemeClr val="bg1"/>
              </a:solidFill>
              <a:latin typeface="+muller narrow light"/>
            </a:rPr>
            <a:t>это средства одного бюджета бюджетной системы РФ, перечисляемые другому бюджету бюджетной системы РФ</a:t>
          </a:r>
          <a:endParaRPr lang="ru-RU" sz="1600" b="0" dirty="0">
            <a:solidFill>
              <a:schemeClr val="bg1"/>
            </a:solidFill>
            <a:latin typeface="+muller narrow light"/>
          </a:endParaRPr>
        </a:p>
      </dgm:t>
    </dgm:pt>
    <dgm:pt modelId="{34E1F9CC-CFF3-49F1-8D48-AFACB9D40039}" type="parTrans" cxnId="{E4D6E0D1-1676-494A-AEE9-1C479B7E2FFE}">
      <dgm:prSet/>
      <dgm:spPr/>
      <dgm:t>
        <a:bodyPr/>
        <a:lstStyle/>
        <a:p>
          <a:endParaRPr lang="ru-RU"/>
        </a:p>
      </dgm:t>
    </dgm:pt>
    <dgm:pt modelId="{51CE20B7-9ABF-40E7-B7C2-1B7845917350}" type="sibTrans" cxnId="{E4D6E0D1-1676-494A-AEE9-1C479B7E2FFE}">
      <dgm:prSet/>
      <dgm:spPr/>
      <dgm:t>
        <a:bodyPr/>
        <a:lstStyle/>
        <a:p>
          <a:endParaRPr lang="ru-RU"/>
        </a:p>
      </dgm:t>
    </dgm:pt>
    <dgm:pt modelId="{9BA195F2-7BAA-449C-A78C-0A01FCBCD148}" type="pres">
      <dgm:prSet presAssocID="{C9068287-FD38-4407-9634-0F531D5ACA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A839EF-B3BA-422F-9856-AA79B71FE043}" type="pres">
      <dgm:prSet presAssocID="{93609109-E1D3-454D-BD25-064B1EA959FB}" presName="node" presStyleLbl="node1" presStyleIdx="0" presStyleCnt="5" custScaleX="37183" custScaleY="34185" custLinFactNeighborX="-15665" custLinFactNeighborY="13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02A95-03AB-4BF7-88D6-C2E2E08CFE70}" type="pres">
      <dgm:prSet presAssocID="{8046FDB8-1386-4402-A5FB-96A70B933DD4}" presName="sibTrans" presStyleCnt="0"/>
      <dgm:spPr/>
    </dgm:pt>
    <dgm:pt modelId="{A4E896B1-869C-492B-A459-6CF074401619}" type="pres">
      <dgm:prSet presAssocID="{76F7CB32-9FFD-4963-A75A-8C92B514399A}" presName="node" presStyleLbl="node1" presStyleIdx="1" presStyleCnt="5" custScaleX="40462" custScaleY="44664" custLinFactNeighborX="-23541" custLinFactNeighborY="18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18A1E-3898-409F-B130-BEFB7B7A7E32}" type="pres">
      <dgm:prSet presAssocID="{F2EECBBC-23A6-4AD5-AD27-788C48CE4F7B}" presName="sibTrans" presStyleCnt="0"/>
      <dgm:spPr/>
    </dgm:pt>
    <dgm:pt modelId="{2280573E-4771-412E-A79F-1168B78C09FD}" type="pres">
      <dgm:prSet presAssocID="{0E4370B0-C496-4F46-82FB-152D7C28EAC6}" presName="node" presStyleLbl="node1" presStyleIdx="2" presStyleCnt="5" custScaleX="43005" custScaleY="51546" custLinFactNeighborX="-27227" custLinFactNeighborY="21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3644F-34FC-41AA-AAE8-E27D5683974B}" type="pres">
      <dgm:prSet presAssocID="{AFF3DE3B-8527-4707-BA2E-E5654F21EF6A}" presName="sibTrans" presStyleCnt="0"/>
      <dgm:spPr/>
    </dgm:pt>
    <dgm:pt modelId="{658A8E7F-1BB2-408D-AB0B-4C38F8DD73E5}" type="pres">
      <dgm:prSet presAssocID="{D2CE95C5-A890-4FCD-8C87-DFAD9E66C592}" presName="node" presStyleLbl="node1" presStyleIdx="3" presStyleCnt="5" custScaleX="36373" custScaleY="35980" custLinFactNeighborX="65287" custLinFactNeighborY="-46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32B86-F581-493B-90A5-E79B9FDAA558}" type="pres">
      <dgm:prSet presAssocID="{9952C047-9ECA-42E1-83AD-41E39BF6E288}" presName="sibTrans" presStyleCnt="0"/>
      <dgm:spPr/>
    </dgm:pt>
    <dgm:pt modelId="{564B57B0-15EE-4D55-B5F1-81BE95413707}" type="pres">
      <dgm:prSet presAssocID="{BD0E1A7B-223F-4524-B227-8BE5E9BC3B99}" presName="node" presStyleLbl="node1" presStyleIdx="4" presStyleCnt="5" custAng="10800000" custFlipVert="1" custScaleX="181418" custScaleY="16824" custLinFactY="-26889" custLinFactNeighborX="7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8DF67F-34B3-4A3E-A294-5804D2BA1B90}" srcId="{C9068287-FD38-4407-9634-0F531D5ACA1D}" destId="{93609109-E1D3-454D-BD25-064B1EA959FB}" srcOrd="0" destOrd="0" parTransId="{B6573538-BBDB-42E7-B449-8CC5E1E23532}" sibTransId="{8046FDB8-1386-4402-A5FB-96A70B933DD4}"/>
    <dgm:cxn modelId="{435DCFEE-6434-49B1-84D1-EF3E5EBD60CA}" type="presOf" srcId="{BD0E1A7B-223F-4524-B227-8BE5E9BC3B99}" destId="{564B57B0-15EE-4D55-B5F1-81BE95413707}" srcOrd="0" destOrd="0" presId="urn:microsoft.com/office/officeart/2005/8/layout/default#1"/>
    <dgm:cxn modelId="{8EDF49B8-1311-452D-AE5B-D5DB8CA876FF}" type="presOf" srcId="{D2CE95C5-A890-4FCD-8C87-DFAD9E66C592}" destId="{658A8E7F-1BB2-408D-AB0B-4C38F8DD73E5}" srcOrd="0" destOrd="0" presId="urn:microsoft.com/office/officeart/2005/8/layout/default#1"/>
    <dgm:cxn modelId="{83DA808D-2436-4BE1-A32C-50EAD8365165}" type="presOf" srcId="{93609109-E1D3-454D-BD25-064B1EA959FB}" destId="{E2A839EF-B3BA-422F-9856-AA79B71FE043}" srcOrd="0" destOrd="0" presId="urn:microsoft.com/office/officeart/2005/8/layout/default#1"/>
    <dgm:cxn modelId="{7C4B4A7D-4C9C-43C2-92C8-83400063B676}" type="presOf" srcId="{0E4370B0-C496-4F46-82FB-152D7C28EAC6}" destId="{2280573E-4771-412E-A79F-1168B78C09FD}" srcOrd="0" destOrd="0" presId="urn:microsoft.com/office/officeart/2005/8/layout/default#1"/>
    <dgm:cxn modelId="{ECF3164B-B3E4-4C47-8DC2-B3910CB5A03D}" srcId="{C9068287-FD38-4407-9634-0F531D5ACA1D}" destId="{0E4370B0-C496-4F46-82FB-152D7C28EAC6}" srcOrd="2" destOrd="0" parTransId="{1C7A0760-0C6B-4DD5-B611-6A5E7F4D326E}" sibTransId="{AFF3DE3B-8527-4707-BA2E-E5654F21EF6A}"/>
    <dgm:cxn modelId="{6FBB0F98-2273-4F36-A718-18D24F5F2716}" type="presOf" srcId="{C9068287-FD38-4407-9634-0F531D5ACA1D}" destId="{9BA195F2-7BAA-449C-A78C-0A01FCBCD148}" srcOrd="0" destOrd="0" presId="urn:microsoft.com/office/officeart/2005/8/layout/default#1"/>
    <dgm:cxn modelId="{7118E22D-9348-4974-B037-12285F6D4AE0}" srcId="{C9068287-FD38-4407-9634-0F531D5ACA1D}" destId="{76F7CB32-9FFD-4963-A75A-8C92B514399A}" srcOrd="1" destOrd="0" parTransId="{0B0D7205-D819-4775-B1CE-90B16542EA63}" sibTransId="{F2EECBBC-23A6-4AD5-AD27-788C48CE4F7B}"/>
    <dgm:cxn modelId="{9B555547-E9A6-4CA7-9BD4-7121E423B214}" type="presOf" srcId="{76F7CB32-9FFD-4963-A75A-8C92B514399A}" destId="{A4E896B1-869C-492B-A459-6CF074401619}" srcOrd="0" destOrd="0" presId="urn:microsoft.com/office/officeart/2005/8/layout/default#1"/>
    <dgm:cxn modelId="{F732A4A1-0161-4C03-BA74-62FDBD6DE1F6}" srcId="{C9068287-FD38-4407-9634-0F531D5ACA1D}" destId="{D2CE95C5-A890-4FCD-8C87-DFAD9E66C592}" srcOrd="3" destOrd="0" parTransId="{6152301A-AF59-4FFB-A6CB-78648D23DD0A}" sibTransId="{9952C047-9ECA-42E1-83AD-41E39BF6E288}"/>
    <dgm:cxn modelId="{E4D6E0D1-1676-494A-AEE9-1C479B7E2FFE}" srcId="{C9068287-FD38-4407-9634-0F531D5ACA1D}" destId="{BD0E1A7B-223F-4524-B227-8BE5E9BC3B99}" srcOrd="4" destOrd="0" parTransId="{34E1F9CC-CFF3-49F1-8D48-AFACB9D40039}" sibTransId="{51CE20B7-9ABF-40E7-B7C2-1B7845917350}"/>
    <dgm:cxn modelId="{26A7BBE5-8941-43E2-99F9-B06521E36318}" type="presParOf" srcId="{9BA195F2-7BAA-449C-A78C-0A01FCBCD148}" destId="{E2A839EF-B3BA-422F-9856-AA79B71FE043}" srcOrd="0" destOrd="0" presId="urn:microsoft.com/office/officeart/2005/8/layout/default#1"/>
    <dgm:cxn modelId="{391749D4-18D5-47B9-9D88-AD909238A46F}" type="presParOf" srcId="{9BA195F2-7BAA-449C-A78C-0A01FCBCD148}" destId="{04D02A95-03AB-4BF7-88D6-C2E2E08CFE70}" srcOrd="1" destOrd="0" presId="urn:microsoft.com/office/officeart/2005/8/layout/default#1"/>
    <dgm:cxn modelId="{DA314BE1-F03E-49F1-9FE2-F68B3C7F21C6}" type="presParOf" srcId="{9BA195F2-7BAA-449C-A78C-0A01FCBCD148}" destId="{A4E896B1-869C-492B-A459-6CF074401619}" srcOrd="2" destOrd="0" presId="urn:microsoft.com/office/officeart/2005/8/layout/default#1"/>
    <dgm:cxn modelId="{D40A8D34-385D-48AF-8A2F-3A7267FDCBBC}" type="presParOf" srcId="{9BA195F2-7BAA-449C-A78C-0A01FCBCD148}" destId="{74218A1E-3898-409F-B130-BEFB7B7A7E32}" srcOrd="3" destOrd="0" presId="urn:microsoft.com/office/officeart/2005/8/layout/default#1"/>
    <dgm:cxn modelId="{D10D4277-15F8-4A15-9EDE-24F5DBED3BFD}" type="presParOf" srcId="{9BA195F2-7BAA-449C-A78C-0A01FCBCD148}" destId="{2280573E-4771-412E-A79F-1168B78C09FD}" srcOrd="4" destOrd="0" presId="urn:microsoft.com/office/officeart/2005/8/layout/default#1"/>
    <dgm:cxn modelId="{AD73B8E6-9E8F-4B0B-8D30-EABCB7BBA608}" type="presParOf" srcId="{9BA195F2-7BAA-449C-A78C-0A01FCBCD148}" destId="{68D3644F-34FC-41AA-AAE8-E27D5683974B}" srcOrd="5" destOrd="0" presId="urn:microsoft.com/office/officeart/2005/8/layout/default#1"/>
    <dgm:cxn modelId="{1F1C8ECC-9D0E-487B-9CD5-131DF1FA5B52}" type="presParOf" srcId="{9BA195F2-7BAA-449C-A78C-0A01FCBCD148}" destId="{658A8E7F-1BB2-408D-AB0B-4C38F8DD73E5}" srcOrd="6" destOrd="0" presId="urn:microsoft.com/office/officeart/2005/8/layout/default#1"/>
    <dgm:cxn modelId="{BFCE6610-5F1F-4689-818A-32C2307037C3}" type="presParOf" srcId="{9BA195F2-7BAA-449C-A78C-0A01FCBCD148}" destId="{06D32B86-F581-493B-90A5-E79B9FDAA558}" srcOrd="7" destOrd="0" presId="urn:microsoft.com/office/officeart/2005/8/layout/default#1"/>
    <dgm:cxn modelId="{5C116CBC-9BC4-4B4C-BDE5-A41E69A3E0EB}" type="presParOf" srcId="{9BA195F2-7BAA-449C-A78C-0A01FCBCD148}" destId="{564B57B0-15EE-4D55-B5F1-81BE95413707}" srcOrd="8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278CFA-52BD-444D-B9DA-D2B523EB9F5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62B4CE-60BA-4428-BBD2-D71D057C616D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uller narrow light"/>
            </a:rPr>
            <a:t>359,9</a:t>
          </a:r>
          <a:endParaRPr lang="ru-RU" sz="1200" b="1" dirty="0">
            <a:solidFill>
              <a:schemeClr val="tx1"/>
            </a:solidFill>
            <a:latin typeface="+muller narrow light"/>
          </a:endParaRPr>
        </a:p>
      </dgm:t>
    </dgm:pt>
    <dgm:pt modelId="{A2D78ECA-3CF6-470F-B407-10483BE25881}" type="parTrans" cxnId="{C5881A9B-599C-4A79-AC67-5EEDDB510170}">
      <dgm:prSet/>
      <dgm:spPr/>
      <dgm:t>
        <a:bodyPr/>
        <a:lstStyle/>
        <a:p>
          <a:endParaRPr lang="ru-RU"/>
        </a:p>
      </dgm:t>
    </dgm:pt>
    <dgm:pt modelId="{A3F674A6-627E-4B3B-A06E-166583DA35CE}" type="sibTrans" cxnId="{C5881A9B-599C-4A79-AC67-5EEDDB510170}">
      <dgm:prSet/>
      <dgm:spPr/>
      <dgm:t>
        <a:bodyPr/>
        <a:lstStyle/>
        <a:p>
          <a:endParaRPr lang="ru-RU"/>
        </a:p>
      </dgm:t>
    </dgm:pt>
    <dgm:pt modelId="{68FFCF8B-C6EA-4132-A4C2-046B5DA07270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uller narrow light"/>
            </a:rPr>
            <a:t>503,7</a:t>
          </a:r>
          <a:endParaRPr lang="ru-RU" sz="1200" b="1" dirty="0">
            <a:solidFill>
              <a:schemeClr val="tx1"/>
            </a:solidFill>
            <a:latin typeface="+muller narrow light"/>
          </a:endParaRPr>
        </a:p>
      </dgm:t>
    </dgm:pt>
    <dgm:pt modelId="{6334B31F-5370-43A9-A8B7-489218722452}" type="parTrans" cxnId="{8910C625-9DEB-494F-A81E-A66ABE0B77FE}">
      <dgm:prSet/>
      <dgm:spPr/>
      <dgm:t>
        <a:bodyPr/>
        <a:lstStyle/>
        <a:p>
          <a:endParaRPr lang="ru-RU"/>
        </a:p>
      </dgm:t>
    </dgm:pt>
    <dgm:pt modelId="{233764F4-E9AE-49F5-AD43-FC14E987E228}" type="sibTrans" cxnId="{8910C625-9DEB-494F-A81E-A66ABE0B77FE}">
      <dgm:prSet/>
      <dgm:spPr/>
      <dgm:t>
        <a:bodyPr/>
        <a:lstStyle/>
        <a:p>
          <a:endParaRPr lang="ru-RU"/>
        </a:p>
      </dgm:t>
    </dgm:pt>
    <dgm:pt modelId="{A2491BD8-3F20-4C01-AFF4-BC69CA4E928F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+muller narrow light"/>
            </a:rPr>
            <a:t>1244,3</a:t>
          </a:r>
          <a:endParaRPr lang="ru-RU" sz="1100" b="1" dirty="0">
            <a:solidFill>
              <a:schemeClr val="tx1"/>
            </a:solidFill>
            <a:latin typeface="+muller narrow light"/>
          </a:endParaRPr>
        </a:p>
      </dgm:t>
    </dgm:pt>
    <dgm:pt modelId="{4A4AB2C4-3E08-4662-8208-0353730B9123}" type="parTrans" cxnId="{922C2281-4D6F-403A-8D76-2A556875FBF3}">
      <dgm:prSet/>
      <dgm:spPr/>
      <dgm:t>
        <a:bodyPr/>
        <a:lstStyle/>
        <a:p>
          <a:endParaRPr lang="ru-RU"/>
        </a:p>
      </dgm:t>
    </dgm:pt>
    <dgm:pt modelId="{7CF16758-085D-46D3-B40D-CEEDF14305D3}" type="sibTrans" cxnId="{922C2281-4D6F-403A-8D76-2A556875FBF3}">
      <dgm:prSet/>
      <dgm:spPr/>
      <dgm:t>
        <a:bodyPr/>
        <a:lstStyle/>
        <a:p>
          <a:endParaRPr lang="ru-RU"/>
        </a:p>
      </dgm:t>
    </dgm:pt>
    <dgm:pt modelId="{93D80643-BAE1-4867-B98F-5DA2A8CB2E32}">
      <dgm:prSet phldrT="[Текст]" custT="1"/>
      <dgm:spPr>
        <a:solidFill>
          <a:srgbClr val="F8A45E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uller narrow light"/>
            </a:rPr>
            <a:t>120,0</a:t>
          </a:r>
          <a:endParaRPr lang="ru-RU" sz="1200" b="1" dirty="0">
            <a:solidFill>
              <a:schemeClr val="tx1"/>
            </a:solidFill>
            <a:latin typeface="+muller narrow light"/>
          </a:endParaRPr>
        </a:p>
      </dgm:t>
    </dgm:pt>
    <dgm:pt modelId="{02A569E9-3A9C-4818-BF98-1863F5F0B046}" type="parTrans" cxnId="{288083A8-255E-499A-A67E-F3559630B0AC}">
      <dgm:prSet/>
      <dgm:spPr/>
      <dgm:t>
        <a:bodyPr/>
        <a:lstStyle/>
        <a:p>
          <a:endParaRPr lang="ru-RU"/>
        </a:p>
      </dgm:t>
    </dgm:pt>
    <dgm:pt modelId="{B77639EB-B0B4-46F0-9B27-562174C42754}" type="sibTrans" cxnId="{288083A8-255E-499A-A67E-F3559630B0AC}">
      <dgm:prSet/>
      <dgm:spPr/>
      <dgm:t>
        <a:bodyPr/>
        <a:lstStyle/>
        <a:p>
          <a:endParaRPr lang="ru-RU"/>
        </a:p>
      </dgm:t>
    </dgm:pt>
    <dgm:pt modelId="{404CD3C1-CC54-4A43-96B7-6EEB1BBBAD04}" type="pres">
      <dgm:prSet presAssocID="{F7278CFA-52BD-444D-B9DA-D2B523EB9F5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B8E476-B20B-4056-B2E5-0A1B49CEC3B0}" type="pres">
      <dgm:prSet presAssocID="{F7278CFA-52BD-444D-B9DA-D2B523EB9F55}" presName="comp1" presStyleCnt="0"/>
      <dgm:spPr/>
    </dgm:pt>
    <dgm:pt modelId="{9E527394-D2BB-4DA7-8000-6122E8C288B3}" type="pres">
      <dgm:prSet presAssocID="{F7278CFA-52BD-444D-B9DA-D2B523EB9F55}" presName="circle1" presStyleLbl="node1" presStyleIdx="0" presStyleCnt="4" custAng="0" custLinFactNeighborX="-1724"/>
      <dgm:spPr/>
      <dgm:t>
        <a:bodyPr/>
        <a:lstStyle/>
        <a:p>
          <a:endParaRPr lang="ru-RU"/>
        </a:p>
      </dgm:t>
    </dgm:pt>
    <dgm:pt modelId="{8ED015C9-9219-442A-81EB-BF8645956E17}" type="pres">
      <dgm:prSet presAssocID="{F7278CFA-52BD-444D-B9DA-D2B523EB9F55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B0C1C-6840-48CB-B39C-8D831690EA9F}" type="pres">
      <dgm:prSet presAssocID="{F7278CFA-52BD-444D-B9DA-D2B523EB9F55}" presName="comp2" presStyleCnt="0"/>
      <dgm:spPr/>
    </dgm:pt>
    <dgm:pt modelId="{4360FB35-93AB-49D8-96B1-9BA8D047416A}" type="pres">
      <dgm:prSet presAssocID="{F7278CFA-52BD-444D-B9DA-D2B523EB9F55}" presName="circle2" presStyleLbl="node1" presStyleIdx="1" presStyleCnt="4" custLinFactNeighborX="-3138"/>
      <dgm:spPr/>
      <dgm:t>
        <a:bodyPr/>
        <a:lstStyle/>
        <a:p>
          <a:endParaRPr lang="ru-RU"/>
        </a:p>
      </dgm:t>
    </dgm:pt>
    <dgm:pt modelId="{E5765C48-683B-477C-A70D-8549874D67DB}" type="pres">
      <dgm:prSet presAssocID="{F7278CFA-52BD-444D-B9DA-D2B523EB9F55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D5A2B-EA8E-4957-B643-F07B5CB399AC}" type="pres">
      <dgm:prSet presAssocID="{F7278CFA-52BD-444D-B9DA-D2B523EB9F55}" presName="comp3" presStyleCnt="0"/>
      <dgm:spPr/>
    </dgm:pt>
    <dgm:pt modelId="{8D9C519E-47FE-4A72-B834-BF9EACD411F3}" type="pres">
      <dgm:prSet presAssocID="{F7278CFA-52BD-444D-B9DA-D2B523EB9F55}" presName="circle3" presStyleLbl="node1" presStyleIdx="2" presStyleCnt="4"/>
      <dgm:spPr/>
      <dgm:t>
        <a:bodyPr/>
        <a:lstStyle/>
        <a:p>
          <a:endParaRPr lang="ru-RU"/>
        </a:p>
      </dgm:t>
    </dgm:pt>
    <dgm:pt modelId="{28B659D7-53F5-49CC-9EC3-8B8F40281B38}" type="pres">
      <dgm:prSet presAssocID="{F7278CFA-52BD-444D-B9DA-D2B523EB9F55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9A958-FD48-4E18-9767-47D378FBA360}" type="pres">
      <dgm:prSet presAssocID="{F7278CFA-52BD-444D-B9DA-D2B523EB9F55}" presName="comp4" presStyleCnt="0"/>
      <dgm:spPr/>
    </dgm:pt>
    <dgm:pt modelId="{E688E2DC-A8B8-4894-BD33-BCD4AA565CD5}" type="pres">
      <dgm:prSet presAssocID="{F7278CFA-52BD-444D-B9DA-D2B523EB9F55}" presName="circle4" presStyleLbl="node1" presStyleIdx="3" presStyleCnt="4" custScaleX="103449" custLinFactNeighborX="0" custLinFactNeighborY="-3448"/>
      <dgm:spPr/>
      <dgm:t>
        <a:bodyPr/>
        <a:lstStyle/>
        <a:p>
          <a:endParaRPr lang="ru-RU"/>
        </a:p>
      </dgm:t>
    </dgm:pt>
    <dgm:pt modelId="{78178073-64BA-4993-A1A3-E5B8BC2AB7A5}" type="pres">
      <dgm:prSet presAssocID="{F7278CFA-52BD-444D-B9DA-D2B523EB9F55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B9BE01-2029-41A5-BABE-C6979DC3E189}" type="presOf" srcId="{A2491BD8-3F20-4C01-AFF4-BC69CA4E928F}" destId="{8D9C519E-47FE-4A72-B834-BF9EACD411F3}" srcOrd="0" destOrd="0" presId="urn:microsoft.com/office/officeart/2005/8/layout/venn2"/>
    <dgm:cxn modelId="{288083A8-255E-499A-A67E-F3559630B0AC}" srcId="{F7278CFA-52BD-444D-B9DA-D2B523EB9F55}" destId="{93D80643-BAE1-4867-B98F-5DA2A8CB2E32}" srcOrd="3" destOrd="0" parTransId="{02A569E9-3A9C-4818-BF98-1863F5F0B046}" sibTransId="{B77639EB-B0B4-46F0-9B27-562174C42754}"/>
    <dgm:cxn modelId="{CA81865B-1652-4EC8-A7BE-C64C18843810}" type="presOf" srcId="{F7278CFA-52BD-444D-B9DA-D2B523EB9F55}" destId="{404CD3C1-CC54-4A43-96B7-6EEB1BBBAD04}" srcOrd="0" destOrd="0" presId="urn:microsoft.com/office/officeart/2005/8/layout/venn2"/>
    <dgm:cxn modelId="{922C2281-4D6F-403A-8D76-2A556875FBF3}" srcId="{F7278CFA-52BD-444D-B9DA-D2B523EB9F55}" destId="{A2491BD8-3F20-4C01-AFF4-BC69CA4E928F}" srcOrd="2" destOrd="0" parTransId="{4A4AB2C4-3E08-4662-8208-0353730B9123}" sibTransId="{7CF16758-085D-46D3-B40D-CEEDF14305D3}"/>
    <dgm:cxn modelId="{C5881A9B-599C-4A79-AC67-5EEDDB510170}" srcId="{F7278CFA-52BD-444D-B9DA-D2B523EB9F55}" destId="{EF62B4CE-60BA-4428-BBD2-D71D057C616D}" srcOrd="0" destOrd="0" parTransId="{A2D78ECA-3CF6-470F-B407-10483BE25881}" sibTransId="{A3F674A6-627E-4B3B-A06E-166583DA35CE}"/>
    <dgm:cxn modelId="{7BBE0B07-5732-41DE-9641-6ECF1F1ED9B4}" type="presOf" srcId="{68FFCF8B-C6EA-4132-A4C2-046B5DA07270}" destId="{4360FB35-93AB-49D8-96B1-9BA8D047416A}" srcOrd="0" destOrd="0" presId="urn:microsoft.com/office/officeart/2005/8/layout/venn2"/>
    <dgm:cxn modelId="{368ADF09-1562-4A54-BEA1-09DBE7A7057F}" type="presOf" srcId="{93D80643-BAE1-4867-B98F-5DA2A8CB2E32}" destId="{78178073-64BA-4993-A1A3-E5B8BC2AB7A5}" srcOrd="1" destOrd="0" presId="urn:microsoft.com/office/officeart/2005/8/layout/venn2"/>
    <dgm:cxn modelId="{8910C625-9DEB-494F-A81E-A66ABE0B77FE}" srcId="{F7278CFA-52BD-444D-B9DA-D2B523EB9F55}" destId="{68FFCF8B-C6EA-4132-A4C2-046B5DA07270}" srcOrd="1" destOrd="0" parTransId="{6334B31F-5370-43A9-A8B7-489218722452}" sibTransId="{233764F4-E9AE-49F5-AD43-FC14E987E228}"/>
    <dgm:cxn modelId="{337171FE-82B7-4D5A-9364-55BDAA486CCD}" type="presOf" srcId="{EF62B4CE-60BA-4428-BBD2-D71D057C616D}" destId="{8ED015C9-9219-442A-81EB-BF8645956E17}" srcOrd="1" destOrd="0" presId="urn:microsoft.com/office/officeart/2005/8/layout/venn2"/>
    <dgm:cxn modelId="{27AD5A58-19E4-4727-AF49-DFD1E53254D4}" type="presOf" srcId="{EF62B4CE-60BA-4428-BBD2-D71D057C616D}" destId="{9E527394-D2BB-4DA7-8000-6122E8C288B3}" srcOrd="0" destOrd="0" presId="urn:microsoft.com/office/officeart/2005/8/layout/venn2"/>
    <dgm:cxn modelId="{9C5B5F7C-410B-4BAC-97E6-6A99357DBB2A}" type="presOf" srcId="{93D80643-BAE1-4867-B98F-5DA2A8CB2E32}" destId="{E688E2DC-A8B8-4894-BD33-BCD4AA565CD5}" srcOrd="0" destOrd="0" presId="urn:microsoft.com/office/officeart/2005/8/layout/venn2"/>
    <dgm:cxn modelId="{9F14B630-7A98-40F5-9E43-AC8143C74D38}" type="presOf" srcId="{68FFCF8B-C6EA-4132-A4C2-046B5DA07270}" destId="{E5765C48-683B-477C-A70D-8549874D67DB}" srcOrd="1" destOrd="0" presId="urn:microsoft.com/office/officeart/2005/8/layout/venn2"/>
    <dgm:cxn modelId="{D32FB70E-97C9-4859-8110-3DB9873FBA82}" type="presOf" srcId="{A2491BD8-3F20-4C01-AFF4-BC69CA4E928F}" destId="{28B659D7-53F5-49CC-9EC3-8B8F40281B38}" srcOrd="1" destOrd="0" presId="urn:microsoft.com/office/officeart/2005/8/layout/venn2"/>
    <dgm:cxn modelId="{8B943C20-EE5C-4D7A-97C0-03881D8D27E0}" type="presParOf" srcId="{404CD3C1-CC54-4A43-96B7-6EEB1BBBAD04}" destId="{E8B8E476-B20B-4056-B2E5-0A1B49CEC3B0}" srcOrd="0" destOrd="0" presId="urn:microsoft.com/office/officeart/2005/8/layout/venn2"/>
    <dgm:cxn modelId="{23C263CC-E04F-4490-AF01-93A13986EC7C}" type="presParOf" srcId="{E8B8E476-B20B-4056-B2E5-0A1B49CEC3B0}" destId="{9E527394-D2BB-4DA7-8000-6122E8C288B3}" srcOrd="0" destOrd="0" presId="urn:microsoft.com/office/officeart/2005/8/layout/venn2"/>
    <dgm:cxn modelId="{2F8D5330-403D-418D-8305-29D6A4BC53C0}" type="presParOf" srcId="{E8B8E476-B20B-4056-B2E5-0A1B49CEC3B0}" destId="{8ED015C9-9219-442A-81EB-BF8645956E17}" srcOrd="1" destOrd="0" presId="urn:microsoft.com/office/officeart/2005/8/layout/venn2"/>
    <dgm:cxn modelId="{A7E60C25-3CC2-49B4-AEDF-3BD690329346}" type="presParOf" srcId="{404CD3C1-CC54-4A43-96B7-6EEB1BBBAD04}" destId="{26DB0C1C-6840-48CB-B39C-8D831690EA9F}" srcOrd="1" destOrd="0" presId="urn:microsoft.com/office/officeart/2005/8/layout/venn2"/>
    <dgm:cxn modelId="{D170FEB3-3BD9-4CDD-B756-D6CA4EA70F27}" type="presParOf" srcId="{26DB0C1C-6840-48CB-B39C-8D831690EA9F}" destId="{4360FB35-93AB-49D8-96B1-9BA8D047416A}" srcOrd="0" destOrd="0" presId="urn:microsoft.com/office/officeart/2005/8/layout/venn2"/>
    <dgm:cxn modelId="{5E6B9296-4EDC-4A08-BFE3-FB5714C37D16}" type="presParOf" srcId="{26DB0C1C-6840-48CB-B39C-8D831690EA9F}" destId="{E5765C48-683B-477C-A70D-8549874D67DB}" srcOrd="1" destOrd="0" presId="urn:microsoft.com/office/officeart/2005/8/layout/venn2"/>
    <dgm:cxn modelId="{705D6FFF-7A48-42C7-B27D-676B0BC00ED0}" type="presParOf" srcId="{404CD3C1-CC54-4A43-96B7-6EEB1BBBAD04}" destId="{73ED5A2B-EA8E-4957-B643-F07B5CB399AC}" srcOrd="2" destOrd="0" presId="urn:microsoft.com/office/officeart/2005/8/layout/venn2"/>
    <dgm:cxn modelId="{C5253284-FEA1-4874-9AF7-33909DEC2D53}" type="presParOf" srcId="{73ED5A2B-EA8E-4957-B643-F07B5CB399AC}" destId="{8D9C519E-47FE-4A72-B834-BF9EACD411F3}" srcOrd="0" destOrd="0" presId="urn:microsoft.com/office/officeart/2005/8/layout/venn2"/>
    <dgm:cxn modelId="{AF06626D-88A0-4F4F-A901-709E5B407D5D}" type="presParOf" srcId="{73ED5A2B-EA8E-4957-B643-F07B5CB399AC}" destId="{28B659D7-53F5-49CC-9EC3-8B8F40281B38}" srcOrd="1" destOrd="0" presId="urn:microsoft.com/office/officeart/2005/8/layout/venn2"/>
    <dgm:cxn modelId="{98B708A3-BD0C-4B0F-AF33-61A7FF4C4DE9}" type="presParOf" srcId="{404CD3C1-CC54-4A43-96B7-6EEB1BBBAD04}" destId="{BC49A958-FD48-4E18-9767-47D378FBA360}" srcOrd="3" destOrd="0" presId="urn:microsoft.com/office/officeart/2005/8/layout/venn2"/>
    <dgm:cxn modelId="{0E632DEF-717F-4117-974A-0EDCC6F2A0A0}" type="presParOf" srcId="{BC49A958-FD48-4E18-9767-47D378FBA360}" destId="{E688E2DC-A8B8-4894-BD33-BCD4AA565CD5}" srcOrd="0" destOrd="0" presId="urn:microsoft.com/office/officeart/2005/8/layout/venn2"/>
    <dgm:cxn modelId="{413F6CB3-ADF3-4463-8CBD-392F2FD90F99}" type="presParOf" srcId="{BC49A958-FD48-4E18-9767-47D378FBA360}" destId="{78178073-64BA-4993-A1A3-E5B8BC2AB7A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278CFA-52BD-444D-B9DA-D2B523EB9F5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62B4CE-60BA-4428-BBD2-D71D057C616D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uller narrow light"/>
            </a:rPr>
            <a:t>319,6</a:t>
          </a:r>
          <a:endParaRPr lang="ru-RU" sz="1200" b="1" dirty="0">
            <a:solidFill>
              <a:schemeClr val="tx1"/>
            </a:solidFill>
            <a:latin typeface="+muller narrow light"/>
          </a:endParaRPr>
        </a:p>
      </dgm:t>
    </dgm:pt>
    <dgm:pt modelId="{A2D78ECA-3CF6-470F-B407-10483BE25881}" type="parTrans" cxnId="{C5881A9B-599C-4A79-AC67-5EEDDB510170}">
      <dgm:prSet/>
      <dgm:spPr/>
      <dgm:t>
        <a:bodyPr/>
        <a:lstStyle/>
        <a:p>
          <a:endParaRPr lang="ru-RU"/>
        </a:p>
      </dgm:t>
    </dgm:pt>
    <dgm:pt modelId="{A3F674A6-627E-4B3B-A06E-166583DA35CE}" type="sibTrans" cxnId="{C5881A9B-599C-4A79-AC67-5EEDDB510170}">
      <dgm:prSet/>
      <dgm:spPr/>
      <dgm:t>
        <a:bodyPr/>
        <a:lstStyle/>
        <a:p>
          <a:endParaRPr lang="ru-RU"/>
        </a:p>
      </dgm:t>
    </dgm:pt>
    <dgm:pt modelId="{68FFCF8B-C6EA-4132-A4C2-046B5DA07270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uller narrow light"/>
            </a:rPr>
            <a:t>304,4</a:t>
          </a:r>
          <a:endParaRPr lang="ru-RU" sz="1200" b="1" dirty="0">
            <a:solidFill>
              <a:schemeClr val="tx1"/>
            </a:solidFill>
            <a:latin typeface="+muller narrow light"/>
          </a:endParaRPr>
        </a:p>
      </dgm:t>
    </dgm:pt>
    <dgm:pt modelId="{6334B31F-5370-43A9-A8B7-489218722452}" type="parTrans" cxnId="{8910C625-9DEB-494F-A81E-A66ABE0B77FE}">
      <dgm:prSet/>
      <dgm:spPr/>
      <dgm:t>
        <a:bodyPr/>
        <a:lstStyle/>
        <a:p>
          <a:endParaRPr lang="ru-RU"/>
        </a:p>
      </dgm:t>
    </dgm:pt>
    <dgm:pt modelId="{233764F4-E9AE-49F5-AD43-FC14E987E228}" type="sibTrans" cxnId="{8910C625-9DEB-494F-A81E-A66ABE0B77FE}">
      <dgm:prSet/>
      <dgm:spPr/>
      <dgm:t>
        <a:bodyPr/>
        <a:lstStyle/>
        <a:p>
          <a:endParaRPr lang="ru-RU"/>
        </a:p>
      </dgm:t>
    </dgm:pt>
    <dgm:pt modelId="{A2491BD8-3F20-4C01-AFF4-BC69CA4E928F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+muller narrow light"/>
            </a:rPr>
            <a:t>1389,7</a:t>
          </a:r>
          <a:endParaRPr lang="ru-RU" sz="1100" b="1" dirty="0">
            <a:solidFill>
              <a:schemeClr val="tx1"/>
            </a:solidFill>
            <a:latin typeface="+muller narrow light"/>
          </a:endParaRPr>
        </a:p>
      </dgm:t>
    </dgm:pt>
    <dgm:pt modelId="{4A4AB2C4-3E08-4662-8208-0353730B9123}" type="parTrans" cxnId="{922C2281-4D6F-403A-8D76-2A556875FBF3}">
      <dgm:prSet/>
      <dgm:spPr/>
      <dgm:t>
        <a:bodyPr/>
        <a:lstStyle/>
        <a:p>
          <a:endParaRPr lang="ru-RU"/>
        </a:p>
      </dgm:t>
    </dgm:pt>
    <dgm:pt modelId="{7CF16758-085D-46D3-B40D-CEEDF14305D3}" type="sibTrans" cxnId="{922C2281-4D6F-403A-8D76-2A556875FBF3}">
      <dgm:prSet/>
      <dgm:spPr/>
      <dgm:t>
        <a:bodyPr/>
        <a:lstStyle/>
        <a:p>
          <a:endParaRPr lang="ru-RU"/>
        </a:p>
      </dgm:t>
    </dgm:pt>
    <dgm:pt modelId="{93D80643-BAE1-4867-B98F-5DA2A8CB2E32}">
      <dgm:prSet phldrT="[Текст]" custT="1"/>
      <dgm:spPr>
        <a:solidFill>
          <a:srgbClr val="F8A45E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uller narrow light"/>
            </a:rPr>
            <a:t>57,7</a:t>
          </a:r>
          <a:endParaRPr lang="ru-RU" sz="1200" b="1" dirty="0">
            <a:solidFill>
              <a:schemeClr val="tx1"/>
            </a:solidFill>
            <a:latin typeface="+muller narrow light"/>
          </a:endParaRPr>
        </a:p>
      </dgm:t>
    </dgm:pt>
    <dgm:pt modelId="{02A569E9-3A9C-4818-BF98-1863F5F0B046}" type="parTrans" cxnId="{288083A8-255E-499A-A67E-F3559630B0AC}">
      <dgm:prSet/>
      <dgm:spPr/>
      <dgm:t>
        <a:bodyPr/>
        <a:lstStyle/>
        <a:p>
          <a:endParaRPr lang="ru-RU"/>
        </a:p>
      </dgm:t>
    </dgm:pt>
    <dgm:pt modelId="{B77639EB-B0B4-46F0-9B27-562174C42754}" type="sibTrans" cxnId="{288083A8-255E-499A-A67E-F3559630B0AC}">
      <dgm:prSet/>
      <dgm:spPr/>
      <dgm:t>
        <a:bodyPr/>
        <a:lstStyle/>
        <a:p>
          <a:endParaRPr lang="ru-RU"/>
        </a:p>
      </dgm:t>
    </dgm:pt>
    <dgm:pt modelId="{404CD3C1-CC54-4A43-96B7-6EEB1BBBAD04}" type="pres">
      <dgm:prSet presAssocID="{F7278CFA-52BD-444D-B9DA-D2B523EB9F5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B8E476-B20B-4056-B2E5-0A1B49CEC3B0}" type="pres">
      <dgm:prSet presAssocID="{F7278CFA-52BD-444D-B9DA-D2B523EB9F55}" presName="comp1" presStyleCnt="0"/>
      <dgm:spPr/>
    </dgm:pt>
    <dgm:pt modelId="{9E527394-D2BB-4DA7-8000-6122E8C288B3}" type="pres">
      <dgm:prSet presAssocID="{F7278CFA-52BD-444D-B9DA-D2B523EB9F55}" presName="circle1" presStyleLbl="node1" presStyleIdx="0" presStyleCnt="4" custAng="0"/>
      <dgm:spPr/>
      <dgm:t>
        <a:bodyPr/>
        <a:lstStyle/>
        <a:p>
          <a:endParaRPr lang="ru-RU"/>
        </a:p>
      </dgm:t>
    </dgm:pt>
    <dgm:pt modelId="{8ED015C9-9219-442A-81EB-BF8645956E17}" type="pres">
      <dgm:prSet presAssocID="{F7278CFA-52BD-444D-B9DA-D2B523EB9F55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B0C1C-6840-48CB-B39C-8D831690EA9F}" type="pres">
      <dgm:prSet presAssocID="{F7278CFA-52BD-444D-B9DA-D2B523EB9F55}" presName="comp2" presStyleCnt="0"/>
      <dgm:spPr/>
    </dgm:pt>
    <dgm:pt modelId="{4360FB35-93AB-49D8-96B1-9BA8D047416A}" type="pres">
      <dgm:prSet presAssocID="{F7278CFA-52BD-444D-B9DA-D2B523EB9F55}" presName="circle2" presStyleLbl="node1" presStyleIdx="1" presStyleCnt="4" custLinFactNeighborX="-1724" custLinFactNeighborY="-3448"/>
      <dgm:spPr/>
      <dgm:t>
        <a:bodyPr/>
        <a:lstStyle/>
        <a:p>
          <a:endParaRPr lang="ru-RU"/>
        </a:p>
      </dgm:t>
    </dgm:pt>
    <dgm:pt modelId="{E5765C48-683B-477C-A70D-8549874D67DB}" type="pres">
      <dgm:prSet presAssocID="{F7278CFA-52BD-444D-B9DA-D2B523EB9F55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D5A2B-EA8E-4957-B643-F07B5CB399AC}" type="pres">
      <dgm:prSet presAssocID="{F7278CFA-52BD-444D-B9DA-D2B523EB9F55}" presName="comp3" presStyleCnt="0"/>
      <dgm:spPr/>
    </dgm:pt>
    <dgm:pt modelId="{8D9C519E-47FE-4A72-B834-BF9EACD411F3}" type="pres">
      <dgm:prSet presAssocID="{F7278CFA-52BD-444D-B9DA-D2B523EB9F55}" presName="circle3" presStyleLbl="node1" presStyleIdx="2" presStyleCnt="4"/>
      <dgm:spPr/>
      <dgm:t>
        <a:bodyPr/>
        <a:lstStyle/>
        <a:p>
          <a:endParaRPr lang="ru-RU"/>
        </a:p>
      </dgm:t>
    </dgm:pt>
    <dgm:pt modelId="{28B659D7-53F5-49CC-9EC3-8B8F40281B38}" type="pres">
      <dgm:prSet presAssocID="{F7278CFA-52BD-444D-B9DA-D2B523EB9F55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9A958-FD48-4E18-9767-47D378FBA360}" type="pres">
      <dgm:prSet presAssocID="{F7278CFA-52BD-444D-B9DA-D2B523EB9F55}" presName="comp4" presStyleCnt="0"/>
      <dgm:spPr/>
    </dgm:pt>
    <dgm:pt modelId="{E688E2DC-A8B8-4894-BD33-BCD4AA565CD5}" type="pres">
      <dgm:prSet presAssocID="{F7278CFA-52BD-444D-B9DA-D2B523EB9F55}" presName="circle4" presStyleLbl="node1" presStyleIdx="3" presStyleCnt="4"/>
      <dgm:spPr/>
      <dgm:t>
        <a:bodyPr/>
        <a:lstStyle/>
        <a:p>
          <a:endParaRPr lang="ru-RU"/>
        </a:p>
      </dgm:t>
    </dgm:pt>
    <dgm:pt modelId="{78178073-64BA-4993-A1A3-E5B8BC2AB7A5}" type="pres">
      <dgm:prSet presAssocID="{F7278CFA-52BD-444D-B9DA-D2B523EB9F55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84D89C-E489-4856-9AC0-1CA5B65B15D1}" type="presOf" srcId="{A2491BD8-3F20-4C01-AFF4-BC69CA4E928F}" destId="{8D9C519E-47FE-4A72-B834-BF9EACD411F3}" srcOrd="0" destOrd="0" presId="urn:microsoft.com/office/officeart/2005/8/layout/venn2"/>
    <dgm:cxn modelId="{F0EC462A-C6C1-4901-9E16-0F8F64C38157}" type="presOf" srcId="{93D80643-BAE1-4867-B98F-5DA2A8CB2E32}" destId="{E688E2DC-A8B8-4894-BD33-BCD4AA565CD5}" srcOrd="0" destOrd="0" presId="urn:microsoft.com/office/officeart/2005/8/layout/venn2"/>
    <dgm:cxn modelId="{A31AED57-19D9-4931-9896-2F7475495084}" type="presOf" srcId="{68FFCF8B-C6EA-4132-A4C2-046B5DA07270}" destId="{E5765C48-683B-477C-A70D-8549874D67DB}" srcOrd="1" destOrd="0" presId="urn:microsoft.com/office/officeart/2005/8/layout/venn2"/>
    <dgm:cxn modelId="{288083A8-255E-499A-A67E-F3559630B0AC}" srcId="{F7278CFA-52BD-444D-B9DA-D2B523EB9F55}" destId="{93D80643-BAE1-4867-B98F-5DA2A8CB2E32}" srcOrd="3" destOrd="0" parTransId="{02A569E9-3A9C-4818-BF98-1863F5F0B046}" sibTransId="{B77639EB-B0B4-46F0-9B27-562174C42754}"/>
    <dgm:cxn modelId="{922C2281-4D6F-403A-8D76-2A556875FBF3}" srcId="{F7278CFA-52BD-444D-B9DA-D2B523EB9F55}" destId="{A2491BD8-3F20-4C01-AFF4-BC69CA4E928F}" srcOrd="2" destOrd="0" parTransId="{4A4AB2C4-3E08-4662-8208-0353730B9123}" sibTransId="{7CF16758-085D-46D3-B40D-CEEDF14305D3}"/>
    <dgm:cxn modelId="{10B1A4C2-469D-46BF-AAAA-F7E5164258A1}" type="presOf" srcId="{EF62B4CE-60BA-4428-BBD2-D71D057C616D}" destId="{8ED015C9-9219-442A-81EB-BF8645956E17}" srcOrd="1" destOrd="0" presId="urn:microsoft.com/office/officeart/2005/8/layout/venn2"/>
    <dgm:cxn modelId="{33B5AC01-1D49-4C9A-BB4D-59124B2B53F4}" type="presOf" srcId="{A2491BD8-3F20-4C01-AFF4-BC69CA4E928F}" destId="{28B659D7-53F5-49CC-9EC3-8B8F40281B38}" srcOrd="1" destOrd="0" presId="urn:microsoft.com/office/officeart/2005/8/layout/venn2"/>
    <dgm:cxn modelId="{C5881A9B-599C-4A79-AC67-5EEDDB510170}" srcId="{F7278CFA-52BD-444D-B9DA-D2B523EB9F55}" destId="{EF62B4CE-60BA-4428-BBD2-D71D057C616D}" srcOrd="0" destOrd="0" parTransId="{A2D78ECA-3CF6-470F-B407-10483BE25881}" sibTransId="{A3F674A6-627E-4B3B-A06E-166583DA35CE}"/>
    <dgm:cxn modelId="{E458D4A0-212F-4796-AAB6-BB03CA2D8B73}" type="presOf" srcId="{93D80643-BAE1-4867-B98F-5DA2A8CB2E32}" destId="{78178073-64BA-4993-A1A3-E5B8BC2AB7A5}" srcOrd="1" destOrd="0" presId="urn:microsoft.com/office/officeart/2005/8/layout/venn2"/>
    <dgm:cxn modelId="{8910C625-9DEB-494F-A81E-A66ABE0B77FE}" srcId="{F7278CFA-52BD-444D-B9DA-D2B523EB9F55}" destId="{68FFCF8B-C6EA-4132-A4C2-046B5DA07270}" srcOrd="1" destOrd="0" parTransId="{6334B31F-5370-43A9-A8B7-489218722452}" sibTransId="{233764F4-E9AE-49F5-AD43-FC14E987E228}"/>
    <dgm:cxn modelId="{61650646-DDCC-4B66-B25F-ED686AD2F8DA}" type="presOf" srcId="{F7278CFA-52BD-444D-B9DA-D2B523EB9F55}" destId="{404CD3C1-CC54-4A43-96B7-6EEB1BBBAD04}" srcOrd="0" destOrd="0" presId="urn:microsoft.com/office/officeart/2005/8/layout/venn2"/>
    <dgm:cxn modelId="{1BAEF6AF-D59B-4782-847B-FE36437047DC}" type="presOf" srcId="{EF62B4CE-60BA-4428-BBD2-D71D057C616D}" destId="{9E527394-D2BB-4DA7-8000-6122E8C288B3}" srcOrd="0" destOrd="0" presId="urn:microsoft.com/office/officeart/2005/8/layout/venn2"/>
    <dgm:cxn modelId="{8945845B-9D67-4D37-8EBB-6926541CEB2C}" type="presOf" srcId="{68FFCF8B-C6EA-4132-A4C2-046B5DA07270}" destId="{4360FB35-93AB-49D8-96B1-9BA8D047416A}" srcOrd="0" destOrd="0" presId="urn:microsoft.com/office/officeart/2005/8/layout/venn2"/>
    <dgm:cxn modelId="{01CA9305-09A2-4CEA-B4E0-34FB6DE1F72B}" type="presParOf" srcId="{404CD3C1-CC54-4A43-96B7-6EEB1BBBAD04}" destId="{E8B8E476-B20B-4056-B2E5-0A1B49CEC3B0}" srcOrd="0" destOrd="0" presId="urn:microsoft.com/office/officeart/2005/8/layout/venn2"/>
    <dgm:cxn modelId="{5C8B5DFA-B820-4487-9CB9-768A71DD168C}" type="presParOf" srcId="{E8B8E476-B20B-4056-B2E5-0A1B49CEC3B0}" destId="{9E527394-D2BB-4DA7-8000-6122E8C288B3}" srcOrd="0" destOrd="0" presId="urn:microsoft.com/office/officeart/2005/8/layout/venn2"/>
    <dgm:cxn modelId="{3C6AED31-EE65-4572-8527-0DF7B5C20BF1}" type="presParOf" srcId="{E8B8E476-B20B-4056-B2E5-0A1B49CEC3B0}" destId="{8ED015C9-9219-442A-81EB-BF8645956E17}" srcOrd="1" destOrd="0" presId="urn:microsoft.com/office/officeart/2005/8/layout/venn2"/>
    <dgm:cxn modelId="{6AB4CE15-F71B-4B15-B074-19751314387E}" type="presParOf" srcId="{404CD3C1-CC54-4A43-96B7-6EEB1BBBAD04}" destId="{26DB0C1C-6840-48CB-B39C-8D831690EA9F}" srcOrd="1" destOrd="0" presId="urn:microsoft.com/office/officeart/2005/8/layout/venn2"/>
    <dgm:cxn modelId="{1D92AE3A-AD0A-42D5-BE61-4CFBF2E5765A}" type="presParOf" srcId="{26DB0C1C-6840-48CB-B39C-8D831690EA9F}" destId="{4360FB35-93AB-49D8-96B1-9BA8D047416A}" srcOrd="0" destOrd="0" presId="urn:microsoft.com/office/officeart/2005/8/layout/venn2"/>
    <dgm:cxn modelId="{208B3E7C-D4BB-45D6-9840-5EF26C817FA6}" type="presParOf" srcId="{26DB0C1C-6840-48CB-B39C-8D831690EA9F}" destId="{E5765C48-683B-477C-A70D-8549874D67DB}" srcOrd="1" destOrd="0" presId="urn:microsoft.com/office/officeart/2005/8/layout/venn2"/>
    <dgm:cxn modelId="{BA2D04A7-62B3-4447-95F4-B5B669146E07}" type="presParOf" srcId="{404CD3C1-CC54-4A43-96B7-6EEB1BBBAD04}" destId="{73ED5A2B-EA8E-4957-B643-F07B5CB399AC}" srcOrd="2" destOrd="0" presId="urn:microsoft.com/office/officeart/2005/8/layout/venn2"/>
    <dgm:cxn modelId="{697F2C61-5F6C-46C5-B17E-8A5F3712C557}" type="presParOf" srcId="{73ED5A2B-EA8E-4957-B643-F07B5CB399AC}" destId="{8D9C519E-47FE-4A72-B834-BF9EACD411F3}" srcOrd="0" destOrd="0" presId="urn:microsoft.com/office/officeart/2005/8/layout/venn2"/>
    <dgm:cxn modelId="{2FC55FFB-D624-47F3-8DD0-B5F22ED2993C}" type="presParOf" srcId="{73ED5A2B-EA8E-4957-B643-F07B5CB399AC}" destId="{28B659D7-53F5-49CC-9EC3-8B8F40281B38}" srcOrd="1" destOrd="0" presId="urn:microsoft.com/office/officeart/2005/8/layout/venn2"/>
    <dgm:cxn modelId="{0EF4540E-CC27-49DC-9FAD-E528042C821B}" type="presParOf" srcId="{404CD3C1-CC54-4A43-96B7-6EEB1BBBAD04}" destId="{BC49A958-FD48-4E18-9767-47D378FBA360}" srcOrd="3" destOrd="0" presId="urn:microsoft.com/office/officeart/2005/8/layout/venn2"/>
    <dgm:cxn modelId="{56C89DC8-5070-46F5-8621-340ABC5C6DB0}" type="presParOf" srcId="{BC49A958-FD48-4E18-9767-47D378FBA360}" destId="{E688E2DC-A8B8-4894-BD33-BCD4AA565CD5}" srcOrd="0" destOrd="0" presId="urn:microsoft.com/office/officeart/2005/8/layout/venn2"/>
    <dgm:cxn modelId="{F9760416-3538-4E2C-9D74-53AE669130EF}" type="presParOf" srcId="{BC49A958-FD48-4E18-9767-47D378FBA360}" destId="{78178073-64BA-4993-A1A3-E5B8BC2AB7A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278CFA-52BD-444D-B9DA-D2B523EB9F5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62B4CE-60BA-4428-BBD2-D71D057C616D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uller narrow light"/>
            </a:rPr>
            <a:t>277,9</a:t>
          </a:r>
          <a:endParaRPr lang="ru-RU" sz="1200" b="1" dirty="0">
            <a:solidFill>
              <a:schemeClr val="tx1"/>
            </a:solidFill>
            <a:latin typeface="+muller narrow light"/>
          </a:endParaRPr>
        </a:p>
      </dgm:t>
    </dgm:pt>
    <dgm:pt modelId="{A2D78ECA-3CF6-470F-B407-10483BE25881}" type="parTrans" cxnId="{C5881A9B-599C-4A79-AC67-5EEDDB510170}">
      <dgm:prSet/>
      <dgm:spPr/>
      <dgm:t>
        <a:bodyPr/>
        <a:lstStyle/>
        <a:p>
          <a:endParaRPr lang="ru-RU"/>
        </a:p>
      </dgm:t>
    </dgm:pt>
    <dgm:pt modelId="{A3F674A6-627E-4B3B-A06E-166583DA35CE}" type="sibTrans" cxnId="{C5881A9B-599C-4A79-AC67-5EEDDB510170}">
      <dgm:prSet/>
      <dgm:spPr/>
      <dgm:t>
        <a:bodyPr/>
        <a:lstStyle/>
        <a:p>
          <a:endParaRPr lang="ru-RU"/>
        </a:p>
      </dgm:t>
    </dgm:pt>
    <dgm:pt modelId="{68FFCF8B-C6EA-4132-A4C2-046B5DA07270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uller narrow light"/>
            </a:rPr>
            <a:t>307,8</a:t>
          </a:r>
          <a:endParaRPr lang="ru-RU" sz="1200" b="1" dirty="0">
            <a:solidFill>
              <a:schemeClr val="tx1"/>
            </a:solidFill>
            <a:latin typeface="+muller narrow light"/>
          </a:endParaRPr>
        </a:p>
      </dgm:t>
    </dgm:pt>
    <dgm:pt modelId="{6334B31F-5370-43A9-A8B7-489218722452}" type="parTrans" cxnId="{8910C625-9DEB-494F-A81E-A66ABE0B77FE}">
      <dgm:prSet/>
      <dgm:spPr/>
      <dgm:t>
        <a:bodyPr/>
        <a:lstStyle/>
        <a:p>
          <a:endParaRPr lang="ru-RU"/>
        </a:p>
      </dgm:t>
    </dgm:pt>
    <dgm:pt modelId="{233764F4-E9AE-49F5-AD43-FC14E987E228}" type="sibTrans" cxnId="{8910C625-9DEB-494F-A81E-A66ABE0B77FE}">
      <dgm:prSet/>
      <dgm:spPr/>
      <dgm:t>
        <a:bodyPr/>
        <a:lstStyle/>
        <a:p>
          <a:endParaRPr lang="ru-RU"/>
        </a:p>
      </dgm:t>
    </dgm:pt>
    <dgm:pt modelId="{A2491BD8-3F20-4C01-AFF4-BC69CA4E928F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+muller narrow light"/>
            </a:rPr>
            <a:t>1563,1</a:t>
          </a:r>
          <a:endParaRPr lang="ru-RU" sz="1100" b="1" dirty="0">
            <a:solidFill>
              <a:schemeClr val="tx1"/>
            </a:solidFill>
            <a:latin typeface="+muller narrow light"/>
          </a:endParaRPr>
        </a:p>
      </dgm:t>
    </dgm:pt>
    <dgm:pt modelId="{4A4AB2C4-3E08-4662-8208-0353730B9123}" type="parTrans" cxnId="{922C2281-4D6F-403A-8D76-2A556875FBF3}">
      <dgm:prSet/>
      <dgm:spPr/>
      <dgm:t>
        <a:bodyPr/>
        <a:lstStyle/>
        <a:p>
          <a:endParaRPr lang="ru-RU"/>
        </a:p>
      </dgm:t>
    </dgm:pt>
    <dgm:pt modelId="{7CF16758-085D-46D3-B40D-CEEDF14305D3}" type="sibTrans" cxnId="{922C2281-4D6F-403A-8D76-2A556875FBF3}">
      <dgm:prSet/>
      <dgm:spPr/>
      <dgm:t>
        <a:bodyPr/>
        <a:lstStyle/>
        <a:p>
          <a:endParaRPr lang="ru-RU"/>
        </a:p>
      </dgm:t>
    </dgm:pt>
    <dgm:pt modelId="{93D80643-BAE1-4867-B98F-5DA2A8CB2E32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F8A45E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uller narrow light"/>
            </a:rPr>
            <a:t>52,2</a:t>
          </a:r>
          <a:endParaRPr lang="ru-RU" sz="1200" b="1" dirty="0">
            <a:solidFill>
              <a:schemeClr val="tx1"/>
            </a:solidFill>
            <a:latin typeface="+muller narrow light"/>
          </a:endParaRPr>
        </a:p>
      </dgm:t>
    </dgm:pt>
    <dgm:pt modelId="{02A569E9-3A9C-4818-BF98-1863F5F0B046}" type="parTrans" cxnId="{288083A8-255E-499A-A67E-F3559630B0AC}">
      <dgm:prSet/>
      <dgm:spPr/>
      <dgm:t>
        <a:bodyPr/>
        <a:lstStyle/>
        <a:p>
          <a:endParaRPr lang="ru-RU"/>
        </a:p>
      </dgm:t>
    </dgm:pt>
    <dgm:pt modelId="{B77639EB-B0B4-46F0-9B27-562174C42754}" type="sibTrans" cxnId="{288083A8-255E-499A-A67E-F3559630B0AC}">
      <dgm:prSet/>
      <dgm:spPr/>
      <dgm:t>
        <a:bodyPr/>
        <a:lstStyle/>
        <a:p>
          <a:endParaRPr lang="ru-RU"/>
        </a:p>
      </dgm:t>
    </dgm:pt>
    <dgm:pt modelId="{404CD3C1-CC54-4A43-96B7-6EEB1BBBAD04}" type="pres">
      <dgm:prSet presAssocID="{F7278CFA-52BD-444D-B9DA-D2B523EB9F5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B8E476-B20B-4056-B2E5-0A1B49CEC3B0}" type="pres">
      <dgm:prSet presAssocID="{F7278CFA-52BD-444D-B9DA-D2B523EB9F55}" presName="comp1" presStyleCnt="0"/>
      <dgm:spPr/>
    </dgm:pt>
    <dgm:pt modelId="{9E527394-D2BB-4DA7-8000-6122E8C288B3}" type="pres">
      <dgm:prSet presAssocID="{F7278CFA-52BD-444D-B9DA-D2B523EB9F55}" presName="circle1" presStyleLbl="node1" presStyleIdx="0" presStyleCnt="4" custAng="0" custLinFactNeighborX="-10320" custLinFactNeighborY="-3448"/>
      <dgm:spPr/>
      <dgm:t>
        <a:bodyPr/>
        <a:lstStyle/>
        <a:p>
          <a:endParaRPr lang="ru-RU"/>
        </a:p>
      </dgm:t>
    </dgm:pt>
    <dgm:pt modelId="{8ED015C9-9219-442A-81EB-BF8645956E17}" type="pres">
      <dgm:prSet presAssocID="{F7278CFA-52BD-444D-B9DA-D2B523EB9F55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B0C1C-6840-48CB-B39C-8D831690EA9F}" type="pres">
      <dgm:prSet presAssocID="{F7278CFA-52BD-444D-B9DA-D2B523EB9F55}" presName="comp2" presStyleCnt="0"/>
      <dgm:spPr/>
    </dgm:pt>
    <dgm:pt modelId="{4360FB35-93AB-49D8-96B1-9BA8D047416A}" type="pres">
      <dgm:prSet presAssocID="{F7278CFA-52BD-444D-B9DA-D2B523EB9F55}" presName="circle2" presStyleLbl="node1" presStyleIdx="1" presStyleCnt="4" custLinFactNeighborX="-15602" custLinFactNeighborY="-4310"/>
      <dgm:spPr/>
      <dgm:t>
        <a:bodyPr/>
        <a:lstStyle/>
        <a:p>
          <a:endParaRPr lang="ru-RU"/>
        </a:p>
      </dgm:t>
    </dgm:pt>
    <dgm:pt modelId="{E5765C48-683B-477C-A70D-8549874D67DB}" type="pres">
      <dgm:prSet presAssocID="{F7278CFA-52BD-444D-B9DA-D2B523EB9F55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D5A2B-EA8E-4957-B643-F07B5CB399AC}" type="pres">
      <dgm:prSet presAssocID="{F7278CFA-52BD-444D-B9DA-D2B523EB9F55}" presName="comp3" presStyleCnt="0"/>
      <dgm:spPr/>
    </dgm:pt>
    <dgm:pt modelId="{8D9C519E-47FE-4A72-B834-BF9EACD411F3}" type="pres">
      <dgm:prSet presAssocID="{F7278CFA-52BD-444D-B9DA-D2B523EB9F55}" presName="circle3" presStyleLbl="node1" presStyleIdx="2" presStyleCnt="4" custLinFactNeighborX="-18268" custLinFactNeighborY="-5747"/>
      <dgm:spPr/>
      <dgm:t>
        <a:bodyPr/>
        <a:lstStyle/>
        <a:p>
          <a:endParaRPr lang="ru-RU"/>
        </a:p>
      </dgm:t>
    </dgm:pt>
    <dgm:pt modelId="{28B659D7-53F5-49CC-9EC3-8B8F40281B38}" type="pres">
      <dgm:prSet presAssocID="{F7278CFA-52BD-444D-B9DA-D2B523EB9F55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9A958-FD48-4E18-9767-47D378FBA360}" type="pres">
      <dgm:prSet presAssocID="{F7278CFA-52BD-444D-B9DA-D2B523EB9F55}" presName="comp4" presStyleCnt="0"/>
      <dgm:spPr/>
    </dgm:pt>
    <dgm:pt modelId="{E688E2DC-A8B8-4894-BD33-BCD4AA565CD5}" type="pres">
      <dgm:prSet presAssocID="{F7278CFA-52BD-444D-B9DA-D2B523EB9F55}" presName="circle4" presStyleLbl="node1" presStyleIdx="3" presStyleCnt="4" custLinFactNeighborX="-22442" custLinFactNeighborY="0"/>
      <dgm:spPr/>
      <dgm:t>
        <a:bodyPr/>
        <a:lstStyle/>
        <a:p>
          <a:endParaRPr lang="ru-RU"/>
        </a:p>
      </dgm:t>
    </dgm:pt>
    <dgm:pt modelId="{78178073-64BA-4993-A1A3-E5B8BC2AB7A5}" type="pres">
      <dgm:prSet presAssocID="{F7278CFA-52BD-444D-B9DA-D2B523EB9F55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1C3D3D-7AE4-4AC3-BD34-A119B518BEE8}" type="presOf" srcId="{A2491BD8-3F20-4C01-AFF4-BC69CA4E928F}" destId="{28B659D7-53F5-49CC-9EC3-8B8F40281B38}" srcOrd="1" destOrd="0" presId="urn:microsoft.com/office/officeart/2005/8/layout/venn2"/>
    <dgm:cxn modelId="{288083A8-255E-499A-A67E-F3559630B0AC}" srcId="{F7278CFA-52BD-444D-B9DA-D2B523EB9F55}" destId="{93D80643-BAE1-4867-B98F-5DA2A8CB2E32}" srcOrd="3" destOrd="0" parTransId="{02A569E9-3A9C-4818-BF98-1863F5F0B046}" sibTransId="{B77639EB-B0B4-46F0-9B27-562174C42754}"/>
    <dgm:cxn modelId="{93045CF0-CEBC-4339-8430-F4C7FCAF0573}" type="presOf" srcId="{93D80643-BAE1-4867-B98F-5DA2A8CB2E32}" destId="{E688E2DC-A8B8-4894-BD33-BCD4AA565CD5}" srcOrd="0" destOrd="0" presId="urn:microsoft.com/office/officeart/2005/8/layout/venn2"/>
    <dgm:cxn modelId="{922C2281-4D6F-403A-8D76-2A556875FBF3}" srcId="{F7278CFA-52BD-444D-B9DA-D2B523EB9F55}" destId="{A2491BD8-3F20-4C01-AFF4-BC69CA4E928F}" srcOrd="2" destOrd="0" parTransId="{4A4AB2C4-3E08-4662-8208-0353730B9123}" sibTransId="{7CF16758-085D-46D3-B40D-CEEDF14305D3}"/>
    <dgm:cxn modelId="{C5881A9B-599C-4A79-AC67-5EEDDB510170}" srcId="{F7278CFA-52BD-444D-B9DA-D2B523EB9F55}" destId="{EF62B4CE-60BA-4428-BBD2-D71D057C616D}" srcOrd="0" destOrd="0" parTransId="{A2D78ECA-3CF6-470F-B407-10483BE25881}" sibTransId="{A3F674A6-627E-4B3B-A06E-166583DA35CE}"/>
    <dgm:cxn modelId="{E0B47C32-28D7-477E-B66E-398A9D8E9338}" type="presOf" srcId="{EF62B4CE-60BA-4428-BBD2-D71D057C616D}" destId="{8ED015C9-9219-442A-81EB-BF8645956E17}" srcOrd="1" destOrd="0" presId="urn:microsoft.com/office/officeart/2005/8/layout/venn2"/>
    <dgm:cxn modelId="{3BBE5B83-1F81-4C2A-867F-B4024D367381}" type="presOf" srcId="{68FFCF8B-C6EA-4132-A4C2-046B5DA07270}" destId="{E5765C48-683B-477C-A70D-8549874D67DB}" srcOrd="1" destOrd="0" presId="urn:microsoft.com/office/officeart/2005/8/layout/venn2"/>
    <dgm:cxn modelId="{529A762C-B7C4-4650-9C78-C8BCB515FEB3}" type="presOf" srcId="{93D80643-BAE1-4867-B98F-5DA2A8CB2E32}" destId="{78178073-64BA-4993-A1A3-E5B8BC2AB7A5}" srcOrd="1" destOrd="0" presId="urn:microsoft.com/office/officeart/2005/8/layout/venn2"/>
    <dgm:cxn modelId="{8910C625-9DEB-494F-A81E-A66ABE0B77FE}" srcId="{F7278CFA-52BD-444D-B9DA-D2B523EB9F55}" destId="{68FFCF8B-C6EA-4132-A4C2-046B5DA07270}" srcOrd="1" destOrd="0" parTransId="{6334B31F-5370-43A9-A8B7-489218722452}" sibTransId="{233764F4-E9AE-49F5-AD43-FC14E987E228}"/>
    <dgm:cxn modelId="{CD27736F-EAC1-4A64-B58C-1C4B3EF93EBA}" type="presOf" srcId="{F7278CFA-52BD-444D-B9DA-D2B523EB9F55}" destId="{404CD3C1-CC54-4A43-96B7-6EEB1BBBAD04}" srcOrd="0" destOrd="0" presId="urn:microsoft.com/office/officeart/2005/8/layout/venn2"/>
    <dgm:cxn modelId="{D0258737-3A6A-42ED-ACC2-9DA7926A459D}" type="presOf" srcId="{A2491BD8-3F20-4C01-AFF4-BC69CA4E928F}" destId="{8D9C519E-47FE-4A72-B834-BF9EACD411F3}" srcOrd="0" destOrd="0" presId="urn:microsoft.com/office/officeart/2005/8/layout/venn2"/>
    <dgm:cxn modelId="{9FE3A655-E6A8-4D8D-8D86-1FDF4EF96504}" type="presOf" srcId="{68FFCF8B-C6EA-4132-A4C2-046B5DA07270}" destId="{4360FB35-93AB-49D8-96B1-9BA8D047416A}" srcOrd="0" destOrd="0" presId="urn:microsoft.com/office/officeart/2005/8/layout/venn2"/>
    <dgm:cxn modelId="{DF4A3FE7-ED85-499C-A6F3-E3470A48F169}" type="presOf" srcId="{EF62B4CE-60BA-4428-BBD2-D71D057C616D}" destId="{9E527394-D2BB-4DA7-8000-6122E8C288B3}" srcOrd="0" destOrd="0" presId="urn:microsoft.com/office/officeart/2005/8/layout/venn2"/>
    <dgm:cxn modelId="{793330C9-2D85-43D4-95CE-3B5D4DA8BC87}" type="presParOf" srcId="{404CD3C1-CC54-4A43-96B7-6EEB1BBBAD04}" destId="{E8B8E476-B20B-4056-B2E5-0A1B49CEC3B0}" srcOrd="0" destOrd="0" presId="urn:microsoft.com/office/officeart/2005/8/layout/venn2"/>
    <dgm:cxn modelId="{BA48D449-01EB-44D9-A445-006C18807FC4}" type="presParOf" srcId="{E8B8E476-B20B-4056-B2E5-0A1B49CEC3B0}" destId="{9E527394-D2BB-4DA7-8000-6122E8C288B3}" srcOrd="0" destOrd="0" presId="urn:microsoft.com/office/officeart/2005/8/layout/venn2"/>
    <dgm:cxn modelId="{E2225371-CCB7-4B0B-B030-A41FCB982028}" type="presParOf" srcId="{E8B8E476-B20B-4056-B2E5-0A1B49CEC3B0}" destId="{8ED015C9-9219-442A-81EB-BF8645956E17}" srcOrd="1" destOrd="0" presId="urn:microsoft.com/office/officeart/2005/8/layout/venn2"/>
    <dgm:cxn modelId="{6393B058-95AE-490B-81B1-E3348B7E9753}" type="presParOf" srcId="{404CD3C1-CC54-4A43-96B7-6EEB1BBBAD04}" destId="{26DB0C1C-6840-48CB-B39C-8D831690EA9F}" srcOrd="1" destOrd="0" presId="urn:microsoft.com/office/officeart/2005/8/layout/venn2"/>
    <dgm:cxn modelId="{7D626741-5C83-4573-B31B-1F603D65B281}" type="presParOf" srcId="{26DB0C1C-6840-48CB-B39C-8D831690EA9F}" destId="{4360FB35-93AB-49D8-96B1-9BA8D047416A}" srcOrd="0" destOrd="0" presId="urn:microsoft.com/office/officeart/2005/8/layout/venn2"/>
    <dgm:cxn modelId="{CE0F6800-63BD-42BE-86BB-C7816310F4D8}" type="presParOf" srcId="{26DB0C1C-6840-48CB-B39C-8D831690EA9F}" destId="{E5765C48-683B-477C-A70D-8549874D67DB}" srcOrd="1" destOrd="0" presId="urn:microsoft.com/office/officeart/2005/8/layout/venn2"/>
    <dgm:cxn modelId="{BE0CE9A4-3098-422C-AE5F-9F804E9A68AA}" type="presParOf" srcId="{404CD3C1-CC54-4A43-96B7-6EEB1BBBAD04}" destId="{73ED5A2B-EA8E-4957-B643-F07B5CB399AC}" srcOrd="2" destOrd="0" presId="urn:microsoft.com/office/officeart/2005/8/layout/venn2"/>
    <dgm:cxn modelId="{DDB497C4-F310-4B2D-A771-84526FA0529F}" type="presParOf" srcId="{73ED5A2B-EA8E-4957-B643-F07B5CB399AC}" destId="{8D9C519E-47FE-4A72-B834-BF9EACD411F3}" srcOrd="0" destOrd="0" presId="urn:microsoft.com/office/officeart/2005/8/layout/venn2"/>
    <dgm:cxn modelId="{327E8614-F3CD-4D0D-B27E-938EB907A7C4}" type="presParOf" srcId="{73ED5A2B-EA8E-4957-B643-F07B5CB399AC}" destId="{28B659D7-53F5-49CC-9EC3-8B8F40281B38}" srcOrd="1" destOrd="0" presId="urn:microsoft.com/office/officeart/2005/8/layout/venn2"/>
    <dgm:cxn modelId="{716F948E-B249-4BA4-9052-9B17567EE4B5}" type="presParOf" srcId="{404CD3C1-CC54-4A43-96B7-6EEB1BBBAD04}" destId="{BC49A958-FD48-4E18-9767-47D378FBA360}" srcOrd="3" destOrd="0" presId="urn:microsoft.com/office/officeart/2005/8/layout/venn2"/>
    <dgm:cxn modelId="{ACB203E5-D8D2-4530-BC03-67DF2ACBB172}" type="presParOf" srcId="{BC49A958-FD48-4E18-9767-47D378FBA360}" destId="{E688E2DC-A8B8-4894-BD33-BCD4AA565CD5}" srcOrd="0" destOrd="0" presId="urn:microsoft.com/office/officeart/2005/8/layout/venn2"/>
    <dgm:cxn modelId="{491A7EF2-99AF-41E3-B8B7-1D5B30443055}" type="presParOf" srcId="{BC49A958-FD48-4E18-9767-47D378FBA360}" destId="{78178073-64BA-4993-A1A3-E5B8BC2AB7A5}" srcOrd="1" destOrd="0" presId="urn:microsoft.com/office/officeart/2005/8/layout/venn2"/>
  </dgm:cxnLst>
  <dgm:bg>
    <a:noFill/>
  </dgm:bg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5602E-C38B-4C52-9F61-6D555E708A13}">
      <dsp:nvSpPr>
        <dsp:cNvPr id="0" name=""/>
        <dsp:cNvSpPr/>
      </dsp:nvSpPr>
      <dsp:spPr>
        <a:xfrm rot="5400000">
          <a:off x="-147973" y="151420"/>
          <a:ext cx="986488" cy="690542"/>
        </a:xfrm>
        <a:prstGeom prst="chevron">
          <a:avLst/>
        </a:prstGeom>
        <a:solidFill>
          <a:srgbClr val="0082C8"/>
        </a:solidFill>
        <a:ln w="25400" cap="flat" cmpd="sng" algn="ctr">
          <a:solidFill>
            <a:srgbClr val="F05A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Muller Narrow ExtraBold"/>
            </a:rPr>
            <a:t>1</a:t>
          </a:r>
          <a:r>
            <a:rPr lang="ru-RU" sz="1800" b="1" kern="1200" dirty="0" smtClean="0">
              <a:latin typeface="Muller Narrow ExtraBold"/>
            </a:rPr>
            <a:t> </a:t>
          </a:r>
          <a:r>
            <a:rPr lang="ru-RU" sz="1000" b="1" kern="1200" dirty="0" smtClean="0">
              <a:latin typeface="Muller Narrow ExtraBold"/>
            </a:rPr>
            <a:t>этап</a:t>
          </a:r>
          <a:endParaRPr lang="ru-RU" sz="1000" b="1" kern="1200" dirty="0">
            <a:latin typeface="Muller Narrow ExtraBold"/>
          </a:endParaRPr>
        </a:p>
      </dsp:txBody>
      <dsp:txXfrm rot="-5400000">
        <a:off x="0" y="348718"/>
        <a:ext cx="690542" cy="295946"/>
      </dsp:txXfrm>
    </dsp:sp>
    <dsp:sp modelId="{8CDE7F9E-9166-4E28-841B-31CB565FC662}">
      <dsp:nvSpPr>
        <dsp:cNvPr id="0" name=""/>
        <dsp:cNvSpPr/>
      </dsp:nvSpPr>
      <dsp:spPr>
        <a:xfrm rot="5400000">
          <a:off x="4184171" y="-3490182"/>
          <a:ext cx="641554" cy="7628812"/>
        </a:xfrm>
        <a:prstGeom prst="round2SameRect">
          <a:avLst/>
        </a:prstGeom>
        <a:solidFill>
          <a:srgbClr val="F05A28"/>
        </a:solidFill>
        <a:ln w="38100" cap="flat" cmpd="sng" algn="ctr">
          <a:solidFill>
            <a:srgbClr val="0082C8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1"/>
              </a:solidFill>
              <a:latin typeface="Muller Narrow ExtraBold"/>
            </a:rPr>
            <a:t>Составление проекта городского бюджета</a:t>
          </a:r>
          <a:endParaRPr lang="ru-RU" sz="2000" b="1" kern="1200" dirty="0">
            <a:solidFill>
              <a:schemeClr val="bg1"/>
            </a:solidFill>
            <a:latin typeface="Muller Narrow ExtraBold"/>
          </a:endParaRPr>
        </a:p>
      </dsp:txBody>
      <dsp:txXfrm rot="-5400000">
        <a:off x="690542" y="34765"/>
        <a:ext cx="7597494" cy="578918"/>
      </dsp:txXfrm>
    </dsp:sp>
    <dsp:sp modelId="{308E5746-DC79-4E3E-9C68-356003217214}">
      <dsp:nvSpPr>
        <dsp:cNvPr id="0" name=""/>
        <dsp:cNvSpPr/>
      </dsp:nvSpPr>
      <dsp:spPr>
        <a:xfrm rot="5400000">
          <a:off x="-147973" y="967015"/>
          <a:ext cx="986488" cy="690542"/>
        </a:xfrm>
        <a:prstGeom prst="chevron">
          <a:avLst/>
        </a:prstGeom>
        <a:solidFill>
          <a:srgbClr val="F05A28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2</a:t>
          </a:r>
          <a:r>
            <a:rPr lang="ru-RU" sz="1900" kern="1200" dirty="0" smtClean="0"/>
            <a:t> </a:t>
          </a:r>
          <a:r>
            <a:rPr lang="ru-RU" sz="1000" b="1" kern="1200" dirty="0" smtClean="0">
              <a:latin typeface="Muller Narrow ExtraBold"/>
            </a:rPr>
            <a:t>этап</a:t>
          </a:r>
          <a:endParaRPr lang="ru-RU" sz="1000" b="1" kern="1200" dirty="0">
            <a:latin typeface="Muller Narrow ExtraBold"/>
          </a:endParaRPr>
        </a:p>
      </dsp:txBody>
      <dsp:txXfrm rot="-5400000">
        <a:off x="0" y="1164313"/>
        <a:ext cx="690542" cy="295946"/>
      </dsp:txXfrm>
    </dsp:sp>
    <dsp:sp modelId="{0A5E826D-AE93-4686-9781-C2B8DBC5E9B2}">
      <dsp:nvSpPr>
        <dsp:cNvPr id="0" name=""/>
        <dsp:cNvSpPr/>
      </dsp:nvSpPr>
      <dsp:spPr>
        <a:xfrm rot="5400000">
          <a:off x="4184339" y="-2635796"/>
          <a:ext cx="641217" cy="7628812"/>
        </a:xfrm>
        <a:prstGeom prst="round2SameRect">
          <a:avLst/>
        </a:prstGeom>
        <a:solidFill>
          <a:srgbClr val="0082C8"/>
        </a:solidFill>
        <a:ln w="38100" cap="flat" cmpd="sng" algn="ctr">
          <a:solidFill>
            <a:srgbClr val="F05A28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1"/>
              </a:solidFill>
              <a:latin typeface="Muller Narrow ExtraBold"/>
            </a:rPr>
            <a:t>Рассмотрение и утверждение проекта городского бюджета</a:t>
          </a:r>
          <a:endParaRPr lang="ru-RU" sz="2000" b="1" kern="1200" dirty="0">
            <a:solidFill>
              <a:schemeClr val="bg1"/>
            </a:solidFill>
            <a:latin typeface="Muller Narrow ExtraBold"/>
          </a:endParaRPr>
        </a:p>
      </dsp:txBody>
      <dsp:txXfrm rot="-5400000">
        <a:off x="690542" y="889303"/>
        <a:ext cx="7597510" cy="578613"/>
      </dsp:txXfrm>
    </dsp:sp>
    <dsp:sp modelId="{790CC616-93A3-4E62-B78D-8F31930D5525}">
      <dsp:nvSpPr>
        <dsp:cNvPr id="0" name=""/>
        <dsp:cNvSpPr/>
      </dsp:nvSpPr>
      <dsp:spPr>
        <a:xfrm rot="5400000">
          <a:off x="-147973" y="1889743"/>
          <a:ext cx="986488" cy="690542"/>
        </a:xfrm>
        <a:prstGeom prst="chevron">
          <a:avLst/>
        </a:prstGeom>
        <a:solidFill>
          <a:srgbClr val="0082C8"/>
        </a:solidFill>
        <a:ln w="25400" cap="flat" cmpd="sng" algn="ctr">
          <a:solidFill>
            <a:srgbClr val="F05A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3</a:t>
          </a:r>
          <a:r>
            <a:rPr lang="ru-RU" sz="1900" kern="1200" dirty="0" smtClean="0"/>
            <a:t> </a:t>
          </a:r>
          <a:r>
            <a:rPr lang="ru-RU" sz="1000" b="1" kern="1200" dirty="0" smtClean="0">
              <a:latin typeface="Muller Narrow ExtraBold"/>
            </a:rPr>
            <a:t>этап</a:t>
          </a:r>
          <a:endParaRPr lang="ru-RU" sz="1000" b="1" kern="1200" dirty="0">
            <a:latin typeface="Muller Narrow ExtraBold"/>
          </a:endParaRPr>
        </a:p>
      </dsp:txBody>
      <dsp:txXfrm rot="-5400000">
        <a:off x="0" y="2087041"/>
        <a:ext cx="690542" cy="295946"/>
      </dsp:txXfrm>
    </dsp:sp>
    <dsp:sp modelId="{5B58A2C7-2A64-4FE4-AF32-6AD9819E8D32}">
      <dsp:nvSpPr>
        <dsp:cNvPr id="0" name=""/>
        <dsp:cNvSpPr/>
      </dsp:nvSpPr>
      <dsp:spPr>
        <a:xfrm rot="5400000">
          <a:off x="4184339" y="-1716535"/>
          <a:ext cx="641217" cy="7628812"/>
        </a:xfrm>
        <a:prstGeom prst="round2SameRect">
          <a:avLst/>
        </a:prstGeom>
        <a:solidFill>
          <a:srgbClr val="F05A28"/>
        </a:solidFill>
        <a:ln w="38100" cap="flat" cmpd="sng" algn="ctr">
          <a:solidFill>
            <a:srgbClr val="0082C8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1"/>
              </a:solidFill>
              <a:latin typeface="Muller Narrow ExtraBold"/>
            </a:rPr>
            <a:t>Исполнение городского бюджета</a:t>
          </a:r>
          <a:endParaRPr lang="ru-RU" sz="2000" b="1" kern="1200" dirty="0">
            <a:solidFill>
              <a:schemeClr val="bg1"/>
            </a:solidFill>
            <a:latin typeface="Muller Narrow ExtraBold"/>
          </a:endParaRPr>
        </a:p>
      </dsp:txBody>
      <dsp:txXfrm rot="-5400000">
        <a:off x="690542" y="1808564"/>
        <a:ext cx="7597510" cy="578613"/>
      </dsp:txXfrm>
    </dsp:sp>
    <dsp:sp modelId="{61193008-545F-4600-B528-DDFF08C61DA8}">
      <dsp:nvSpPr>
        <dsp:cNvPr id="0" name=""/>
        <dsp:cNvSpPr/>
      </dsp:nvSpPr>
      <dsp:spPr>
        <a:xfrm rot="5400000">
          <a:off x="-147973" y="2792893"/>
          <a:ext cx="986488" cy="690542"/>
        </a:xfrm>
        <a:prstGeom prst="chevron">
          <a:avLst/>
        </a:prstGeom>
        <a:solidFill>
          <a:srgbClr val="F05A28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4</a:t>
          </a:r>
          <a:r>
            <a:rPr lang="ru-RU" sz="1900" kern="1200" dirty="0" smtClean="0"/>
            <a:t> </a:t>
          </a:r>
          <a:r>
            <a:rPr lang="ru-RU" sz="1000" b="1" kern="1200" dirty="0" smtClean="0">
              <a:latin typeface="Muller Narrow ExtraBold"/>
            </a:rPr>
            <a:t>этап</a:t>
          </a:r>
          <a:endParaRPr lang="ru-RU" sz="1000" b="1" kern="1200" dirty="0">
            <a:latin typeface="Muller Narrow ExtraBold"/>
          </a:endParaRPr>
        </a:p>
      </dsp:txBody>
      <dsp:txXfrm rot="-5400000">
        <a:off x="0" y="2990191"/>
        <a:ext cx="690542" cy="295946"/>
      </dsp:txXfrm>
    </dsp:sp>
    <dsp:sp modelId="{0E2D60E9-1213-44BB-85DD-C54F9C01C936}">
      <dsp:nvSpPr>
        <dsp:cNvPr id="0" name=""/>
        <dsp:cNvSpPr/>
      </dsp:nvSpPr>
      <dsp:spPr>
        <a:xfrm rot="5400000">
          <a:off x="4150351" y="-848877"/>
          <a:ext cx="709193" cy="7628812"/>
        </a:xfrm>
        <a:prstGeom prst="round2SameRect">
          <a:avLst/>
        </a:prstGeom>
        <a:solidFill>
          <a:srgbClr val="0082C8"/>
        </a:solidFill>
        <a:ln w="38100" cap="flat" cmpd="sng" algn="ctr">
          <a:solidFill>
            <a:srgbClr val="F05A28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b="1" kern="1200" dirty="0" smtClean="0">
              <a:solidFill>
                <a:schemeClr val="bg1"/>
              </a:solidFill>
              <a:latin typeface="Muller Narrow ExtraBold"/>
            </a:rPr>
            <a:t>Составление, внешняя проверка, рассмотрение и утверждение бюджетной отчетности</a:t>
          </a:r>
          <a:endParaRPr lang="ru-RU" sz="2000" b="1" kern="1200" dirty="0">
            <a:solidFill>
              <a:schemeClr val="bg1"/>
            </a:solidFill>
            <a:latin typeface="Muller Narrow ExtraBold"/>
          </a:endParaRPr>
        </a:p>
      </dsp:txBody>
      <dsp:txXfrm rot="-5400000">
        <a:off x="690542" y="2645552"/>
        <a:ext cx="7594192" cy="639953"/>
      </dsp:txXfrm>
    </dsp:sp>
    <dsp:sp modelId="{DC99D876-773C-4A89-85A5-56242D57FA7F}">
      <dsp:nvSpPr>
        <dsp:cNvPr id="0" name=""/>
        <dsp:cNvSpPr/>
      </dsp:nvSpPr>
      <dsp:spPr>
        <a:xfrm rot="5400000">
          <a:off x="-147973" y="3662054"/>
          <a:ext cx="986488" cy="690542"/>
        </a:xfrm>
        <a:prstGeom prst="chevron">
          <a:avLst/>
        </a:prstGeom>
        <a:solidFill>
          <a:srgbClr val="0082C8"/>
        </a:solidFill>
        <a:ln w="25400" cap="flat" cmpd="sng" algn="ctr">
          <a:solidFill>
            <a:srgbClr val="F05A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5</a:t>
          </a:r>
          <a:r>
            <a:rPr lang="ru-RU" sz="1900" kern="1200" dirty="0" smtClean="0"/>
            <a:t> </a:t>
          </a:r>
          <a:r>
            <a:rPr lang="ru-RU" sz="1000" b="1" kern="1200" dirty="0" smtClean="0">
              <a:latin typeface="Muller Narrow ExtraBold"/>
            </a:rPr>
            <a:t>этап</a:t>
          </a:r>
          <a:r>
            <a:rPr lang="ru-RU" sz="1900" b="1" kern="1200" dirty="0" smtClean="0"/>
            <a:t> </a:t>
          </a:r>
          <a:endParaRPr lang="ru-RU" sz="1900" b="1" kern="1200" dirty="0"/>
        </a:p>
      </dsp:txBody>
      <dsp:txXfrm rot="-5400000">
        <a:off x="0" y="3859352"/>
        <a:ext cx="690542" cy="295946"/>
      </dsp:txXfrm>
    </dsp:sp>
    <dsp:sp modelId="{8D72F37D-B218-4F74-98A3-898992DECAEE}">
      <dsp:nvSpPr>
        <dsp:cNvPr id="0" name=""/>
        <dsp:cNvSpPr/>
      </dsp:nvSpPr>
      <dsp:spPr>
        <a:xfrm rot="5400000">
          <a:off x="4184339" y="20283"/>
          <a:ext cx="641217" cy="7628812"/>
        </a:xfrm>
        <a:prstGeom prst="round2SameRect">
          <a:avLst/>
        </a:prstGeom>
        <a:solidFill>
          <a:srgbClr val="F05A28"/>
        </a:solidFill>
        <a:ln w="38100" cap="flat" cmpd="sng" algn="ctr">
          <a:solidFill>
            <a:srgbClr val="0082C8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1"/>
              </a:solidFill>
              <a:latin typeface="Muller Narrow ExtraBold"/>
            </a:rPr>
            <a:t>Осуществление муниципального </a:t>
          </a:r>
          <a:r>
            <a:rPr lang="ru-RU" sz="2000" b="1" kern="1200" dirty="0" err="1" smtClean="0">
              <a:solidFill>
                <a:schemeClr val="bg1"/>
              </a:solidFill>
              <a:latin typeface="Muller Narrow ExtraBold"/>
            </a:rPr>
            <a:t>финансовго</a:t>
          </a:r>
          <a:r>
            <a:rPr lang="ru-RU" sz="2000" b="1" kern="1200" dirty="0" smtClean="0">
              <a:solidFill>
                <a:schemeClr val="bg1"/>
              </a:solidFill>
              <a:latin typeface="Muller Narrow ExtraBold"/>
            </a:rPr>
            <a:t> контроля</a:t>
          </a:r>
          <a:endParaRPr lang="ru-RU" sz="2000" b="1" kern="1200" dirty="0">
            <a:solidFill>
              <a:schemeClr val="bg1"/>
            </a:solidFill>
            <a:latin typeface="Muller Narrow ExtraBold"/>
          </a:endParaRPr>
        </a:p>
      </dsp:txBody>
      <dsp:txXfrm rot="-5400000">
        <a:off x="690542" y="3545382"/>
        <a:ext cx="7597510" cy="5786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27394-D2BB-4DA7-8000-6122E8C288B3}">
      <dsp:nvSpPr>
        <dsp:cNvPr id="0" name=""/>
        <dsp:cNvSpPr/>
      </dsp:nvSpPr>
      <dsp:spPr>
        <a:xfrm>
          <a:off x="236326" y="0"/>
          <a:ext cx="2192160" cy="2192160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+muller narrow light"/>
            </a:rPr>
            <a:t>303,3</a:t>
          </a:r>
          <a:endParaRPr lang="ru-RU" sz="1200" b="1" kern="1200" dirty="0">
            <a:solidFill>
              <a:schemeClr val="tx1"/>
            </a:solidFill>
            <a:latin typeface="+muller narrow light"/>
          </a:endParaRPr>
        </a:p>
      </dsp:txBody>
      <dsp:txXfrm>
        <a:off x="1025943" y="109607"/>
        <a:ext cx="612927" cy="328824"/>
      </dsp:txXfrm>
    </dsp:sp>
    <dsp:sp modelId="{4360FB35-93AB-49D8-96B1-9BA8D047416A}">
      <dsp:nvSpPr>
        <dsp:cNvPr id="0" name=""/>
        <dsp:cNvSpPr/>
      </dsp:nvSpPr>
      <dsp:spPr>
        <a:xfrm>
          <a:off x="524061" y="438414"/>
          <a:ext cx="1753728" cy="1753728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+muller narrow light"/>
            </a:rPr>
            <a:t>366,8</a:t>
          </a:r>
          <a:endParaRPr lang="ru-RU" sz="1200" b="1" kern="1200" dirty="0">
            <a:solidFill>
              <a:schemeClr val="tx1"/>
            </a:solidFill>
            <a:latin typeface="+muller narrow light"/>
          </a:endParaRPr>
        </a:p>
      </dsp:txBody>
      <dsp:txXfrm>
        <a:off x="1094461" y="543638"/>
        <a:ext cx="612927" cy="315671"/>
      </dsp:txXfrm>
    </dsp:sp>
    <dsp:sp modelId="{8D9C519E-47FE-4A72-B834-BF9EACD411F3}">
      <dsp:nvSpPr>
        <dsp:cNvPr id="0" name=""/>
        <dsp:cNvSpPr/>
      </dsp:nvSpPr>
      <dsp:spPr>
        <a:xfrm>
          <a:off x="765461" y="876837"/>
          <a:ext cx="1315296" cy="131529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+muller narrow light"/>
            </a:rPr>
            <a:t>1477,0</a:t>
          </a:r>
          <a:endParaRPr lang="ru-RU" sz="1100" b="1" kern="1200" dirty="0">
            <a:solidFill>
              <a:schemeClr val="tx1"/>
            </a:solidFill>
            <a:latin typeface="+muller narrow light"/>
          </a:endParaRPr>
        </a:p>
      </dsp:txBody>
      <dsp:txXfrm>
        <a:off x="1116645" y="975484"/>
        <a:ext cx="612927" cy="295941"/>
      </dsp:txXfrm>
    </dsp:sp>
    <dsp:sp modelId="{E688E2DC-A8B8-4894-BD33-BCD4AA565CD5}">
      <dsp:nvSpPr>
        <dsp:cNvPr id="0" name=""/>
        <dsp:cNvSpPr/>
      </dsp:nvSpPr>
      <dsp:spPr>
        <a:xfrm>
          <a:off x="1007353" y="1315296"/>
          <a:ext cx="876864" cy="876864"/>
        </a:xfrm>
        <a:prstGeom prst="ellipse">
          <a:avLst/>
        </a:prstGeom>
        <a:solidFill>
          <a:srgbClr val="F8A4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+muller narrow light"/>
            </a:rPr>
            <a:t>52,7</a:t>
          </a:r>
          <a:endParaRPr lang="ru-RU" sz="1200" b="1" kern="1200" dirty="0">
            <a:solidFill>
              <a:schemeClr val="tx1"/>
            </a:solidFill>
            <a:latin typeface="+muller narrow light"/>
          </a:endParaRPr>
        </a:p>
      </dsp:txBody>
      <dsp:txXfrm>
        <a:off x="1135767" y="1534512"/>
        <a:ext cx="620036" cy="4384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1AAC2-DBD5-4341-AB55-1F762DACD51C}">
      <dsp:nvSpPr>
        <dsp:cNvPr id="0" name=""/>
        <dsp:cNvSpPr/>
      </dsp:nvSpPr>
      <dsp:spPr>
        <a:xfrm>
          <a:off x="975201" y="2401"/>
          <a:ext cx="1829873" cy="1829873"/>
        </a:xfrm>
        <a:prstGeom prst="ellipse">
          <a:avLst/>
        </a:prstGeom>
        <a:noFill/>
        <a:ln w="25400" cap="flat" cmpd="sng" algn="ctr">
          <a:solidFill>
            <a:srgbClr val="EBEBEB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uller narrow light"/>
            </a:rPr>
            <a:t>Уровень долговой нагрузки/общий объем доходов без учета безвозмездных поступлений</a:t>
          </a:r>
          <a:endParaRPr lang="ru-RU" sz="1200" kern="1200" dirty="0">
            <a:solidFill>
              <a:schemeClr val="tx1"/>
            </a:solidFill>
            <a:latin typeface="+muller narrow light"/>
          </a:endParaRPr>
        </a:p>
      </dsp:txBody>
      <dsp:txXfrm>
        <a:off x="1243180" y="270380"/>
        <a:ext cx="1293915" cy="1293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839EF-B3BA-422F-9856-AA79B71FE043}">
      <dsp:nvSpPr>
        <dsp:cNvPr id="0" name=""/>
        <dsp:cNvSpPr/>
      </dsp:nvSpPr>
      <dsp:spPr>
        <a:xfrm>
          <a:off x="299903" y="949441"/>
          <a:ext cx="2327970" cy="128416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+muller narrow extra"/>
            </a:rPr>
            <a:t>Дотации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latin typeface="+muller narrow extra"/>
            </a:rPr>
            <a:t>(предоставляются на безвозмездной и безвозвратной основе без установления направлений и условий их использования)</a:t>
          </a:r>
          <a:endParaRPr lang="ru-RU" sz="1200" b="0" kern="1200" dirty="0">
            <a:solidFill>
              <a:schemeClr val="tx1"/>
            </a:solidFill>
            <a:latin typeface="+muller narrow extra"/>
          </a:endParaRPr>
        </a:p>
      </dsp:txBody>
      <dsp:txXfrm>
        <a:off x="299903" y="949441"/>
        <a:ext cx="2327970" cy="1284162"/>
      </dsp:txXfrm>
    </dsp:sp>
    <dsp:sp modelId="{A4E896B1-869C-492B-A459-6CF074401619}">
      <dsp:nvSpPr>
        <dsp:cNvPr id="0" name=""/>
        <dsp:cNvSpPr/>
      </dsp:nvSpPr>
      <dsp:spPr>
        <a:xfrm>
          <a:off x="2760854" y="952953"/>
          <a:ext cx="2533263" cy="167780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+muller narrow light"/>
            </a:rPr>
            <a:t>Субсидии</a:t>
          </a:r>
          <a:r>
            <a:rPr lang="ru-RU" sz="1200" kern="1200" dirty="0" smtClean="0">
              <a:solidFill>
                <a:schemeClr val="tx1"/>
              </a:solidFill>
              <a:latin typeface="+muller narrow light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uller narrow light"/>
            </a:rPr>
            <a:t>(предоставляются в целях софинансирования расходных обязательств, при выполнении полномочий органов местного самоуправления по вопросам местного значения) </a:t>
          </a:r>
          <a:endParaRPr lang="ru-RU" sz="1200" kern="1200" dirty="0">
            <a:solidFill>
              <a:schemeClr val="tx1"/>
            </a:solidFill>
            <a:latin typeface="+muller narrow light"/>
          </a:endParaRPr>
        </a:p>
      </dsp:txBody>
      <dsp:txXfrm>
        <a:off x="2760854" y="952953"/>
        <a:ext cx="2533263" cy="1677806"/>
      </dsp:txXfrm>
    </dsp:sp>
    <dsp:sp modelId="{2280573E-4771-412E-A79F-1168B78C09FD}">
      <dsp:nvSpPr>
        <dsp:cNvPr id="0" name=""/>
        <dsp:cNvSpPr/>
      </dsp:nvSpPr>
      <dsp:spPr>
        <a:xfrm>
          <a:off x="5689428" y="921962"/>
          <a:ext cx="2692477" cy="1936329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smtClean="0">
              <a:solidFill>
                <a:schemeClr val="tx1"/>
              </a:solidFill>
              <a:latin typeface="+muller narrow light"/>
            </a:rPr>
            <a:t>Субвенции</a:t>
          </a:r>
          <a:endParaRPr lang="ru-RU" sz="1200" kern="1200" baseline="0" dirty="0" smtClean="0">
            <a:solidFill>
              <a:schemeClr val="tx1"/>
            </a:solidFill>
            <a:latin typeface="+muller narrow ligh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tx1"/>
              </a:solidFill>
              <a:latin typeface="+muller narrow light"/>
            </a:rPr>
            <a:t>(предоставляются в целях финансового обеспечения расходных обязательств, возникающих при выполнении государственных полномочий РФ, субъектов РФ, переданных для осуществления органам местного самоуправления 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baseline="0" dirty="0">
            <a:latin typeface="+muller narrow light"/>
          </a:endParaRPr>
        </a:p>
      </dsp:txBody>
      <dsp:txXfrm>
        <a:off x="5689428" y="921962"/>
        <a:ext cx="2692477" cy="1936329"/>
      </dsp:txXfrm>
    </dsp:sp>
    <dsp:sp modelId="{658A8E7F-1BB2-408D-AB0B-4C38F8DD73E5}">
      <dsp:nvSpPr>
        <dsp:cNvPr id="0" name=""/>
        <dsp:cNvSpPr/>
      </dsp:nvSpPr>
      <dsp:spPr>
        <a:xfrm>
          <a:off x="8632495" y="920823"/>
          <a:ext cx="2277257" cy="1351591"/>
        </a:xfrm>
        <a:prstGeom prst="rect">
          <a:avLst/>
        </a:prstGeom>
        <a:solidFill>
          <a:srgbClr val="F8A45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+muller narrow light"/>
            </a:rPr>
            <a:t>Иные межбюджетные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+muller narrow light"/>
            </a:rPr>
            <a:t> трансферты</a:t>
          </a:r>
          <a:endParaRPr lang="ru-RU" sz="1200" kern="1200" dirty="0" smtClean="0">
            <a:solidFill>
              <a:schemeClr val="tx1"/>
            </a:solidFill>
            <a:latin typeface="+muller narrow ligh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uller narrow light"/>
            </a:rPr>
            <a:t>(предоставляются в случаях и порядке, предусмотренных законами субъектов РФ )</a:t>
          </a:r>
          <a:endParaRPr lang="ru-RU" sz="1200" kern="1200" dirty="0">
            <a:solidFill>
              <a:schemeClr val="tx1"/>
            </a:solidFill>
            <a:latin typeface="+muller narrow light"/>
          </a:endParaRPr>
        </a:p>
      </dsp:txBody>
      <dsp:txXfrm>
        <a:off x="8632495" y="920823"/>
        <a:ext cx="2277257" cy="1351591"/>
      </dsp:txXfrm>
    </dsp:sp>
    <dsp:sp modelId="{564B57B0-15EE-4D55-B5F1-81BE95413707}">
      <dsp:nvSpPr>
        <dsp:cNvPr id="0" name=""/>
        <dsp:cNvSpPr/>
      </dsp:nvSpPr>
      <dsp:spPr>
        <a:xfrm rot="10800000" flipV="1">
          <a:off x="8899" y="0"/>
          <a:ext cx="11358302" cy="631994"/>
        </a:xfrm>
        <a:prstGeom prst="rect">
          <a:avLst/>
        </a:prstGeom>
        <a:solidFill>
          <a:srgbClr val="0082C8"/>
        </a:solidFill>
        <a:ln w="254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bg1"/>
              </a:solidFill>
              <a:latin typeface="+muller narrow light"/>
            </a:rPr>
            <a:t>Межбюджетные трансферты (безвозмездные поступления)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bg1"/>
              </a:solidFill>
              <a:latin typeface="+muller narrow light"/>
            </a:rPr>
            <a:t> – </a:t>
          </a:r>
          <a:r>
            <a:rPr lang="ru-RU" sz="1600" b="0" kern="1200" dirty="0" smtClean="0">
              <a:solidFill>
                <a:schemeClr val="bg1"/>
              </a:solidFill>
              <a:latin typeface="+muller narrow light"/>
            </a:rPr>
            <a:t>это средства одного бюджета бюджетной системы РФ, перечисляемые другому бюджету бюджетной системы РФ</a:t>
          </a:r>
          <a:endParaRPr lang="ru-RU" sz="1600" b="0" kern="1200" dirty="0">
            <a:solidFill>
              <a:schemeClr val="bg1"/>
            </a:solidFill>
            <a:latin typeface="+muller narrow light"/>
          </a:endParaRPr>
        </a:p>
      </dsp:txBody>
      <dsp:txXfrm rot="-10800000">
        <a:off x="8899" y="0"/>
        <a:ext cx="11358302" cy="6319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27394-D2BB-4DA7-8000-6122E8C288B3}">
      <dsp:nvSpPr>
        <dsp:cNvPr id="0" name=""/>
        <dsp:cNvSpPr/>
      </dsp:nvSpPr>
      <dsp:spPr>
        <a:xfrm>
          <a:off x="311912" y="0"/>
          <a:ext cx="2192160" cy="2192160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+muller narrow light"/>
            </a:rPr>
            <a:t>359,9</a:t>
          </a:r>
          <a:endParaRPr lang="ru-RU" sz="1200" b="1" kern="1200" dirty="0">
            <a:solidFill>
              <a:schemeClr val="tx1"/>
            </a:solidFill>
            <a:latin typeface="+muller narrow light"/>
          </a:endParaRPr>
        </a:p>
      </dsp:txBody>
      <dsp:txXfrm>
        <a:off x="1101528" y="109607"/>
        <a:ext cx="612927" cy="328824"/>
      </dsp:txXfrm>
    </dsp:sp>
    <dsp:sp modelId="{4360FB35-93AB-49D8-96B1-9BA8D047416A}">
      <dsp:nvSpPr>
        <dsp:cNvPr id="0" name=""/>
        <dsp:cNvSpPr/>
      </dsp:nvSpPr>
      <dsp:spPr>
        <a:xfrm>
          <a:off x="513889" y="438431"/>
          <a:ext cx="1753728" cy="1753728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+muller narrow light"/>
            </a:rPr>
            <a:t>503,7</a:t>
          </a:r>
          <a:endParaRPr lang="ru-RU" sz="1200" b="1" kern="1200" dirty="0">
            <a:solidFill>
              <a:schemeClr val="tx1"/>
            </a:solidFill>
            <a:latin typeface="+muller narrow light"/>
          </a:endParaRPr>
        </a:p>
      </dsp:txBody>
      <dsp:txXfrm>
        <a:off x="1084289" y="543655"/>
        <a:ext cx="612927" cy="315671"/>
      </dsp:txXfrm>
    </dsp:sp>
    <dsp:sp modelId="{8D9C519E-47FE-4A72-B834-BF9EACD411F3}">
      <dsp:nvSpPr>
        <dsp:cNvPr id="0" name=""/>
        <dsp:cNvSpPr/>
      </dsp:nvSpPr>
      <dsp:spPr>
        <a:xfrm>
          <a:off x="788137" y="876863"/>
          <a:ext cx="1315296" cy="131529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+muller narrow light"/>
            </a:rPr>
            <a:t>1244,3</a:t>
          </a:r>
          <a:endParaRPr lang="ru-RU" sz="1100" b="1" kern="1200" dirty="0">
            <a:solidFill>
              <a:schemeClr val="tx1"/>
            </a:solidFill>
            <a:latin typeface="+muller narrow light"/>
          </a:endParaRPr>
        </a:p>
      </dsp:txBody>
      <dsp:txXfrm>
        <a:off x="1139321" y="975511"/>
        <a:ext cx="612927" cy="295941"/>
      </dsp:txXfrm>
    </dsp:sp>
    <dsp:sp modelId="{E688E2DC-A8B8-4894-BD33-BCD4AA565CD5}">
      <dsp:nvSpPr>
        <dsp:cNvPr id="0" name=""/>
        <dsp:cNvSpPr/>
      </dsp:nvSpPr>
      <dsp:spPr>
        <a:xfrm>
          <a:off x="992231" y="1285061"/>
          <a:ext cx="907107" cy="876864"/>
        </a:xfrm>
        <a:prstGeom prst="ellipse">
          <a:avLst/>
        </a:prstGeom>
        <a:solidFill>
          <a:srgbClr val="F8A4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+muller narrow light"/>
            </a:rPr>
            <a:t>120,0</a:t>
          </a:r>
          <a:endParaRPr lang="ru-RU" sz="1200" b="1" kern="1200" dirty="0">
            <a:solidFill>
              <a:schemeClr val="tx1"/>
            </a:solidFill>
            <a:latin typeface="+muller narrow light"/>
          </a:endParaRPr>
        </a:p>
      </dsp:txBody>
      <dsp:txXfrm>
        <a:off x="1125074" y="1504277"/>
        <a:ext cx="641421" cy="4384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27394-D2BB-4DA7-8000-6122E8C288B3}">
      <dsp:nvSpPr>
        <dsp:cNvPr id="0" name=""/>
        <dsp:cNvSpPr/>
      </dsp:nvSpPr>
      <dsp:spPr>
        <a:xfrm>
          <a:off x="349705" y="0"/>
          <a:ext cx="2192160" cy="2192160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+muller narrow light"/>
            </a:rPr>
            <a:t>319,6</a:t>
          </a:r>
          <a:endParaRPr lang="ru-RU" sz="1200" b="1" kern="1200" dirty="0">
            <a:solidFill>
              <a:schemeClr val="tx1"/>
            </a:solidFill>
            <a:latin typeface="+muller narrow light"/>
          </a:endParaRPr>
        </a:p>
      </dsp:txBody>
      <dsp:txXfrm>
        <a:off x="1139321" y="109607"/>
        <a:ext cx="612927" cy="328824"/>
      </dsp:txXfrm>
    </dsp:sp>
    <dsp:sp modelId="{4360FB35-93AB-49D8-96B1-9BA8D047416A}">
      <dsp:nvSpPr>
        <dsp:cNvPr id="0" name=""/>
        <dsp:cNvSpPr/>
      </dsp:nvSpPr>
      <dsp:spPr>
        <a:xfrm>
          <a:off x="538687" y="377963"/>
          <a:ext cx="1753728" cy="1753728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+muller narrow light"/>
            </a:rPr>
            <a:t>304,4</a:t>
          </a:r>
          <a:endParaRPr lang="ru-RU" sz="1200" b="1" kern="1200" dirty="0">
            <a:solidFill>
              <a:schemeClr val="tx1"/>
            </a:solidFill>
            <a:latin typeface="+muller narrow light"/>
          </a:endParaRPr>
        </a:p>
      </dsp:txBody>
      <dsp:txXfrm>
        <a:off x="1109087" y="483187"/>
        <a:ext cx="612927" cy="315671"/>
      </dsp:txXfrm>
    </dsp:sp>
    <dsp:sp modelId="{8D9C519E-47FE-4A72-B834-BF9EACD411F3}">
      <dsp:nvSpPr>
        <dsp:cNvPr id="0" name=""/>
        <dsp:cNvSpPr/>
      </dsp:nvSpPr>
      <dsp:spPr>
        <a:xfrm>
          <a:off x="788137" y="876863"/>
          <a:ext cx="1315296" cy="131529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+muller narrow light"/>
            </a:rPr>
            <a:t>1389,7</a:t>
          </a:r>
          <a:endParaRPr lang="ru-RU" sz="1100" b="1" kern="1200" dirty="0">
            <a:solidFill>
              <a:schemeClr val="tx1"/>
            </a:solidFill>
            <a:latin typeface="+muller narrow light"/>
          </a:endParaRPr>
        </a:p>
      </dsp:txBody>
      <dsp:txXfrm>
        <a:off x="1139321" y="975511"/>
        <a:ext cx="612927" cy="295941"/>
      </dsp:txXfrm>
    </dsp:sp>
    <dsp:sp modelId="{E688E2DC-A8B8-4894-BD33-BCD4AA565CD5}">
      <dsp:nvSpPr>
        <dsp:cNvPr id="0" name=""/>
        <dsp:cNvSpPr/>
      </dsp:nvSpPr>
      <dsp:spPr>
        <a:xfrm>
          <a:off x="1007353" y="1315296"/>
          <a:ext cx="876864" cy="876864"/>
        </a:xfrm>
        <a:prstGeom prst="ellipse">
          <a:avLst/>
        </a:prstGeom>
        <a:solidFill>
          <a:srgbClr val="F8A4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+muller narrow light"/>
            </a:rPr>
            <a:t>57,7</a:t>
          </a:r>
          <a:endParaRPr lang="ru-RU" sz="1200" b="1" kern="1200" dirty="0">
            <a:solidFill>
              <a:schemeClr val="tx1"/>
            </a:solidFill>
            <a:latin typeface="+muller narrow light"/>
          </a:endParaRPr>
        </a:p>
      </dsp:txBody>
      <dsp:txXfrm>
        <a:off x="1135767" y="1534512"/>
        <a:ext cx="620036" cy="4384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27394-D2BB-4DA7-8000-6122E8C288B3}">
      <dsp:nvSpPr>
        <dsp:cNvPr id="0" name=""/>
        <dsp:cNvSpPr/>
      </dsp:nvSpPr>
      <dsp:spPr>
        <a:xfrm>
          <a:off x="123474" y="0"/>
          <a:ext cx="2192160" cy="2192160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+muller narrow light"/>
            </a:rPr>
            <a:t>277,9</a:t>
          </a:r>
          <a:endParaRPr lang="ru-RU" sz="1200" b="1" kern="1200" dirty="0">
            <a:solidFill>
              <a:schemeClr val="tx1"/>
            </a:solidFill>
            <a:latin typeface="+muller narrow light"/>
          </a:endParaRPr>
        </a:p>
      </dsp:txBody>
      <dsp:txXfrm>
        <a:off x="913090" y="109607"/>
        <a:ext cx="612927" cy="328824"/>
      </dsp:txXfrm>
    </dsp:sp>
    <dsp:sp modelId="{4360FB35-93AB-49D8-96B1-9BA8D047416A}">
      <dsp:nvSpPr>
        <dsp:cNvPr id="0" name=""/>
        <dsp:cNvSpPr/>
      </dsp:nvSpPr>
      <dsp:spPr>
        <a:xfrm>
          <a:off x="295304" y="362846"/>
          <a:ext cx="1753728" cy="1753728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+muller narrow light"/>
            </a:rPr>
            <a:t>307,8</a:t>
          </a:r>
          <a:endParaRPr lang="ru-RU" sz="1200" b="1" kern="1200" dirty="0">
            <a:solidFill>
              <a:schemeClr val="tx1"/>
            </a:solidFill>
            <a:latin typeface="+muller narrow light"/>
          </a:endParaRPr>
        </a:p>
      </dsp:txBody>
      <dsp:txXfrm>
        <a:off x="865704" y="468070"/>
        <a:ext cx="612927" cy="315671"/>
      </dsp:txXfrm>
    </dsp:sp>
    <dsp:sp modelId="{8D9C519E-47FE-4A72-B834-BF9EACD411F3}">
      <dsp:nvSpPr>
        <dsp:cNvPr id="0" name=""/>
        <dsp:cNvSpPr/>
      </dsp:nvSpPr>
      <dsp:spPr>
        <a:xfrm>
          <a:off x="547859" y="801273"/>
          <a:ext cx="1315296" cy="131529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+muller narrow light"/>
            </a:rPr>
            <a:t>1563,1</a:t>
          </a:r>
          <a:endParaRPr lang="ru-RU" sz="1100" b="1" kern="1200" dirty="0">
            <a:solidFill>
              <a:schemeClr val="tx1"/>
            </a:solidFill>
            <a:latin typeface="+muller narrow light"/>
          </a:endParaRPr>
        </a:p>
      </dsp:txBody>
      <dsp:txXfrm>
        <a:off x="899043" y="899921"/>
        <a:ext cx="612927" cy="295941"/>
      </dsp:txXfrm>
    </dsp:sp>
    <dsp:sp modelId="{E688E2DC-A8B8-4894-BD33-BCD4AA565CD5}">
      <dsp:nvSpPr>
        <dsp:cNvPr id="0" name=""/>
        <dsp:cNvSpPr/>
      </dsp:nvSpPr>
      <dsp:spPr>
        <a:xfrm>
          <a:off x="810567" y="1315296"/>
          <a:ext cx="876864" cy="876864"/>
        </a:xfrm>
        <a:prstGeom prst="ellipse">
          <a:avLst/>
        </a:prstGeom>
        <a:solidFill>
          <a:srgbClr val="F8A45E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+muller narrow light"/>
            </a:rPr>
            <a:t>52,2</a:t>
          </a:r>
          <a:endParaRPr lang="ru-RU" sz="1200" b="1" kern="1200" dirty="0">
            <a:solidFill>
              <a:schemeClr val="tx1"/>
            </a:solidFill>
            <a:latin typeface="+muller narrow light"/>
          </a:endParaRPr>
        </a:p>
      </dsp:txBody>
      <dsp:txXfrm>
        <a:off x="938981" y="1534512"/>
        <a:ext cx="620036" cy="438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0.1315</cdr:x>
      <cdr:y>0.01378</cdr:y>
    </cdr:from>
    <cdr:to>
      <cdr:x>0.80399</cdr:x>
      <cdr:y>0.13958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0" y="72008"/>
          <a:ext cx="554461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0.1525</cdr:x>
      <cdr:y>0.84492</cdr:y>
    </cdr:from>
    <cdr:to>
      <cdr:x>0.25184</cdr:x>
      <cdr:y>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398886" y="59158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0.08909</cdr:x>
      <cdr:y>0.94161</cdr:y>
    </cdr:from>
    <cdr:to>
      <cdr:x>0.18395</cdr:x>
      <cdr:y>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822822" y="5699844"/>
          <a:ext cx="864096" cy="332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0.11454</cdr:x>
      <cdr:y>0.48017</cdr:y>
    </cdr:from>
    <cdr:to>
      <cdr:x>0.21464</cdr:x>
      <cdr:y>0.57825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401927" y="2917234"/>
          <a:ext cx="1225187" cy="595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  <a:latin typeface="+muller narrow light"/>
            </a:rPr>
            <a:t>3203,2</a:t>
          </a:r>
          <a:endParaRPr lang="ru-RU" sz="2400" b="1" dirty="0">
            <a:solidFill>
              <a:schemeClr val="tx1"/>
            </a:solidFill>
            <a:latin typeface="+muller narrow light"/>
          </a:endParaRPr>
        </a:p>
      </cdr:txBody>
    </cdr:sp>
  </cdr:relSizeAnchor>
  <cdr:relSizeAnchor xmlns:cdr="http://schemas.openxmlformats.org/drawingml/2006/chartDrawing">
    <cdr:from>
      <cdr:x>0.29377</cdr:x>
      <cdr:y>0.95429</cdr:y>
    </cdr:from>
    <cdr:to>
      <cdr:x>0.30138</cdr:x>
      <cdr:y>0.96237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2695030" y="5771852"/>
          <a:ext cx="72008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0.21947</cdr:x>
      <cdr:y>0.48017</cdr:y>
    </cdr:from>
    <cdr:to>
      <cdr:x>0.31881</cdr:x>
      <cdr:y>0.5551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686267" y="2917231"/>
          <a:ext cx="1215884" cy="455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  <a:latin typeface="+muller narrow light"/>
            </a:rPr>
            <a:t>3063,1</a:t>
          </a:r>
          <a:endParaRPr lang="ru-RU" sz="2400" b="1" dirty="0">
            <a:solidFill>
              <a:schemeClr val="tx1"/>
            </a:solidFill>
            <a:latin typeface="+muller narrow light"/>
          </a:endParaRPr>
        </a:p>
      </cdr:txBody>
    </cdr:sp>
  </cdr:relSizeAnchor>
  <cdr:relSizeAnchor xmlns:cdr="http://schemas.openxmlformats.org/drawingml/2006/chartDrawing">
    <cdr:from>
      <cdr:x>0.34831</cdr:x>
      <cdr:y>0.94161</cdr:y>
    </cdr:from>
    <cdr:to>
      <cdr:x>0.35355</cdr:x>
      <cdr:y>0.95429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3199086" y="5699844"/>
          <a:ext cx="45719" cy="72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0.35617</cdr:x>
      <cdr:y>0.95429</cdr:y>
    </cdr:from>
    <cdr:to>
      <cdr:x>0.36142</cdr:x>
      <cdr:y>0.97481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3271094" y="5771852"/>
          <a:ext cx="45719" cy="1177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0.32768</cdr:x>
      <cdr:y>0.48182</cdr:y>
    </cdr:from>
    <cdr:to>
      <cdr:x>0.42728</cdr:x>
      <cdr:y>0.55013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4010719" y="2927281"/>
          <a:ext cx="1219066" cy="415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  <a:latin typeface="+muller narrow light"/>
            </a:rPr>
            <a:t>3225,5</a:t>
          </a:r>
          <a:endParaRPr lang="ru-RU" sz="2400" b="1" dirty="0">
            <a:solidFill>
              <a:schemeClr val="tx1"/>
            </a:solidFill>
            <a:latin typeface="+muller narrow light"/>
          </a:endParaRPr>
        </a:p>
      </cdr:txBody>
    </cdr:sp>
  </cdr:relSizeAnchor>
  <cdr:relSizeAnchor xmlns:cdr="http://schemas.openxmlformats.org/drawingml/2006/chartDrawing">
    <cdr:from>
      <cdr:x>0.43328</cdr:x>
      <cdr:y>0.47901</cdr:y>
    </cdr:from>
    <cdr:to>
      <cdr:x>0.53288</cdr:x>
      <cdr:y>0.55675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5303141" y="2910240"/>
          <a:ext cx="1219066" cy="4722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  <a:latin typeface="+muller narrow light"/>
            </a:rPr>
            <a:t>3258,6</a:t>
          </a:r>
          <a:endParaRPr lang="ru-RU" sz="2400" b="1" dirty="0">
            <a:solidFill>
              <a:schemeClr val="tx1"/>
            </a:solidFill>
            <a:latin typeface="+muller narrow light"/>
          </a:endParaRPr>
        </a:p>
      </cdr:txBody>
    </cdr:sp>
  </cdr:relSizeAnchor>
  <cdr:relSizeAnchor xmlns:cdr="http://schemas.openxmlformats.org/drawingml/2006/chartDrawing">
    <cdr:from>
      <cdr:x>0.0197</cdr:x>
      <cdr:y>0.01323</cdr:y>
    </cdr:from>
    <cdr:to>
      <cdr:x>0.67196</cdr:x>
      <cdr:y>0.07402</cdr:y>
    </cdr:to>
    <cdr:sp macro="" textlink="">
      <cdr:nvSpPr>
        <cdr:cNvPr id="24" name="Прямоугольник 23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A5D04965-F4A5-F14E-8831-9BBA7A96443C}"/>
            </a:ext>
          </a:extLst>
        </cdr:cNvPr>
        <cdr:cNvSpPr/>
      </cdr:nvSpPr>
      <cdr:spPr>
        <a:xfrm xmlns:a="http://schemas.openxmlformats.org/drawingml/2006/main">
          <a:off x="241121" y="80378"/>
          <a:ext cx="7983417" cy="3693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lIns="91405" tIns="45705" rIns="91405" bIns="45705">
          <a:spAutoFit/>
        </a:bodyPr>
        <a:lstStyle xmlns:a="http://schemas.openxmlformats.org/drawingml/2006/main">
          <a:defPPr>
            <a:defRPr lang="en-US"/>
          </a:defPPr>
          <a:lvl1pPr marL="0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072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143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216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287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360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430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9502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6576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1059800">
            <a:spcBef>
              <a:spcPct val="0"/>
            </a:spcBef>
            <a:defRPr/>
          </a:pPr>
          <a:r>
            <a: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rPr>
            <a:t>Структура доходов городского </a:t>
          </a:r>
          <a:r>
            <a:rPr lang="ru-RU" altLang="ru-RU" b="1" cap="all" dirty="0" smtClean="0">
              <a:solidFill>
                <a:srgbClr val="0082C8"/>
              </a:solidFill>
              <a:latin typeface="+muller narrow light"/>
              <a:cs typeface="Times New Roman" pitchFamily="18" charset="0"/>
            </a:rPr>
            <a:t>бюджета на 2023-2025 годы</a:t>
          </a:r>
          <a:endParaRPr lang="ru-RU" altLang="ru-RU" b="1" cap="all" dirty="0">
            <a:solidFill>
              <a:srgbClr val="0082C8"/>
            </a:solidFill>
            <a:latin typeface="+muller narrow ligh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0.0729</cdr:x>
      <cdr:y>0.08697</cdr:y>
    </cdr:from>
    <cdr:to>
      <cdr:x>0.92917</cdr:x>
      <cdr:y>0.14776</cdr:y>
    </cdr:to>
    <cdr:sp macro="" textlink="">
      <cdr:nvSpPr>
        <cdr:cNvPr id="25" name="Прямоугольник 24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A5D04965-F4A5-F14E-8831-9BBA7A96443C}"/>
            </a:ext>
          </a:extLst>
        </cdr:cNvPr>
        <cdr:cNvSpPr/>
      </cdr:nvSpPr>
      <cdr:spPr>
        <a:xfrm xmlns:a="http://schemas.openxmlformats.org/drawingml/2006/main">
          <a:off x="892220" y="528395"/>
          <a:ext cx="10480431" cy="369302"/>
        </a:xfrm>
        <a:prstGeom xmlns:a="http://schemas.openxmlformats.org/drawingml/2006/main" prst="rect">
          <a:avLst/>
        </a:prstGeom>
        <a:solidFill xmlns:a="http://schemas.openxmlformats.org/drawingml/2006/main">
          <a:srgbClr val="F05A28"/>
        </a:solidFill>
        <a:ln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91405" tIns="45705" rIns="91405" bIns="45705">
          <a:spAutoFit/>
        </a:bodyPr>
        <a:lstStyle xmlns:a="http://schemas.openxmlformats.org/drawingml/2006/main">
          <a:defPPr>
            <a:defRPr lang="en-US"/>
          </a:defPPr>
          <a:lvl1pPr marL="0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072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143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216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287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360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430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9502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6576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59800">
            <a:spcBef>
              <a:spcPct val="0"/>
            </a:spcBef>
            <a:defRPr/>
          </a:pPr>
          <a:r>
            <a:rPr lang="ru-RU" altLang="ru-RU" b="1" dirty="0" smtClean="0">
              <a:solidFill>
                <a:schemeClr val="bg1"/>
              </a:solidFill>
              <a:latin typeface="+muller narrow light"/>
              <a:cs typeface="Times New Roman" pitchFamily="18" charset="0"/>
            </a:rPr>
            <a:t>Доходы бюджета – безвозмездные и безвозвратные поступления денежных средств</a:t>
          </a:r>
          <a:endParaRPr lang="ru-RU" altLang="ru-RU" b="1" cap="all" dirty="0">
            <a:solidFill>
              <a:schemeClr val="bg1"/>
            </a:solidFill>
            <a:latin typeface="+muller narrow ligh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0.17211</cdr:x>
      <cdr:y>0.15531</cdr:y>
    </cdr:from>
    <cdr:to>
      <cdr:x>0.20761</cdr:x>
      <cdr:y>0.22865</cdr:y>
    </cdr:to>
    <cdr:sp macro="" textlink="">
      <cdr:nvSpPr>
        <cdr:cNvPr id="26" name="Стрелка вниз 25"/>
        <cdr:cNvSpPr/>
      </cdr:nvSpPr>
      <cdr:spPr>
        <a:xfrm xmlns:a="http://schemas.openxmlformats.org/drawingml/2006/main">
          <a:off x="2106583" y="943592"/>
          <a:ext cx="434507" cy="44555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05A28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072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143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216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287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360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430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99502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6576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0.46207</cdr:x>
      <cdr:y>0.15234</cdr:y>
    </cdr:from>
    <cdr:to>
      <cdr:x>0.49757</cdr:x>
      <cdr:y>0.22567</cdr:y>
    </cdr:to>
    <cdr:sp macro="" textlink="">
      <cdr:nvSpPr>
        <cdr:cNvPr id="27" name="Стрелка вниз 26"/>
        <cdr:cNvSpPr/>
      </cdr:nvSpPr>
      <cdr:spPr>
        <a:xfrm xmlns:a="http://schemas.openxmlformats.org/drawingml/2006/main">
          <a:off x="5655565" y="925516"/>
          <a:ext cx="434507" cy="445549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05A28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072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143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216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287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360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430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99502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6576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0.79111</cdr:x>
      <cdr:y>0.15303</cdr:y>
    </cdr:from>
    <cdr:to>
      <cdr:x>0.82661</cdr:x>
      <cdr:y>0.22636</cdr:y>
    </cdr:to>
    <cdr:sp macro="" textlink="">
      <cdr:nvSpPr>
        <cdr:cNvPr id="28" name="Стрелка вниз 27"/>
        <cdr:cNvSpPr/>
      </cdr:nvSpPr>
      <cdr:spPr>
        <a:xfrm xmlns:a="http://schemas.openxmlformats.org/drawingml/2006/main">
          <a:off x="9682866" y="929703"/>
          <a:ext cx="434507" cy="44555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05A28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072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143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216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287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360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430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99502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6576" algn="l" defTabSz="457072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0.05665</cdr:x>
      <cdr:y>0.23076</cdr:y>
    </cdr:from>
    <cdr:to>
      <cdr:x>0.33805</cdr:x>
      <cdr:y>0.47405</cdr:y>
    </cdr:to>
    <cdr:sp macro="" textlink="">
      <cdr:nvSpPr>
        <cdr:cNvPr id="29" name="Скругленный прямоугольник 28"/>
        <cdr:cNvSpPr/>
      </cdr:nvSpPr>
      <cdr:spPr>
        <a:xfrm xmlns:a="http://schemas.openxmlformats.org/drawingml/2006/main">
          <a:off x="693335" y="1401998"/>
          <a:ext cx="3444235" cy="147809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05A28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en-US"/>
          </a:defPPr>
          <a:lvl1pPr marL="0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072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143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216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287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5360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2430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199502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6576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latin typeface="+muller narrow light"/>
            </a:rPr>
            <a:t>Налоговые доходы</a:t>
          </a:r>
        </a:p>
        <a:p xmlns:a="http://schemas.openxmlformats.org/drawingml/2006/main">
          <a:pPr algn="ctr"/>
          <a:r>
            <a:rPr lang="ru-RU" sz="1600" dirty="0" smtClean="0">
              <a:latin typeface="+muller narrow light"/>
            </a:rPr>
            <a:t>(поступления в бюджет от уплаты налогов, установленных Налоговым кодексом Российской Федерации)</a:t>
          </a:r>
          <a:endParaRPr lang="ru-RU" sz="1600" dirty="0">
            <a:latin typeface="+muller narrow light"/>
          </a:endParaRPr>
        </a:p>
      </cdr:txBody>
    </cdr:sp>
  </cdr:relSizeAnchor>
  <cdr:relSizeAnchor xmlns:cdr="http://schemas.openxmlformats.org/drawingml/2006/chartDrawing">
    <cdr:from>
      <cdr:x>0.34609</cdr:x>
      <cdr:y>0.23038</cdr:y>
    </cdr:from>
    <cdr:to>
      <cdr:x>0.66133</cdr:x>
      <cdr:y>0.47432</cdr:y>
    </cdr:to>
    <cdr:sp macro="" textlink="">
      <cdr:nvSpPr>
        <cdr:cNvPr id="30" name="Скругленный прямоугольник 29"/>
        <cdr:cNvSpPr/>
      </cdr:nvSpPr>
      <cdr:spPr>
        <a:xfrm xmlns:a="http://schemas.openxmlformats.org/drawingml/2006/main">
          <a:off x="4236012" y="1399639"/>
          <a:ext cx="3858419" cy="148209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05A28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072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143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216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287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5360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2430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199502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6576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latin typeface="+muller narrow light"/>
            </a:rPr>
            <a:t>Неналоговые доходы</a:t>
          </a:r>
        </a:p>
        <a:p xmlns:a="http://schemas.openxmlformats.org/drawingml/2006/main">
          <a:pPr algn="ctr"/>
          <a:r>
            <a:rPr lang="ru-RU" sz="1400" dirty="0" smtClean="0">
              <a:latin typeface="+muller narrow light"/>
            </a:rPr>
            <a:t>(платежи от представления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законодательства)</a:t>
          </a:r>
        </a:p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0.66667</cdr:x>
      <cdr:y>0.22707</cdr:y>
    </cdr:from>
    <cdr:to>
      <cdr:x>0.94868</cdr:x>
      <cdr:y>0.47573</cdr:y>
    </cdr:to>
    <cdr:sp macro="" textlink="">
      <cdr:nvSpPr>
        <cdr:cNvPr id="31" name="Скругленный прямоугольник 30"/>
        <cdr:cNvSpPr/>
      </cdr:nvSpPr>
      <cdr:spPr>
        <a:xfrm xmlns:a="http://schemas.openxmlformats.org/drawingml/2006/main">
          <a:off x="8159819" y="1379542"/>
          <a:ext cx="3451697" cy="1510748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rgbClr val="F05A28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072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143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216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287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5360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2430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199502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6576" algn="l" defTabSz="457072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+muller narrow light"/>
            </a:rPr>
            <a:t>Безвозмездные поступления</a:t>
          </a:r>
        </a:p>
        <a:p xmlns:a="http://schemas.openxmlformats.org/drawingml/2006/main">
          <a:pPr algn="ctr"/>
          <a:r>
            <a:rPr lang="ru-RU" sz="1400" dirty="0" smtClean="0">
              <a:latin typeface="+muller narrow light"/>
            </a:rPr>
            <a:t>(финансовая помощь из бюджетов других уровней (межбюджетные трансферты), от физических и юридических лиц)</a:t>
          </a:r>
        </a:p>
        <a:p xmlns:a="http://schemas.openxmlformats.org/drawingml/2006/main">
          <a:endParaRPr lang="ru-RU" sz="1600" dirty="0"/>
        </a:p>
      </cdr:txBody>
    </cdr:sp>
  </cdr:relSizeAnchor>
  <cdr:relSizeAnchor xmlns:cdr="http://schemas.openxmlformats.org/drawingml/2006/chartDrawing">
    <cdr:from>
      <cdr:x>0.92141</cdr:x>
      <cdr:y>0.04683</cdr:y>
    </cdr:from>
    <cdr:to>
      <cdr:x>1</cdr:x>
      <cdr:y>0.12456</cdr:y>
    </cdr:to>
    <cdr:sp macro="" textlink="">
      <cdr:nvSpPr>
        <cdr:cNvPr id="32" name="TextBox 1"/>
        <cdr:cNvSpPr txBox="1"/>
      </cdr:nvSpPr>
      <cdr:spPr>
        <a:xfrm xmlns:a="http://schemas.openxmlformats.org/drawingml/2006/main">
          <a:off x="11277733" y="284537"/>
          <a:ext cx="961892" cy="4722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200" dirty="0" err="1" smtClean="0">
              <a:solidFill>
                <a:schemeClr val="tx1"/>
              </a:solidFill>
            </a:rPr>
            <a:t>млн.рублей</a:t>
          </a:r>
          <a:endParaRPr lang="ru-RU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0.94577</cdr:x>
      <cdr:y>0</cdr:y>
    </cdr:from>
    <cdr:to>
      <cdr:x>0.97482</cdr:x>
      <cdr:y>0.05226</cdr:y>
    </cdr:to>
    <cdr:pic>
      <cdr:nvPicPr>
        <cdr:cNvPr id="22" name="Рисунок 21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63B8B7C0-EB56-E04C-957F-EA93E95B28D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1575841" y="0"/>
          <a:ext cx="355561" cy="31750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0.12988</cdr:x>
      <cdr:y>0.1875</cdr:y>
    </cdr:from>
    <cdr:to>
      <cdr:x>0.22988</cdr:x>
      <cdr:y>0.34623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87624" y="10801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0.7028</cdr:x>
      <cdr:y>0.15994</cdr:y>
    </cdr:from>
    <cdr:to>
      <cdr:x>0.78346</cdr:x>
      <cdr:y>0.18652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>
          <a:off x="7535824" y="873325"/>
          <a:ext cx="864885" cy="145136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05A28"/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0.27026</cdr:x>
      <cdr:y>0.26814</cdr:y>
    </cdr:from>
    <cdr:to>
      <cdr:x>0.33913</cdr:x>
      <cdr:y>0.30066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2906492" y="1425021"/>
          <a:ext cx="740648" cy="172827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0.48266</cdr:x>
      <cdr:y>0.27938</cdr:y>
    </cdr:from>
    <cdr:to>
      <cdr:x>0.5536</cdr:x>
      <cdr:y>0.31174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>
          <a:off x="3877873" y="1353757"/>
          <a:ext cx="569956" cy="156805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0.26965</cdr:x>
      <cdr:y>0.3764</cdr:y>
    </cdr:from>
    <cdr:to>
      <cdr:x>0.3464</cdr:x>
      <cdr:y>0.40929</cdr:y>
    </cdr:to>
    <cdr:sp macro="" textlink="">
      <cdr:nvSpPr>
        <cdr:cNvPr id="6" name="Стрелка вправо 5"/>
        <cdr:cNvSpPr/>
      </cdr:nvSpPr>
      <cdr:spPr>
        <a:xfrm xmlns:a="http://schemas.openxmlformats.org/drawingml/2006/main">
          <a:off x="2465680" y="2251512"/>
          <a:ext cx="701802" cy="196760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92D050"/>
        </a:solidFill>
        <a:ln xmlns:a="http://schemas.openxmlformats.org/drawingml/2006/main" w="3175">
          <a:solidFill>
            <a:schemeClr val="tx2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0.48483</cdr:x>
      <cdr:y>0.36929</cdr:y>
    </cdr:from>
    <cdr:to>
      <cdr:x>0.561</cdr:x>
      <cdr:y>0.40929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>
          <a:off x="4433286" y="2208982"/>
          <a:ext cx="696498" cy="239289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92D050"/>
        </a:solidFill>
        <a:ln xmlns:a="http://schemas.openxmlformats.org/drawingml/2006/main" w="3175">
          <a:solidFill>
            <a:schemeClr val="tx2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0.69648</cdr:x>
      <cdr:y>0.37014</cdr:y>
    </cdr:from>
    <cdr:to>
      <cdr:x>0.75947</cdr:x>
      <cdr:y>0.40652</cdr:y>
    </cdr:to>
    <cdr:sp macro="" textlink="">
      <cdr:nvSpPr>
        <cdr:cNvPr id="8" name="Стрелка вправо 7"/>
        <cdr:cNvSpPr/>
      </cdr:nvSpPr>
      <cdr:spPr>
        <a:xfrm xmlns:a="http://schemas.openxmlformats.org/drawingml/2006/main">
          <a:off x="7490121" y="1967126"/>
          <a:ext cx="677413" cy="193341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92D050"/>
        </a:solidFill>
        <a:ln xmlns:a="http://schemas.openxmlformats.org/drawingml/2006/main" w="3175">
          <a:solidFill>
            <a:schemeClr val="tx2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0.27512</cdr:x>
      <cdr:y>0.55146</cdr:y>
    </cdr:from>
    <cdr:to>
      <cdr:x>0.344</cdr:x>
      <cdr:y>0.58069</cdr:y>
    </cdr:to>
    <cdr:sp macro="" textlink="">
      <cdr:nvSpPr>
        <cdr:cNvPr id="9" name="Стрелка вправо 8"/>
        <cdr:cNvSpPr/>
      </cdr:nvSpPr>
      <cdr:spPr>
        <a:xfrm xmlns:a="http://schemas.openxmlformats.org/drawingml/2006/main">
          <a:off x="2958757" y="2930734"/>
          <a:ext cx="740756" cy="155343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82C8"/>
        </a:solidFill>
        <a:ln xmlns:a="http://schemas.openxmlformats.org/drawingml/2006/main" w="31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0.48652</cdr:x>
      <cdr:y>0.54351</cdr:y>
    </cdr:from>
    <cdr:to>
      <cdr:x>0.55746</cdr:x>
      <cdr:y>0.57274</cdr:y>
    </cdr:to>
    <cdr:sp macro="" textlink="">
      <cdr:nvSpPr>
        <cdr:cNvPr id="10" name="Стрелка вправо 9"/>
        <cdr:cNvSpPr/>
      </cdr:nvSpPr>
      <cdr:spPr>
        <a:xfrm xmlns:a="http://schemas.openxmlformats.org/drawingml/2006/main">
          <a:off x="3908871" y="2633664"/>
          <a:ext cx="569956" cy="141638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82C8"/>
        </a:solidFill>
        <a:ln xmlns:a="http://schemas.openxmlformats.org/drawingml/2006/main" w="31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0.70162</cdr:x>
      <cdr:y>0.55419</cdr:y>
    </cdr:from>
    <cdr:to>
      <cdr:x>0.7705</cdr:x>
      <cdr:y>0.58342</cdr:y>
    </cdr:to>
    <cdr:sp macro="" textlink="">
      <cdr:nvSpPr>
        <cdr:cNvPr id="11" name="Стрелка вправо 10"/>
        <cdr:cNvSpPr/>
      </cdr:nvSpPr>
      <cdr:spPr>
        <a:xfrm xmlns:a="http://schemas.openxmlformats.org/drawingml/2006/main">
          <a:off x="5637063" y="2685406"/>
          <a:ext cx="553405" cy="141639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82C8"/>
        </a:solidFill>
        <a:ln xmlns:a="http://schemas.openxmlformats.org/drawingml/2006/main" w="31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0.69908</cdr:x>
      <cdr:y>0.2807</cdr:y>
    </cdr:from>
    <cdr:to>
      <cdr:x>0.778</cdr:x>
      <cdr:y>0.31207</cdr:y>
    </cdr:to>
    <cdr:sp macro="" textlink="">
      <cdr:nvSpPr>
        <cdr:cNvPr id="12" name="Стрелка вправо 11"/>
        <cdr:cNvSpPr/>
      </cdr:nvSpPr>
      <cdr:spPr>
        <a:xfrm xmlns:a="http://schemas.openxmlformats.org/drawingml/2006/main">
          <a:off x="5616624" y="1360152"/>
          <a:ext cx="634110" cy="15201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0.25588</cdr:x>
      <cdr:y>0.47561</cdr:y>
    </cdr:from>
    <cdr:to>
      <cdr:x>0.33463</cdr:x>
      <cdr:y>0.52439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339752" y="280831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0.28138</cdr:x>
      <cdr:y>0.493</cdr:y>
    </cdr:from>
    <cdr:to>
      <cdr:x>0.36013</cdr:x>
      <cdr:y>0.55684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017113" y="2691962"/>
          <a:ext cx="844404" cy="348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0082C8"/>
              </a:solidFill>
            </a:rPr>
            <a:t>+4,9</a:t>
          </a:r>
          <a:r>
            <a:rPr lang="ru-RU" sz="1400" b="1" baseline="30000" dirty="0" smtClean="0">
              <a:solidFill>
                <a:srgbClr val="0082C8"/>
              </a:solidFill>
            </a:rPr>
            <a:t>%</a:t>
          </a:r>
          <a:endParaRPr lang="ru-RU" sz="1400" b="1" baseline="30000" dirty="0">
            <a:solidFill>
              <a:srgbClr val="0082C8"/>
            </a:solidFill>
          </a:endParaRPr>
        </a:p>
      </cdr:txBody>
    </cdr:sp>
  </cdr:relSizeAnchor>
  <cdr:relSizeAnchor xmlns:cdr="http://schemas.openxmlformats.org/drawingml/2006/chartDrawing">
    <cdr:from>
      <cdr:x>0.71468</cdr:x>
      <cdr:y>0.49846</cdr:y>
    </cdr:from>
    <cdr:to>
      <cdr:x>0.81468</cdr:x>
      <cdr:y>0.55035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7663173" y="2721743"/>
          <a:ext cx="1072259" cy="283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0082C8"/>
              </a:solidFill>
            </a:rPr>
            <a:t>+5,0</a:t>
          </a:r>
          <a:r>
            <a:rPr lang="ru-RU" sz="1400" b="1" baseline="30000" dirty="0" smtClean="0">
              <a:solidFill>
                <a:srgbClr val="0082C8"/>
              </a:solidFill>
            </a:rPr>
            <a:t>%</a:t>
          </a:r>
          <a:endParaRPr lang="ru-RU" sz="1400" b="1" baseline="30000" dirty="0">
            <a:solidFill>
              <a:srgbClr val="0082C8"/>
            </a:solidFill>
          </a:endParaRPr>
        </a:p>
      </cdr:txBody>
    </cdr:sp>
  </cdr:relSizeAnchor>
  <cdr:relSizeAnchor xmlns:cdr="http://schemas.openxmlformats.org/drawingml/2006/chartDrawing">
    <cdr:from>
      <cdr:x>0.48013</cdr:x>
      <cdr:y>0.31751</cdr:y>
    </cdr:from>
    <cdr:to>
      <cdr:x>0.58013</cdr:x>
      <cdr:y>0.37744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148215" y="1733683"/>
          <a:ext cx="1072260" cy="327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00B050"/>
              </a:solidFill>
            </a:rPr>
            <a:t>+4,1</a:t>
          </a:r>
          <a:r>
            <a:rPr lang="ru-RU" sz="1400" b="1" baseline="30000" dirty="0" smtClean="0">
              <a:solidFill>
                <a:srgbClr val="00B050"/>
              </a:solidFill>
            </a:rPr>
            <a:t>%</a:t>
          </a:r>
          <a:endParaRPr lang="ru-RU" sz="1400" b="1" baseline="300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0.69011</cdr:x>
      <cdr:y>0.31207</cdr:y>
    </cdr:from>
    <cdr:to>
      <cdr:x>0.79011</cdr:x>
      <cdr:y>0.37469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5544616" y="1512168"/>
          <a:ext cx="803434" cy="3034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B050"/>
              </a:solidFill>
            </a:rPr>
            <a:t>+</a:t>
          </a:r>
          <a:r>
            <a:rPr lang="ru-RU" sz="1800" b="1" dirty="0" smtClean="0">
              <a:solidFill>
                <a:srgbClr val="00B050"/>
              </a:solidFill>
            </a:rPr>
            <a:t>3,5</a:t>
          </a:r>
          <a:r>
            <a:rPr lang="ru-RU" sz="1400" b="1" baseline="30000" dirty="0" smtClean="0">
              <a:solidFill>
                <a:srgbClr val="00B050"/>
              </a:solidFill>
            </a:rPr>
            <a:t>%</a:t>
          </a:r>
          <a:endParaRPr lang="ru-RU" sz="1400" b="1" baseline="300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0.26407</cdr:x>
      <cdr:y>0.21434</cdr:y>
    </cdr:from>
    <cdr:to>
      <cdr:x>0.36407</cdr:x>
      <cdr:y>0.28865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2831564" y="1170386"/>
          <a:ext cx="1072260" cy="4057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</a:rPr>
            <a:t>+2,4</a:t>
          </a:r>
          <a:r>
            <a:rPr lang="ru-RU" sz="1400" b="1" baseline="30000" dirty="0" smtClean="0">
              <a:solidFill>
                <a:schemeClr val="tx1"/>
              </a:solidFill>
            </a:rPr>
            <a:t>%</a:t>
          </a:r>
          <a:endParaRPr lang="ru-RU" sz="1400" b="1" baseline="30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0.48398</cdr:x>
      <cdr:y>0.22291</cdr:y>
    </cdr:from>
    <cdr:to>
      <cdr:x>0.57438</cdr:x>
      <cdr:y>0.28235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3888432" y="1080120"/>
          <a:ext cx="72633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</a:rPr>
            <a:t>+</a:t>
          </a:r>
          <a:r>
            <a:rPr lang="ru-RU" sz="1800" b="1" dirty="0" smtClean="0">
              <a:solidFill>
                <a:schemeClr val="tx1"/>
              </a:solidFill>
              <a:latin typeface="+muller narrow light"/>
            </a:rPr>
            <a:t>2,4</a:t>
          </a:r>
          <a:r>
            <a:rPr lang="ru-RU" sz="1400" b="1" baseline="30000" dirty="0" smtClean="0">
              <a:solidFill>
                <a:schemeClr val="tx1"/>
              </a:solidFill>
            </a:rPr>
            <a:t>%</a:t>
          </a:r>
          <a:endParaRPr lang="ru-RU" sz="1400" b="1" baseline="30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0.69011</cdr:x>
      <cdr:y>0.22291</cdr:y>
    </cdr:from>
    <cdr:to>
      <cdr:x>0.79011</cdr:x>
      <cdr:y>0.27536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5544616" y="1080120"/>
          <a:ext cx="803433" cy="254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</a:rPr>
            <a:t>+3,5</a:t>
          </a:r>
          <a:r>
            <a:rPr lang="ru-RU" sz="1400" b="1" baseline="30000" dirty="0" smtClean="0">
              <a:solidFill>
                <a:schemeClr val="tx1"/>
              </a:solidFill>
            </a:rPr>
            <a:t>%</a:t>
          </a:r>
          <a:endParaRPr lang="ru-RU" sz="1400" b="1" baseline="30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0.26407</cdr:x>
      <cdr:y>0.08244</cdr:y>
    </cdr:from>
    <cdr:to>
      <cdr:x>0.36407</cdr:x>
      <cdr:y>0.16688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2831564" y="450163"/>
          <a:ext cx="1072260" cy="461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F05A28"/>
              </a:solidFill>
            </a:rPr>
            <a:t>+0,2</a:t>
          </a:r>
          <a:r>
            <a:rPr lang="ru-RU" sz="1400" b="1" baseline="30000" dirty="0" smtClean="0">
              <a:solidFill>
                <a:srgbClr val="F05A28"/>
              </a:solidFill>
            </a:rPr>
            <a:t>%</a:t>
          </a:r>
          <a:endParaRPr lang="ru-RU" sz="1400" b="1" baseline="30000" dirty="0">
            <a:solidFill>
              <a:srgbClr val="F05A28"/>
            </a:solidFill>
          </a:endParaRPr>
        </a:p>
      </cdr:txBody>
    </cdr:sp>
  </cdr:relSizeAnchor>
  <cdr:relSizeAnchor xmlns:cdr="http://schemas.openxmlformats.org/drawingml/2006/chartDrawing">
    <cdr:from>
      <cdr:x>0.48028</cdr:x>
      <cdr:y>0.09487</cdr:y>
    </cdr:from>
    <cdr:to>
      <cdr:x>0.58254</cdr:x>
      <cdr:y>0.15269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149867" y="518025"/>
          <a:ext cx="1096492" cy="315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F05A28"/>
              </a:solidFill>
            </a:rPr>
            <a:t>+0,4</a:t>
          </a:r>
          <a:r>
            <a:rPr lang="ru-RU" sz="1400" b="1" baseline="30000" dirty="0" smtClean="0">
              <a:solidFill>
                <a:srgbClr val="F05A28"/>
              </a:solidFill>
            </a:rPr>
            <a:t>%</a:t>
          </a:r>
          <a:endParaRPr lang="ru-RU" sz="1400" b="1" baseline="30000" dirty="0">
            <a:solidFill>
              <a:srgbClr val="F05A28"/>
            </a:solidFill>
          </a:endParaRPr>
        </a:p>
      </cdr:txBody>
    </cdr:sp>
  </cdr:relSizeAnchor>
  <cdr:relSizeAnchor xmlns:cdr="http://schemas.openxmlformats.org/drawingml/2006/chartDrawing">
    <cdr:from>
      <cdr:x>0.70162</cdr:x>
      <cdr:y>0.10838</cdr:y>
    </cdr:from>
    <cdr:to>
      <cdr:x>0.78824</cdr:x>
      <cdr:y>0.16638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5637063" y="525167"/>
          <a:ext cx="695934" cy="281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lnSpc>
              <a:spcPts val="1600"/>
            </a:lnSpc>
          </a:pPr>
          <a:r>
            <a:rPr lang="ru-RU" sz="1800" b="1" dirty="0" smtClean="0">
              <a:solidFill>
                <a:srgbClr val="F05A28"/>
              </a:solidFill>
            </a:rPr>
            <a:t>+0,3</a:t>
          </a:r>
          <a:r>
            <a:rPr lang="ru-RU" sz="1400" b="1" baseline="30000" dirty="0" smtClean="0">
              <a:solidFill>
                <a:srgbClr val="F05A28"/>
              </a:solidFill>
            </a:rPr>
            <a:t>%</a:t>
          </a:r>
        </a:p>
        <a:p xmlns:a="http://schemas.openxmlformats.org/drawingml/2006/main">
          <a:pPr>
            <a:lnSpc>
              <a:spcPts val="1600"/>
            </a:lnSpc>
          </a:pPr>
          <a:endParaRPr lang="ru-RU" sz="1400" b="1" dirty="0">
            <a:solidFill>
              <a:srgbClr val="D60093"/>
            </a:solidFill>
          </a:endParaRPr>
        </a:p>
      </cdr:txBody>
    </cdr:sp>
  </cdr:relSizeAnchor>
  <cdr:relSizeAnchor xmlns:cdr="http://schemas.openxmlformats.org/drawingml/2006/chartDrawing">
    <cdr:from>
      <cdr:x>0.14073</cdr:x>
      <cdr:y>0.79748</cdr:y>
    </cdr:from>
    <cdr:to>
      <cdr:x>0.24619</cdr:x>
      <cdr:y>0.90063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1509038" y="4354505"/>
          <a:ext cx="1130809" cy="563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0082C8"/>
              </a:solidFill>
              <a:latin typeface="+muller narrow light"/>
            </a:rPr>
            <a:t>771,6</a:t>
          </a:r>
          <a:endParaRPr lang="ru-RU" sz="1600" b="1" dirty="0">
            <a:solidFill>
              <a:schemeClr val="tx1"/>
            </a:solidFill>
            <a:latin typeface="+muller narrow light"/>
          </a:endParaRPr>
        </a:p>
      </cdr:txBody>
    </cdr:sp>
  </cdr:relSizeAnchor>
  <cdr:relSizeAnchor xmlns:cdr="http://schemas.openxmlformats.org/drawingml/2006/chartDrawing">
    <cdr:from>
      <cdr:x>0.36837</cdr:x>
      <cdr:y>0.79748</cdr:y>
    </cdr:from>
    <cdr:to>
      <cdr:x>0.46548</cdr:x>
      <cdr:y>0.89695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3949902" y="4354506"/>
          <a:ext cx="1041260" cy="543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0082C8"/>
              </a:solidFill>
              <a:latin typeface="+muller narrow light"/>
            </a:rPr>
            <a:t>798,5</a:t>
          </a:r>
          <a:endParaRPr lang="ru-RU" sz="2800" b="1" dirty="0">
            <a:solidFill>
              <a:schemeClr val="tx1"/>
            </a:solidFill>
            <a:latin typeface="+muller narrow light"/>
          </a:endParaRPr>
        </a:p>
      </cdr:txBody>
    </cdr:sp>
  </cdr:relSizeAnchor>
  <cdr:relSizeAnchor xmlns:cdr="http://schemas.openxmlformats.org/drawingml/2006/chartDrawing">
    <cdr:from>
      <cdr:x>0.60292</cdr:x>
      <cdr:y>0.79351</cdr:y>
    </cdr:from>
    <cdr:to>
      <cdr:x>0.71231</cdr:x>
      <cdr:y>0.88406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6464816" y="4332832"/>
          <a:ext cx="1172944" cy="494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0082C8"/>
              </a:solidFill>
              <a:latin typeface="+muller narrow light"/>
            </a:rPr>
            <a:t>825,9</a:t>
          </a:r>
          <a:endParaRPr lang="ru-RU" sz="1600" dirty="0">
            <a:solidFill>
              <a:schemeClr val="tx1"/>
            </a:solidFill>
            <a:latin typeface="+muller narrow light"/>
          </a:endParaRPr>
        </a:p>
      </cdr:txBody>
    </cdr:sp>
  </cdr:relSizeAnchor>
  <cdr:relSizeAnchor xmlns:cdr="http://schemas.openxmlformats.org/drawingml/2006/chartDrawing">
    <cdr:from>
      <cdr:x>0.86155</cdr:x>
      <cdr:y>0.83701</cdr:y>
    </cdr:from>
    <cdr:to>
      <cdr:x>0.96155</cdr:x>
      <cdr:y>0.88516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7878018" y="5006751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0.86155</cdr:x>
      <cdr:y>0.78886</cdr:y>
    </cdr:from>
    <cdr:to>
      <cdr:x>0.96155</cdr:x>
      <cdr:y>0.83701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7878018" y="4718719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0.82563</cdr:x>
      <cdr:y>0.78983</cdr:y>
    </cdr:from>
    <cdr:to>
      <cdr:x>0.92563</cdr:x>
      <cdr:y>0.87854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8852901" y="4312736"/>
          <a:ext cx="1072259" cy="484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0082C8"/>
              </a:solidFill>
              <a:latin typeface="+muller narrow light"/>
            </a:rPr>
            <a:t>856,8</a:t>
          </a:r>
          <a:endParaRPr lang="ru-RU" sz="2800" b="1" dirty="0">
            <a:solidFill>
              <a:schemeClr val="tx1"/>
            </a:solidFill>
            <a:latin typeface="+muller narrow ligh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0.14284</cdr:y>
    </cdr:from>
    <cdr:to>
      <cdr:x>0.1045</cdr:x>
      <cdr:y>0.18961</cdr:y>
    </cdr:to>
    <cdr:sp macro="" textlink="">
      <cdr:nvSpPr>
        <cdr:cNvPr id="2" name="Text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812602"/>
          <a:ext cx="1113962" cy="2660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111061" tIns="55531" rIns="111061" bIns="55531">
          <a:spAutoFit/>
        </a:bodyPr>
        <a:lstStyle xmlns:a="http://schemas.openxmlformats.org/drawingml/2006/main">
          <a:defPPr>
            <a:defRPr lang="en-US"/>
          </a:defPPr>
          <a:lvl1pPr marL="0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072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143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216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287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360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430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9502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6576" algn="l" defTabSz="457072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eaLnBrk="1" hangingPunct="1"/>
          <a:r>
            <a:rPr lang="ru-RU" altLang="ru-RU" sz="1000" b="1" dirty="0">
              <a:solidFill>
                <a:prstClr val="black"/>
              </a:solidFill>
              <a:latin typeface="+muller narrow light"/>
            </a:rPr>
            <a:t>млн. рублей</a:t>
          </a:r>
        </a:p>
      </cdr:txBody>
    </cdr:sp>
  </cdr:relSizeAnchor>
  <cdr:relSizeAnchor xmlns:cdr="http://schemas.openxmlformats.org/drawingml/2006/chartDrawing">
    <cdr:from>
      <cdr:x>0.04165</cdr:x>
      <cdr:y>0.08852</cdr:y>
    </cdr:from>
    <cdr:to>
      <cdr:x>0.07501</cdr:x>
      <cdr:y>0.14433</cdr:y>
    </cdr:to>
    <cdr:pic>
      <cdr:nvPicPr>
        <cdr:cNvPr id="3" name="Рисунок 2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63B8B7C0-EB56-E04C-957F-EA93E95B28D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44037" y="503578"/>
          <a:ext cx="355600" cy="31750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1003A-C9F0-4527-A58D-47629B025FC9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A42A6-9EE4-4F1A-9541-21A354845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683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4675" y="1243013"/>
            <a:ext cx="57086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1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052" algn="l" defTabSz="18281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104" algn="l" defTabSz="18281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157" algn="l" defTabSz="18281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209" algn="l" defTabSz="18281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261" algn="l" defTabSz="18281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312" algn="l" defTabSz="18281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366" algn="l" defTabSz="18281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2417" algn="l" defTabSz="18281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60420" name="Номер слайда 3"/>
          <p:cNvSpPr txBox="1">
            <a:spLocks noGrp="1"/>
          </p:cNvSpPr>
          <p:nvPr/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CF6004E-F55F-41A7-9704-30CD3910547A}" type="slidenum">
              <a:rPr lang="ru-RU" altLang="ru-RU" sz="1200">
                <a:solidFill>
                  <a:prstClr val="black"/>
                </a:solidFill>
              </a:rPr>
              <a:pPr algn="r" eaLnBrk="1" hangingPunct="1"/>
              <a:t>19</a:t>
            </a:fld>
            <a:endParaRPr lang="ru-RU" alt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AD9B8B-817C-46C1-ABC7-2A681A6B0846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BCEE67-918E-45A7-8149-A6B6E4741F6C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9CCB68-D3B5-4F36-B85A-0C6B2740FC71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7F8352-01CC-43A8-BB0B-6A6054CD6215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092CDA-444C-472F-A7BC-382F138EA67C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04D208-1372-4782-8058-98BC7197EF0B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D20051-7666-4C00-9637-E7BE28F4A44A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BC3880-CE5B-4FE7-9BFB-00142F598F7D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ED537F-6D17-4FA4-B02E-0CD44E066C42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06FA2C-4F9F-4C8C-ABBD-9AD20C184134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1452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EC4BAA-D26C-4EFA-A7D2-650CCB23E846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460647-2B61-4FBA-B593-A192F25E38C0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CE80D1-57D0-472E-948C-A22DD7C637E0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59ECDE-157B-4584-AE3B-64F1A7A79D46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D207E5-35F4-482A-8636-011D4D3FCE76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1D22C5-FF46-4DA1-85E2-80DB0880C376}" type="slidenum">
              <a:rPr lang="ru-RU" smtClean="0"/>
              <a:pPr>
                <a:defRPr/>
              </a:pPr>
              <a:t>56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90D2EE-ADFD-47E2-A223-8498B2397F03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90D2EE-ADFD-47E2-A223-8498B2397F03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90D2EE-ADFD-47E2-A223-8498B2397F03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90" indent="-285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54" indent="-2285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55" indent="-2285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957" indent="-2285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05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161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262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364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A607C27-AD6E-4E8E-828B-68BE98E406CF}" type="slidenum">
              <a:rPr lang="ru-RU" altLang="ru-RU" smtClean="0">
                <a:solidFill>
                  <a:prstClr val="black"/>
                </a:solidFill>
              </a:rPr>
              <a:pPr eaLnBrk="1" hangingPunct="1">
                <a:defRPr/>
              </a:pPr>
              <a:t>37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790" indent="-285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54" indent="-2285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855" indent="-2285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6957" indent="-2285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05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161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262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364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A34F728-44A8-4196-9164-0BBDD07D123A}" type="slidenum">
              <a:rPr lang="ru-RU" altLang="ru-RU" smtClean="0"/>
              <a:pPr eaLnBrk="1" hangingPunct="1">
                <a:defRPr/>
              </a:pPr>
              <a:t>38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AD30C3-48A0-40D2-AE80-1F3377406F9D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A4062F-EDD9-49A0-BFF6-F8B3396D1BA0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7972" y="2236455"/>
            <a:ext cx="10403681" cy="15431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945" y="4079611"/>
            <a:ext cx="8567738" cy="18398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5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0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5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0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76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31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86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41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0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36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73728" y="288309"/>
            <a:ext cx="2753916" cy="61427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1981" y="288309"/>
            <a:ext cx="8057753" cy="61427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778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7973" y="2236456"/>
            <a:ext cx="10403681" cy="15431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947" y="4079613"/>
            <a:ext cx="8567738" cy="18398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9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9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9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03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15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847" y="4626230"/>
            <a:ext cx="10403681" cy="1429863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6847" y="3051377"/>
            <a:ext cx="10403681" cy="157484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995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99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89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98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497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797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096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396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50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985" y="1679842"/>
            <a:ext cx="5405834" cy="475121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21810" y="1679842"/>
            <a:ext cx="5405834" cy="475121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91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981" y="1611515"/>
            <a:ext cx="5407959" cy="67160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9953" indent="0">
              <a:buNone/>
              <a:defRPr sz="2300" b="1"/>
            </a:lvl2pPr>
            <a:lvl3pPr marL="1059906" indent="0">
              <a:buNone/>
              <a:defRPr sz="2100" b="1"/>
            </a:lvl3pPr>
            <a:lvl4pPr marL="1589859" indent="0">
              <a:buNone/>
              <a:defRPr sz="1900" b="1"/>
            </a:lvl4pPr>
            <a:lvl5pPr marL="2119811" indent="0">
              <a:buNone/>
              <a:defRPr sz="1900" b="1"/>
            </a:lvl5pPr>
            <a:lvl6pPr marL="2649764" indent="0">
              <a:buNone/>
              <a:defRPr sz="1900" b="1"/>
            </a:lvl6pPr>
            <a:lvl7pPr marL="3179717" indent="0">
              <a:buNone/>
              <a:defRPr sz="1900" b="1"/>
            </a:lvl7pPr>
            <a:lvl8pPr marL="3709670" indent="0">
              <a:buNone/>
              <a:defRPr sz="1900" b="1"/>
            </a:lvl8pPr>
            <a:lvl9pPr marL="423962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981" y="2283116"/>
            <a:ext cx="5407959" cy="414793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7564" y="1611515"/>
            <a:ext cx="5410084" cy="67160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9953" indent="0">
              <a:buNone/>
              <a:defRPr sz="2300" b="1"/>
            </a:lvl2pPr>
            <a:lvl3pPr marL="1059906" indent="0">
              <a:buNone/>
              <a:defRPr sz="2100" b="1"/>
            </a:lvl3pPr>
            <a:lvl4pPr marL="1589859" indent="0">
              <a:buNone/>
              <a:defRPr sz="1900" b="1"/>
            </a:lvl4pPr>
            <a:lvl5pPr marL="2119811" indent="0">
              <a:buNone/>
              <a:defRPr sz="1900" b="1"/>
            </a:lvl5pPr>
            <a:lvl6pPr marL="2649764" indent="0">
              <a:buNone/>
              <a:defRPr sz="1900" b="1"/>
            </a:lvl6pPr>
            <a:lvl7pPr marL="3179717" indent="0">
              <a:buNone/>
              <a:defRPr sz="1900" b="1"/>
            </a:lvl7pPr>
            <a:lvl8pPr marL="3709670" indent="0">
              <a:buNone/>
              <a:defRPr sz="1900" b="1"/>
            </a:lvl8pPr>
            <a:lvl9pPr marL="423962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564" y="2283116"/>
            <a:ext cx="5410084" cy="414793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70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56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19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981" y="286640"/>
            <a:ext cx="4026752" cy="12198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5355" y="286644"/>
            <a:ext cx="6842290" cy="6144414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981" y="1506527"/>
            <a:ext cx="4026752" cy="4924531"/>
          </a:xfrm>
        </p:spPr>
        <p:txBody>
          <a:bodyPr/>
          <a:lstStyle>
            <a:lvl1pPr marL="0" indent="0">
              <a:buNone/>
              <a:defRPr sz="1600"/>
            </a:lvl1pPr>
            <a:lvl2pPr marL="529953" indent="0">
              <a:buNone/>
              <a:defRPr sz="1400"/>
            </a:lvl2pPr>
            <a:lvl3pPr marL="1059906" indent="0">
              <a:buNone/>
              <a:defRPr sz="1200"/>
            </a:lvl3pPr>
            <a:lvl4pPr marL="1589859" indent="0">
              <a:buNone/>
              <a:defRPr sz="1000"/>
            </a:lvl4pPr>
            <a:lvl5pPr marL="2119811" indent="0">
              <a:buNone/>
              <a:defRPr sz="1000"/>
            </a:lvl5pPr>
            <a:lvl6pPr marL="2649764" indent="0">
              <a:buNone/>
              <a:defRPr sz="1000"/>
            </a:lvl6pPr>
            <a:lvl7pPr marL="3179717" indent="0">
              <a:buNone/>
              <a:defRPr sz="1000"/>
            </a:lvl7pPr>
            <a:lvl8pPr marL="3709670" indent="0">
              <a:buNone/>
              <a:defRPr sz="1000"/>
            </a:lvl8pPr>
            <a:lvl9pPr marL="423962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084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055" y="5039519"/>
            <a:ext cx="7343775" cy="59494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9055" y="643272"/>
            <a:ext cx="7343775" cy="4319588"/>
          </a:xfrm>
        </p:spPr>
        <p:txBody>
          <a:bodyPr/>
          <a:lstStyle>
            <a:lvl1pPr marL="0" indent="0">
              <a:buNone/>
              <a:defRPr sz="3700"/>
            </a:lvl1pPr>
            <a:lvl2pPr marL="529953" indent="0">
              <a:buNone/>
              <a:defRPr sz="3300"/>
            </a:lvl2pPr>
            <a:lvl3pPr marL="1059906" indent="0">
              <a:buNone/>
              <a:defRPr sz="2800"/>
            </a:lvl3pPr>
            <a:lvl4pPr marL="1589859" indent="0">
              <a:buNone/>
              <a:defRPr sz="2300"/>
            </a:lvl4pPr>
            <a:lvl5pPr marL="2119811" indent="0">
              <a:buNone/>
              <a:defRPr sz="2300"/>
            </a:lvl5pPr>
            <a:lvl6pPr marL="2649764" indent="0">
              <a:buNone/>
              <a:defRPr sz="2300"/>
            </a:lvl6pPr>
            <a:lvl7pPr marL="3179717" indent="0">
              <a:buNone/>
              <a:defRPr sz="2300"/>
            </a:lvl7pPr>
            <a:lvl8pPr marL="3709670" indent="0">
              <a:buNone/>
              <a:defRPr sz="2300"/>
            </a:lvl8pPr>
            <a:lvl9pPr marL="423962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9055" y="5634463"/>
            <a:ext cx="7343775" cy="844918"/>
          </a:xfrm>
        </p:spPr>
        <p:txBody>
          <a:bodyPr/>
          <a:lstStyle>
            <a:lvl1pPr marL="0" indent="0">
              <a:buNone/>
              <a:defRPr sz="1600"/>
            </a:lvl1pPr>
            <a:lvl2pPr marL="529953" indent="0">
              <a:buNone/>
              <a:defRPr sz="1400"/>
            </a:lvl2pPr>
            <a:lvl3pPr marL="1059906" indent="0">
              <a:buNone/>
              <a:defRPr sz="1200"/>
            </a:lvl3pPr>
            <a:lvl4pPr marL="1589859" indent="0">
              <a:buNone/>
              <a:defRPr sz="1000"/>
            </a:lvl4pPr>
            <a:lvl5pPr marL="2119811" indent="0">
              <a:buNone/>
              <a:defRPr sz="1000"/>
            </a:lvl5pPr>
            <a:lvl6pPr marL="2649764" indent="0">
              <a:buNone/>
              <a:defRPr sz="1000"/>
            </a:lvl6pPr>
            <a:lvl7pPr marL="3179717" indent="0">
              <a:buNone/>
              <a:defRPr sz="1000"/>
            </a:lvl7pPr>
            <a:lvl8pPr marL="3709670" indent="0">
              <a:buNone/>
              <a:defRPr sz="1000"/>
            </a:lvl8pPr>
            <a:lvl9pPr marL="423962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06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76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73729" y="288311"/>
            <a:ext cx="2753916" cy="61427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1981" y="288311"/>
            <a:ext cx="8057753" cy="61427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99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7972" y="2236455"/>
            <a:ext cx="10403681" cy="15431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945" y="4079611"/>
            <a:ext cx="8567738" cy="18398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5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0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5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0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76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31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86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41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41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846" y="4626227"/>
            <a:ext cx="10403681" cy="1429864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6846" y="3051378"/>
            <a:ext cx="10403681" cy="1574849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52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04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56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08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760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3123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8643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416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44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982" y="1679840"/>
            <a:ext cx="5405834" cy="475121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1810" y="1679840"/>
            <a:ext cx="5405834" cy="475121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982" y="1611513"/>
            <a:ext cx="5407960" cy="67160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206" indent="0">
              <a:buNone/>
              <a:defRPr sz="2400" b="1"/>
            </a:lvl2pPr>
            <a:lvl3pPr marL="1110410" indent="0">
              <a:buNone/>
              <a:defRPr sz="2200" b="1"/>
            </a:lvl3pPr>
            <a:lvl4pPr marL="1665616" indent="0">
              <a:buNone/>
              <a:defRPr sz="1900" b="1"/>
            </a:lvl4pPr>
            <a:lvl5pPr marL="2220821" indent="0">
              <a:buNone/>
              <a:defRPr sz="1900" b="1"/>
            </a:lvl5pPr>
            <a:lvl6pPr marL="2776026" indent="0">
              <a:buNone/>
              <a:defRPr sz="1900" b="1"/>
            </a:lvl6pPr>
            <a:lvl7pPr marL="3331231" indent="0">
              <a:buNone/>
              <a:defRPr sz="1900" b="1"/>
            </a:lvl7pPr>
            <a:lvl8pPr marL="3886437" indent="0">
              <a:buNone/>
              <a:defRPr sz="1900" b="1"/>
            </a:lvl8pPr>
            <a:lvl9pPr marL="444164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982" y="2283115"/>
            <a:ext cx="5407960" cy="414793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7561" y="1611513"/>
            <a:ext cx="5410084" cy="67160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206" indent="0">
              <a:buNone/>
              <a:defRPr sz="2400" b="1"/>
            </a:lvl2pPr>
            <a:lvl3pPr marL="1110410" indent="0">
              <a:buNone/>
              <a:defRPr sz="2200" b="1"/>
            </a:lvl3pPr>
            <a:lvl4pPr marL="1665616" indent="0">
              <a:buNone/>
              <a:defRPr sz="1900" b="1"/>
            </a:lvl4pPr>
            <a:lvl5pPr marL="2220821" indent="0">
              <a:buNone/>
              <a:defRPr sz="1900" b="1"/>
            </a:lvl5pPr>
            <a:lvl6pPr marL="2776026" indent="0">
              <a:buNone/>
              <a:defRPr sz="1900" b="1"/>
            </a:lvl6pPr>
            <a:lvl7pPr marL="3331231" indent="0">
              <a:buNone/>
              <a:defRPr sz="1900" b="1"/>
            </a:lvl7pPr>
            <a:lvl8pPr marL="3886437" indent="0">
              <a:buNone/>
              <a:defRPr sz="1900" b="1"/>
            </a:lvl8pPr>
            <a:lvl9pPr marL="444164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561" y="2283115"/>
            <a:ext cx="5410084" cy="414793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33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78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3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846" y="4626227"/>
            <a:ext cx="10403681" cy="1429864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6846" y="3051378"/>
            <a:ext cx="10403681" cy="1574849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52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04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56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08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760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3123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8643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416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517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982" y="286640"/>
            <a:ext cx="4026752" cy="121988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5354" y="286642"/>
            <a:ext cx="6842290" cy="614441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982" y="1506525"/>
            <a:ext cx="4026752" cy="4924531"/>
          </a:xfrm>
        </p:spPr>
        <p:txBody>
          <a:bodyPr/>
          <a:lstStyle>
            <a:lvl1pPr marL="0" indent="0">
              <a:buNone/>
              <a:defRPr sz="1700"/>
            </a:lvl1pPr>
            <a:lvl2pPr marL="555206" indent="0">
              <a:buNone/>
              <a:defRPr sz="1500"/>
            </a:lvl2pPr>
            <a:lvl3pPr marL="1110410" indent="0">
              <a:buNone/>
              <a:defRPr sz="1200"/>
            </a:lvl3pPr>
            <a:lvl4pPr marL="1665616" indent="0">
              <a:buNone/>
              <a:defRPr sz="1100"/>
            </a:lvl4pPr>
            <a:lvl5pPr marL="2220821" indent="0">
              <a:buNone/>
              <a:defRPr sz="1100"/>
            </a:lvl5pPr>
            <a:lvl6pPr marL="2776026" indent="0">
              <a:buNone/>
              <a:defRPr sz="1100"/>
            </a:lvl6pPr>
            <a:lvl7pPr marL="3331231" indent="0">
              <a:buNone/>
              <a:defRPr sz="1100"/>
            </a:lvl7pPr>
            <a:lvl8pPr marL="3886437" indent="0">
              <a:buNone/>
              <a:defRPr sz="1100"/>
            </a:lvl8pPr>
            <a:lvl9pPr marL="444164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03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053" y="5039519"/>
            <a:ext cx="7343775" cy="59494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9053" y="643272"/>
            <a:ext cx="7343775" cy="4319588"/>
          </a:xfrm>
        </p:spPr>
        <p:txBody>
          <a:bodyPr/>
          <a:lstStyle>
            <a:lvl1pPr marL="0" indent="0">
              <a:buNone/>
              <a:defRPr sz="3900"/>
            </a:lvl1pPr>
            <a:lvl2pPr marL="555206" indent="0">
              <a:buNone/>
              <a:defRPr sz="3400"/>
            </a:lvl2pPr>
            <a:lvl3pPr marL="1110410" indent="0">
              <a:buNone/>
              <a:defRPr sz="2900"/>
            </a:lvl3pPr>
            <a:lvl4pPr marL="1665616" indent="0">
              <a:buNone/>
              <a:defRPr sz="2400"/>
            </a:lvl4pPr>
            <a:lvl5pPr marL="2220821" indent="0">
              <a:buNone/>
              <a:defRPr sz="2400"/>
            </a:lvl5pPr>
            <a:lvl6pPr marL="2776026" indent="0">
              <a:buNone/>
              <a:defRPr sz="2400"/>
            </a:lvl6pPr>
            <a:lvl7pPr marL="3331231" indent="0">
              <a:buNone/>
              <a:defRPr sz="2400"/>
            </a:lvl7pPr>
            <a:lvl8pPr marL="3886437" indent="0">
              <a:buNone/>
              <a:defRPr sz="2400"/>
            </a:lvl8pPr>
            <a:lvl9pPr marL="4441641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9053" y="5634465"/>
            <a:ext cx="7343775" cy="844919"/>
          </a:xfrm>
        </p:spPr>
        <p:txBody>
          <a:bodyPr/>
          <a:lstStyle>
            <a:lvl1pPr marL="0" indent="0">
              <a:buNone/>
              <a:defRPr sz="1700"/>
            </a:lvl1pPr>
            <a:lvl2pPr marL="555206" indent="0">
              <a:buNone/>
              <a:defRPr sz="1500"/>
            </a:lvl2pPr>
            <a:lvl3pPr marL="1110410" indent="0">
              <a:buNone/>
              <a:defRPr sz="1200"/>
            </a:lvl3pPr>
            <a:lvl4pPr marL="1665616" indent="0">
              <a:buNone/>
              <a:defRPr sz="1100"/>
            </a:lvl4pPr>
            <a:lvl5pPr marL="2220821" indent="0">
              <a:buNone/>
              <a:defRPr sz="1100"/>
            </a:lvl5pPr>
            <a:lvl6pPr marL="2776026" indent="0">
              <a:buNone/>
              <a:defRPr sz="1100"/>
            </a:lvl6pPr>
            <a:lvl7pPr marL="3331231" indent="0">
              <a:buNone/>
              <a:defRPr sz="1100"/>
            </a:lvl7pPr>
            <a:lvl8pPr marL="3886437" indent="0">
              <a:buNone/>
              <a:defRPr sz="1100"/>
            </a:lvl8pPr>
            <a:lvl9pPr marL="444164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07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18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73728" y="288309"/>
            <a:ext cx="2753916" cy="61427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1981" y="288309"/>
            <a:ext cx="8057753" cy="61427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2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982" y="1679840"/>
            <a:ext cx="5405834" cy="475121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1810" y="1679840"/>
            <a:ext cx="5405834" cy="475121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62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982" y="1611513"/>
            <a:ext cx="5407960" cy="67160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206" indent="0">
              <a:buNone/>
              <a:defRPr sz="2400" b="1"/>
            </a:lvl2pPr>
            <a:lvl3pPr marL="1110410" indent="0">
              <a:buNone/>
              <a:defRPr sz="2200" b="1"/>
            </a:lvl3pPr>
            <a:lvl4pPr marL="1665616" indent="0">
              <a:buNone/>
              <a:defRPr sz="1900" b="1"/>
            </a:lvl4pPr>
            <a:lvl5pPr marL="2220821" indent="0">
              <a:buNone/>
              <a:defRPr sz="1900" b="1"/>
            </a:lvl5pPr>
            <a:lvl6pPr marL="2776026" indent="0">
              <a:buNone/>
              <a:defRPr sz="1900" b="1"/>
            </a:lvl6pPr>
            <a:lvl7pPr marL="3331231" indent="0">
              <a:buNone/>
              <a:defRPr sz="1900" b="1"/>
            </a:lvl7pPr>
            <a:lvl8pPr marL="3886437" indent="0">
              <a:buNone/>
              <a:defRPr sz="1900" b="1"/>
            </a:lvl8pPr>
            <a:lvl9pPr marL="444164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982" y="2283115"/>
            <a:ext cx="5407960" cy="414793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7561" y="1611513"/>
            <a:ext cx="5410084" cy="67160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206" indent="0">
              <a:buNone/>
              <a:defRPr sz="2400" b="1"/>
            </a:lvl2pPr>
            <a:lvl3pPr marL="1110410" indent="0">
              <a:buNone/>
              <a:defRPr sz="2200" b="1"/>
            </a:lvl3pPr>
            <a:lvl4pPr marL="1665616" indent="0">
              <a:buNone/>
              <a:defRPr sz="1900" b="1"/>
            </a:lvl4pPr>
            <a:lvl5pPr marL="2220821" indent="0">
              <a:buNone/>
              <a:defRPr sz="1900" b="1"/>
            </a:lvl5pPr>
            <a:lvl6pPr marL="2776026" indent="0">
              <a:buNone/>
              <a:defRPr sz="1900" b="1"/>
            </a:lvl6pPr>
            <a:lvl7pPr marL="3331231" indent="0">
              <a:buNone/>
              <a:defRPr sz="1900" b="1"/>
            </a:lvl7pPr>
            <a:lvl8pPr marL="3886437" indent="0">
              <a:buNone/>
              <a:defRPr sz="1900" b="1"/>
            </a:lvl8pPr>
            <a:lvl9pPr marL="4441641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561" y="2283115"/>
            <a:ext cx="5410084" cy="414793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pPr/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2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pPr/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7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982" y="286640"/>
            <a:ext cx="4026752" cy="121988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5354" y="286642"/>
            <a:ext cx="6842290" cy="614441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982" y="1506525"/>
            <a:ext cx="4026752" cy="4924531"/>
          </a:xfrm>
        </p:spPr>
        <p:txBody>
          <a:bodyPr/>
          <a:lstStyle>
            <a:lvl1pPr marL="0" indent="0">
              <a:buNone/>
              <a:defRPr sz="1700"/>
            </a:lvl1pPr>
            <a:lvl2pPr marL="555206" indent="0">
              <a:buNone/>
              <a:defRPr sz="1500"/>
            </a:lvl2pPr>
            <a:lvl3pPr marL="1110410" indent="0">
              <a:buNone/>
              <a:defRPr sz="1200"/>
            </a:lvl3pPr>
            <a:lvl4pPr marL="1665616" indent="0">
              <a:buNone/>
              <a:defRPr sz="1100"/>
            </a:lvl4pPr>
            <a:lvl5pPr marL="2220821" indent="0">
              <a:buNone/>
              <a:defRPr sz="1100"/>
            </a:lvl5pPr>
            <a:lvl6pPr marL="2776026" indent="0">
              <a:buNone/>
              <a:defRPr sz="1100"/>
            </a:lvl6pPr>
            <a:lvl7pPr marL="3331231" indent="0">
              <a:buNone/>
              <a:defRPr sz="1100"/>
            </a:lvl7pPr>
            <a:lvl8pPr marL="3886437" indent="0">
              <a:buNone/>
              <a:defRPr sz="1100"/>
            </a:lvl8pPr>
            <a:lvl9pPr marL="444164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43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053" y="5039519"/>
            <a:ext cx="7343775" cy="59494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9053" y="643272"/>
            <a:ext cx="7343775" cy="4319588"/>
          </a:xfrm>
        </p:spPr>
        <p:txBody>
          <a:bodyPr/>
          <a:lstStyle>
            <a:lvl1pPr marL="0" indent="0">
              <a:buNone/>
              <a:defRPr sz="3900"/>
            </a:lvl1pPr>
            <a:lvl2pPr marL="555206" indent="0">
              <a:buNone/>
              <a:defRPr sz="3400"/>
            </a:lvl2pPr>
            <a:lvl3pPr marL="1110410" indent="0">
              <a:buNone/>
              <a:defRPr sz="2900"/>
            </a:lvl3pPr>
            <a:lvl4pPr marL="1665616" indent="0">
              <a:buNone/>
              <a:defRPr sz="2400"/>
            </a:lvl4pPr>
            <a:lvl5pPr marL="2220821" indent="0">
              <a:buNone/>
              <a:defRPr sz="2400"/>
            </a:lvl5pPr>
            <a:lvl6pPr marL="2776026" indent="0">
              <a:buNone/>
              <a:defRPr sz="2400"/>
            </a:lvl6pPr>
            <a:lvl7pPr marL="3331231" indent="0">
              <a:buNone/>
              <a:defRPr sz="2400"/>
            </a:lvl7pPr>
            <a:lvl8pPr marL="3886437" indent="0">
              <a:buNone/>
              <a:defRPr sz="2400"/>
            </a:lvl8pPr>
            <a:lvl9pPr marL="4441641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9053" y="5634465"/>
            <a:ext cx="7343775" cy="844919"/>
          </a:xfrm>
        </p:spPr>
        <p:txBody>
          <a:bodyPr/>
          <a:lstStyle>
            <a:lvl1pPr marL="0" indent="0">
              <a:buNone/>
              <a:defRPr sz="1700"/>
            </a:lvl1pPr>
            <a:lvl2pPr marL="555206" indent="0">
              <a:buNone/>
              <a:defRPr sz="1500"/>
            </a:lvl2pPr>
            <a:lvl3pPr marL="1110410" indent="0">
              <a:buNone/>
              <a:defRPr sz="1200"/>
            </a:lvl3pPr>
            <a:lvl4pPr marL="1665616" indent="0">
              <a:buNone/>
              <a:defRPr sz="1100"/>
            </a:lvl4pPr>
            <a:lvl5pPr marL="2220821" indent="0">
              <a:buNone/>
              <a:defRPr sz="1100"/>
            </a:lvl5pPr>
            <a:lvl6pPr marL="2776026" indent="0">
              <a:buNone/>
              <a:defRPr sz="1100"/>
            </a:lvl6pPr>
            <a:lvl7pPr marL="3331231" indent="0">
              <a:buNone/>
              <a:defRPr sz="1100"/>
            </a:lvl7pPr>
            <a:lvl8pPr marL="3886437" indent="0">
              <a:buNone/>
              <a:defRPr sz="1100"/>
            </a:lvl8pPr>
            <a:lvl9pPr marL="4441641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11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982" y="288307"/>
            <a:ext cx="11015663" cy="1199886"/>
          </a:xfrm>
          <a:prstGeom prst="rect">
            <a:avLst/>
          </a:prstGeom>
        </p:spPr>
        <p:txBody>
          <a:bodyPr vert="horz" lIns="111041" tIns="55521" rIns="111041" bIns="5552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982" y="1679840"/>
            <a:ext cx="11015663" cy="4751214"/>
          </a:xfrm>
          <a:prstGeom prst="rect">
            <a:avLst/>
          </a:prstGeom>
        </p:spPr>
        <p:txBody>
          <a:bodyPr vert="horz" lIns="111041" tIns="55521" rIns="111041" bIns="5552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982" y="6672699"/>
            <a:ext cx="2855913" cy="383297"/>
          </a:xfrm>
          <a:prstGeom prst="rect">
            <a:avLst/>
          </a:prstGeom>
        </p:spPr>
        <p:txBody>
          <a:bodyPr vert="horz" lIns="111041" tIns="55521" rIns="111041" bIns="5552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81872" y="6672699"/>
            <a:ext cx="3875881" cy="383297"/>
          </a:xfrm>
          <a:prstGeom prst="rect">
            <a:avLst/>
          </a:prstGeom>
        </p:spPr>
        <p:txBody>
          <a:bodyPr vert="horz" lIns="111041" tIns="55521" rIns="111041" bIns="5552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71732" y="6672699"/>
            <a:ext cx="2855913" cy="383297"/>
          </a:xfrm>
          <a:prstGeom prst="rect">
            <a:avLst/>
          </a:prstGeom>
        </p:spPr>
        <p:txBody>
          <a:bodyPr vert="horz" lIns="111041" tIns="55521" rIns="111041" bIns="5552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87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111041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6404" indent="-416404" algn="l" defTabSz="1110410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2209" indent="-347005" algn="l" defTabSz="111041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88013" indent="-277601" algn="l" defTabSz="111041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43217" indent="-277601" algn="l" defTabSz="111041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98423" indent="-277601" algn="l" defTabSz="111041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3628" indent="-277601" algn="l" defTabSz="11104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8832" indent="-277601" algn="l" defTabSz="11104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64037" indent="-277601" algn="l" defTabSz="11104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19244" indent="-277601" algn="l" defTabSz="11104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1041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5206" algn="l" defTabSz="111041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410" algn="l" defTabSz="111041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616" algn="l" defTabSz="111041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0821" algn="l" defTabSz="111041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6026" algn="l" defTabSz="111041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1231" algn="l" defTabSz="111041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86437" algn="l" defTabSz="111041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641" algn="l" defTabSz="111041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982" y="288309"/>
            <a:ext cx="11015662" cy="1199886"/>
          </a:xfrm>
          <a:prstGeom prst="rect">
            <a:avLst/>
          </a:prstGeom>
        </p:spPr>
        <p:txBody>
          <a:bodyPr vert="horz" lIns="105992" tIns="52993" rIns="105992" bIns="5299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982" y="1679842"/>
            <a:ext cx="11015662" cy="4751214"/>
          </a:xfrm>
          <a:prstGeom prst="rect">
            <a:avLst/>
          </a:prstGeom>
        </p:spPr>
        <p:txBody>
          <a:bodyPr vert="horz" lIns="105992" tIns="52993" rIns="105992" bIns="5299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981" y="6672701"/>
            <a:ext cx="2855912" cy="383297"/>
          </a:xfrm>
          <a:prstGeom prst="rect">
            <a:avLst/>
          </a:prstGeom>
        </p:spPr>
        <p:txBody>
          <a:bodyPr vert="horz" lIns="105992" tIns="52993" rIns="105992" bIns="5299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59906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59906"/>
              <a:t>21.12.2022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81875" y="6672701"/>
            <a:ext cx="3875882" cy="383297"/>
          </a:xfrm>
          <a:prstGeom prst="rect">
            <a:avLst/>
          </a:prstGeom>
        </p:spPr>
        <p:txBody>
          <a:bodyPr vert="horz" lIns="105992" tIns="52993" rIns="105992" bIns="5299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5990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71732" y="6672701"/>
            <a:ext cx="2855912" cy="383297"/>
          </a:xfrm>
          <a:prstGeom prst="rect">
            <a:avLst/>
          </a:prstGeom>
        </p:spPr>
        <p:txBody>
          <a:bodyPr vert="horz" lIns="105992" tIns="52993" rIns="105992" bIns="5299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59906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5990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8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059906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7465" indent="-397465" algn="l" defTabSz="105990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1173" indent="-331221" algn="l" defTabSz="105990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24882" indent="-264976" algn="l" defTabSz="105990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54834" indent="-264976" algn="l" defTabSz="105990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84787" indent="-264976" algn="l" defTabSz="105990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4740" indent="-264976" algn="l" defTabSz="105990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4693" indent="-264976" algn="l" defTabSz="105990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74645" indent="-264976" algn="l" defTabSz="105990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04599" indent="-264976" algn="l" defTabSz="105990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599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9953" algn="l" defTabSz="10599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9906" algn="l" defTabSz="10599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859" algn="l" defTabSz="10599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9811" algn="l" defTabSz="10599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9764" algn="l" defTabSz="10599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9717" algn="l" defTabSz="10599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09670" algn="l" defTabSz="10599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39623" algn="l" defTabSz="105990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982" y="288307"/>
            <a:ext cx="11015663" cy="1199886"/>
          </a:xfrm>
          <a:prstGeom prst="rect">
            <a:avLst/>
          </a:prstGeom>
        </p:spPr>
        <p:txBody>
          <a:bodyPr vert="horz" lIns="111041" tIns="55521" rIns="111041" bIns="5552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982" y="1679840"/>
            <a:ext cx="11015663" cy="4751214"/>
          </a:xfrm>
          <a:prstGeom prst="rect">
            <a:avLst/>
          </a:prstGeom>
        </p:spPr>
        <p:txBody>
          <a:bodyPr vert="horz" lIns="111041" tIns="55521" rIns="111041" bIns="5552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982" y="6672699"/>
            <a:ext cx="2855913" cy="383297"/>
          </a:xfrm>
          <a:prstGeom prst="rect">
            <a:avLst/>
          </a:prstGeom>
        </p:spPr>
        <p:txBody>
          <a:bodyPr vert="horz" lIns="111041" tIns="55521" rIns="111041" bIns="5552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81872" y="6672699"/>
            <a:ext cx="3875881" cy="383297"/>
          </a:xfrm>
          <a:prstGeom prst="rect">
            <a:avLst/>
          </a:prstGeom>
        </p:spPr>
        <p:txBody>
          <a:bodyPr vert="horz" lIns="111041" tIns="55521" rIns="111041" bIns="5552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71732" y="6672699"/>
            <a:ext cx="2855913" cy="383297"/>
          </a:xfrm>
          <a:prstGeom prst="rect">
            <a:avLst/>
          </a:prstGeom>
        </p:spPr>
        <p:txBody>
          <a:bodyPr vert="horz" lIns="111041" tIns="55521" rIns="111041" bIns="5552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9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111041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6404" indent="-416404" algn="l" defTabSz="1110410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2209" indent="-347005" algn="l" defTabSz="111041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88013" indent="-277601" algn="l" defTabSz="111041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43217" indent="-277601" algn="l" defTabSz="111041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98423" indent="-277601" algn="l" defTabSz="111041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3628" indent="-277601" algn="l" defTabSz="11104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8832" indent="-277601" algn="l" defTabSz="11104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64037" indent="-277601" algn="l" defTabSz="11104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19244" indent="-277601" algn="l" defTabSz="11104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1041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5206" algn="l" defTabSz="111041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410" algn="l" defTabSz="111041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616" algn="l" defTabSz="111041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0821" algn="l" defTabSz="111041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6026" algn="l" defTabSz="111041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1231" algn="l" defTabSz="111041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86437" algn="l" defTabSz="111041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641" algn="l" defTabSz="111041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37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diagramLayout" Target="../diagrams/layout3.xml"/><Relationship Id="rId7" Type="http://schemas.openxmlformats.org/officeDocument/2006/relationships/chart" Target="../charts/chart6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26" Type="http://schemas.microsoft.com/office/2007/relationships/diagramDrawing" Target="../diagrams/drawing9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5" Type="http://schemas.openxmlformats.org/officeDocument/2006/relationships/diagramColors" Target="../diagrams/colors9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29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24" Type="http://schemas.openxmlformats.org/officeDocument/2006/relationships/diagramQuickStyle" Target="../diagrams/quickStyle9.xml"/><Relationship Id="rId32" Type="http://schemas.openxmlformats.org/officeDocument/2006/relationships/image" Target="../media/image37.emf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23" Type="http://schemas.openxmlformats.org/officeDocument/2006/relationships/diagramLayout" Target="../diagrams/layout9.xml"/><Relationship Id="rId28" Type="http://schemas.openxmlformats.org/officeDocument/2006/relationships/diagramLayout" Target="../diagrams/layout10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31" Type="http://schemas.microsoft.com/office/2007/relationships/diagramDrawing" Target="../diagrams/drawing10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Relationship Id="rId22" Type="http://schemas.openxmlformats.org/officeDocument/2006/relationships/diagramData" Target="../diagrams/data9.xml"/><Relationship Id="rId27" Type="http://schemas.openxmlformats.org/officeDocument/2006/relationships/diagramData" Target="../diagrams/data10.xml"/><Relationship Id="rId30" Type="http://schemas.openxmlformats.org/officeDocument/2006/relationships/diagramColors" Target="../diagrams/colors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7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emf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diagramLayout" Target="../diagrams/layout11.xml"/><Relationship Id="rId7" Type="http://schemas.openxmlformats.org/officeDocument/2006/relationships/chart" Target="../charts/chart8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emf"/><Relationship Id="rId5" Type="http://schemas.openxmlformats.org/officeDocument/2006/relationships/image" Target="../media/image46.png"/><Relationship Id="rId4" Type="http://schemas.openxmlformats.org/officeDocument/2006/relationships/image" Target="../media/image10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image" Target="../media/image63.emf"/><Relationship Id="rId18" Type="http://schemas.openxmlformats.org/officeDocument/2006/relationships/image" Target="../media/image67.png"/><Relationship Id="rId3" Type="http://schemas.openxmlformats.org/officeDocument/2006/relationships/image" Target="../media/image55.emf"/><Relationship Id="rId21" Type="http://schemas.openxmlformats.org/officeDocument/2006/relationships/image" Target="../media/image70.png"/><Relationship Id="rId7" Type="http://schemas.openxmlformats.org/officeDocument/2006/relationships/image" Target="../media/image59.emf"/><Relationship Id="rId12" Type="http://schemas.openxmlformats.org/officeDocument/2006/relationships/image" Target="../media/image62.emf"/><Relationship Id="rId17" Type="http://schemas.openxmlformats.org/officeDocument/2006/relationships/image" Target="../media/image66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7.emf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emf"/><Relationship Id="rId11" Type="http://schemas.openxmlformats.org/officeDocument/2006/relationships/image" Target="../media/image2.emf"/><Relationship Id="rId5" Type="http://schemas.openxmlformats.org/officeDocument/2006/relationships/image" Target="../media/image57.emf"/><Relationship Id="rId15" Type="http://schemas.openxmlformats.org/officeDocument/2006/relationships/image" Target="../media/image65.emf"/><Relationship Id="rId10" Type="http://schemas.openxmlformats.org/officeDocument/2006/relationships/image" Target="../media/image20.emf"/><Relationship Id="rId19" Type="http://schemas.openxmlformats.org/officeDocument/2006/relationships/image" Target="../media/image68.png"/><Relationship Id="rId4" Type="http://schemas.openxmlformats.org/officeDocument/2006/relationships/image" Target="../media/image56.emf"/><Relationship Id="rId9" Type="http://schemas.openxmlformats.org/officeDocument/2006/relationships/image" Target="../media/image61.emf"/><Relationship Id="rId14" Type="http://schemas.openxmlformats.org/officeDocument/2006/relationships/image" Target="../media/image6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apatity.gov-murman.ru/" TargetMode="External"/><Relationship Id="rId7" Type="http://schemas.openxmlformats.org/officeDocument/2006/relationships/image" Target="../media/image88.jpeg"/><Relationship Id="rId2" Type="http://schemas.openxmlformats.org/officeDocument/2006/relationships/hyperlink" Target="mailto:UF@apatity-city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87.jpeg"/><Relationship Id="rId4" Type="http://schemas.openxmlformats.org/officeDocument/2006/relationships/image" Target="../media/image8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3.emf"/><Relationship Id="rId7" Type="http://schemas.openxmlformats.org/officeDocument/2006/relationships/chart" Target="../charts/chart1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Relationship Id="rId9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-1658" y="1558684"/>
            <a:ext cx="12239625" cy="529142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8300" dirty="0">
              <a:solidFill>
                <a:prstClr val="white"/>
              </a:solidFill>
            </a:endParaRPr>
          </a:p>
        </p:txBody>
      </p:sp>
      <p:pic>
        <p:nvPicPr>
          <p:cNvPr id="6" name="Picture 6" descr="АпатитыГО_герб цв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46" y="358585"/>
            <a:ext cx="795567" cy="105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418424" y="2766366"/>
            <a:ext cx="10246727" cy="2308817"/>
          </a:xfrm>
          <a:prstGeom prst="rect">
            <a:avLst/>
          </a:prstGeom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3600" b="1" dirty="0">
                <a:solidFill>
                  <a:prstClr val="white"/>
                </a:solidFill>
                <a:latin typeface="Muller Narrow ExtraBold"/>
              </a:rPr>
              <a:t>Бюджет для граждан по проекту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3600" b="1" dirty="0">
                <a:solidFill>
                  <a:prstClr val="white"/>
                </a:solidFill>
                <a:latin typeface="Muller Narrow ExtraBold"/>
              </a:rPr>
              <a:t>решения Совета депутатов города Апатиты</a:t>
            </a:r>
            <a:br>
              <a:rPr lang="ru-RU" altLang="ru-RU" sz="3600" b="1" dirty="0">
                <a:solidFill>
                  <a:prstClr val="white"/>
                </a:solidFill>
                <a:latin typeface="Muller Narrow ExtraBold"/>
              </a:rPr>
            </a:br>
            <a:r>
              <a:rPr lang="ru-RU" altLang="ru-RU" sz="3600" b="1" dirty="0">
                <a:solidFill>
                  <a:prstClr val="white"/>
                </a:solidFill>
                <a:latin typeface="Muller Narrow ExtraBold"/>
              </a:rPr>
              <a:t>«О городском бюджете на </a:t>
            </a:r>
            <a:r>
              <a:rPr lang="ru-RU" altLang="ru-RU" sz="3600" b="1" dirty="0" smtClean="0">
                <a:solidFill>
                  <a:prstClr val="white"/>
                </a:solidFill>
                <a:latin typeface="Muller Narrow ExtraBold"/>
              </a:rPr>
              <a:t>2023 </a:t>
            </a:r>
            <a:r>
              <a:rPr lang="ru-RU" altLang="ru-RU" sz="3600" b="1" dirty="0">
                <a:solidFill>
                  <a:prstClr val="white"/>
                </a:solidFill>
                <a:latin typeface="Muller Narrow ExtraBold"/>
              </a:rPr>
              <a:t>год и на плановый период </a:t>
            </a:r>
            <a:r>
              <a:rPr lang="ru-RU" altLang="ru-RU" sz="3600" b="1" dirty="0" smtClean="0">
                <a:solidFill>
                  <a:prstClr val="white"/>
                </a:solidFill>
                <a:latin typeface="Muller Narrow ExtraBold"/>
              </a:rPr>
              <a:t>2024 </a:t>
            </a:r>
            <a:r>
              <a:rPr lang="ru-RU" altLang="ru-RU" sz="3600" b="1" dirty="0">
                <a:solidFill>
                  <a:prstClr val="white"/>
                </a:solidFill>
                <a:latin typeface="Muller Narrow ExtraBold"/>
              </a:rPr>
              <a:t>и </a:t>
            </a:r>
            <a:r>
              <a:rPr lang="ru-RU" altLang="ru-RU" sz="3600" b="1" dirty="0" smtClean="0">
                <a:solidFill>
                  <a:prstClr val="white"/>
                </a:solidFill>
                <a:latin typeface="Muller Narrow ExtraBold"/>
              </a:rPr>
              <a:t>2025 </a:t>
            </a:r>
            <a:r>
              <a:rPr lang="ru-RU" altLang="ru-RU" sz="3600" b="1" dirty="0">
                <a:solidFill>
                  <a:prstClr val="white"/>
                </a:solidFill>
                <a:latin typeface="Muller Narrow ExtraBold"/>
              </a:rPr>
              <a:t>годов»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10706" y="471016"/>
            <a:ext cx="4339913" cy="954318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sz="2800" b="1" dirty="0">
                <a:solidFill>
                  <a:prstClr val="black"/>
                </a:solidFill>
                <a:latin typeface="Muller Narrow ExtraBold"/>
                <a:cs typeface="Myanmar Text" panose="020B0502040204020203" pitchFamily="34" charset="0"/>
              </a:rPr>
              <a:t>Администрация города Апатиты</a:t>
            </a:r>
          </a:p>
        </p:txBody>
      </p:sp>
    </p:spTree>
    <p:extLst>
      <p:ext uri="{BB962C8B-B14F-4D97-AF65-F5344CB8AC3E}">
        <p14:creationId xmlns:p14="http://schemas.microsoft.com/office/powerpoint/2010/main" val="8101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-1657" y="987432"/>
            <a:ext cx="12239625" cy="585575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44" tIns="52968" rIns="105944" bIns="52968" rtlCol="0" anchor="ctr"/>
          <a:lstStyle/>
          <a:p>
            <a:pPr algn="ctr" defTabSz="1059608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5265" y="317095"/>
            <a:ext cx="8209977" cy="369300"/>
          </a:xfrm>
          <a:prstGeom prst="rect">
            <a:avLst/>
          </a:prstGeom>
        </p:spPr>
        <p:txBody>
          <a:bodyPr wrap="square" lIns="91405" tIns="45704" rIns="91405" bIns="45704">
            <a:spAutoFit/>
          </a:bodyPr>
          <a:lstStyle/>
          <a:p>
            <a:pPr defTabSz="1059608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6413" y="1150845"/>
            <a:ext cx="10010408" cy="369285"/>
          </a:xfrm>
          <a:prstGeom prst="rect">
            <a:avLst/>
          </a:prstGeom>
          <a:solidFill>
            <a:schemeClr val="bg1"/>
          </a:solidFill>
        </p:spPr>
        <p:txBody>
          <a:bodyPr wrap="square" lIns="91388" tIns="45697" rIns="91388" bIns="45697">
            <a:spAutoFit/>
          </a:bodyPr>
          <a:lstStyle/>
          <a:p>
            <a:pPr defTabSz="1059608">
              <a:spcBef>
                <a:spcPct val="0"/>
              </a:spcBef>
              <a:defRPr/>
            </a:pPr>
            <a:r>
              <a:rPr lang="ru-RU" altLang="ru-RU" b="1" cap="all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ОТДЕЛЬНЫЕ показатели прогноза социально - экономического развития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438831" y="1663215"/>
            <a:ext cx="10010408" cy="369285"/>
          </a:xfrm>
          <a:prstGeom prst="rect">
            <a:avLst/>
          </a:prstGeom>
          <a:noFill/>
          <a:ln>
            <a:noFill/>
          </a:ln>
        </p:spPr>
        <p:txBody>
          <a:bodyPr wrap="square" lIns="91388" tIns="45697" rIns="91388" bIns="45697">
            <a:spAutoFit/>
          </a:bodyPr>
          <a:lstStyle/>
          <a:p>
            <a:pPr defTabSz="1059608">
              <a:spcBef>
                <a:spcPct val="0"/>
              </a:spcBef>
              <a:defRPr/>
            </a:pPr>
            <a:r>
              <a:rPr lang="ru-RU" altLang="ru-RU" dirty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Численность населения и занятость по городу Апатиты в </a:t>
            </a:r>
            <a:r>
              <a:rPr lang="ru-RU" altLang="ru-RU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2020-2025 </a:t>
            </a:r>
            <a:r>
              <a:rPr lang="ru-RU" altLang="ru-RU" dirty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гг., тыс.чел.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8830" y="2465781"/>
            <a:ext cx="8857805" cy="369926"/>
          </a:xfrm>
          <a:prstGeom prst="rect">
            <a:avLst/>
          </a:prstGeom>
          <a:noFill/>
        </p:spPr>
        <p:txBody>
          <a:bodyPr wrap="square" lIns="107269" tIns="53634" rIns="107269" bIns="53634">
            <a:spAutoFit/>
          </a:bodyPr>
          <a:lstStyle/>
          <a:p>
            <a:pPr defTabSz="1059608">
              <a:defRPr/>
            </a:pPr>
            <a:r>
              <a:rPr lang="ru-RU" sz="1700" dirty="0">
                <a:solidFill>
                  <a:prstClr val="black"/>
                </a:solidFill>
                <a:latin typeface="Muller Narrow Light"/>
              </a:rPr>
              <a:t>Структура занятости населения, тыс.чел.</a:t>
            </a:r>
          </a:p>
        </p:txBody>
      </p:sp>
      <p:graphicFrame>
        <p:nvGraphicFramePr>
          <p:cNvPr id="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646220"/>
              </p:ext>
            </p:extLst>
          </p:nvPr>
        </p:nvGraphicFramePr>
        <p:xfrm>
          <a:off x="515266" y="2822416"/>
          <a:ext cx="10467060" cy="357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74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-1658" y="987431"/>
            <a:ext cx="12239625" cy="585575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4546" y="1867715"/>
            <a:ext cx="3240781" cy="648215"/>
          </a:xfrm>
          <a:prstGeom prst="roundRect">
            <a:avLst/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3" rIns="91422" bIns="45713" rtlCol="0" anchor="ctr"/>
          <a:lstStyle/>
          <a:p>
            <a:pPr algn="ctr" defTabSz="1059800"/>
            <a:r>
              <a:rPr lang="ru-RU" sz="1600" b="1" dirty="0">
                <a:solidFill>
                  <a:srgbClr val="F05A28"/>
                </a:solidFill>
                <a:latin typeface="+muller narrow light"/>
              </a:rPr>
              <a:t>ПЕДАГОГИ ДОШКОЛЬНОГО ОБРАЗОВАНИЯ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8489" y="2758487"/>
            <a:ext cx="3241005" cy="648215"/>
          </a:xfrm>
          <a:prstGeom prst="roundRect">
            <a:avLst/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3" rIns="91422" bIns="45713" rtlCol="0" anchor="ctr"/>
          <a:lstStyle/>
          <a:p>
            <a:pPr algn="ctr" defTabSz="1059800"/>
            <a:r>
              <a:rPr lang="ru-RU" sz="1600" b="1" dirty="0">
                <a:solidFill>
                  <a:srgbClr val="F05A28"/>
                </a:solidFill>
                <a:latin typeface="+muller narrow light"/>
              </a:rPr>
              <a:t>РАБОТНИКИ КУЛЬТУРЫ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4546" y="3708502"/>
            <a:ext cx="3254948" cy="648215"/>
          </a:xfrm>
          <a:prstGeom prst="roundRect">
            <a:avLst/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3" rIns="91422" bIns="45713" rtlCol="0" anchor="ctr"/>
          <a:lstStyle/>
          <a:p>
            <a:pPr algn="ctr" defTabSz="1059800"/>
            <a:r>
              <a:rPr lang="ru-RU" sz="1600" b="1" dirty="0">
                <a:solidFill>
                  <a:srgbClr val="F05A28"/>
                </a:solidFill>
                <a:latin typeface="+muller narrow light"/>
              </a:rPr>
              <a:t>ПЕДАГОГИ ОБЩЕГО ОБРАЗОВАНИЯ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6411" y="4634768"/>
            <a:ext cx="3273083" cy="648215"/>
          </a:xfrm>
          <a:prstGeom prst="roundRect">
            <a:avLst/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3" rIns="91422" bIns="45713" rtlCol="0" anchor="ctr"/>
          <a:lstStyle/>
          <a:p>
            <a:pPr algn="ctr" defTabSz="1059800"/>
            <a:r>
              <a:rPr lang="ru-RU" sz="1400" b="1" dirty="0">
                <a:solidFill>
                  <a:srgbClr val="F05A28"/>
                </a:solidFill>
                <a:latin typeface="+muller narrow light"/>
              </a:rPr>
              <a:t>ПЕДАГОГИ ДОПОЛНИТЕЛЬНОГО ОБРАЗОВАНИЯ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6411" y="5579438"/>
            <a:ext cx="3273083" cy="648215"/>
          </a:xfrm>
          <a:prstGeom prst="roundRect">
            <a:avLst/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3" rIns="91422" bIns="45713" rtlCol="0" anchor="ctr"/>
          <a:lstStyle/>
          <a:p>
            <a:pPr algn="ctr" defTabSz="1059800"/>
            <a:r>
              <a:rPr lang="ru-RU" sz="1600" b="1" dirty="0">
                <a:solidFill>
                  <a:srgbClr val="F05A28"/>
                </a:solidFill>
                <a:latin typeface="+muller narrow light"/>
              </a:rPr>
              <a:t>УЧИТЕЛЯ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397328"/>
              </p:ext>
            </p:extLst>
          </p:nvPr>
        </p:nvGraphicFramePr>
        <p:xfrm>
          <a:off x="3748035" y="1448217"/>
          <a:ext cx="8119068" cy="48657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3539"/>
                <a:gridCol w="562707"/>
                <a:gridCol w="1386673"/>
                <a:gridCol w="1065125"/>
                <a:gridCol w="1085222"/>
                <a:gridCol w="1205802"/>
              </a:tblGrid>
              <a:tr h="504171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uller Narrow ExtraBold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Muller Narrow ExtraBold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uller Narrow ExtraBold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2022</a:t>
                      </a:r>
                      <a:endParaRPr lang="ru-RU" sz="18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2023</a:t>
                      </a:r>
                      <a:endParaRPr lang="ru-RU" sz="18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2024</a:t>
                      </a:r>
                      <a:endParaRPr lang="ru-RU" sz="18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2025</a:t>
                      </a:r>
                      <a:endParaRPr lang="ru-RU" sz="18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</a:tr>
              <a:tr h="360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uller narrow light"/>
                        </a:rPr>
                        <a:t>Необходимый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uller narrow light"/>
                        </a:rPr>
                        <a:t> уровень з/пл.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+muller narrow light"/>
                        </a:rPr>
                        <a:t>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65 500</a:t>
                      </a:r>
                      <a:endParaRPr lang="ru-RU" sz="1800" b="1" i="0" u="none" strike="noStrike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r>
                        <a:rPr lang="ru-RU" sz="18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68 070</a:t>
                      </a:r>
                      <a:endParaRPr lang="ru-RU" sz="1800" b="1" i="0" u="none" strike="noStrike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73 025</a:t>
                      </a:r>
                      <a:endParaRPr lang="ru-RU" sz="1800" b="1" i="0" u="none" strike="noStrike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78 335</a:t>
                      </a:r>
                      <a:endParaRPr lang="ru-RU" sz="1800" b="1" i="0" u="none" strike="noStrike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</a:tr>
              <a:tr h="400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i="0" u="none" strike="noStrike" dirty="0" smtClean="0">
                          <a:effectLst/>
                          <a:latin typeface="+muller narrow light"/>
                        </a:rPr>
                        <a:t>темп </a:t>
                      </a:r>
                      <a:r>
                        <a:rPr lang="ru-RU" sz="1400" i="0" u="none" strike="noStrike" dirty="0">
                          <a:effectLst/>
                          <a:latin typeface="+muller narrow light"/>
                        </a:rPr>
                        <a:t>роста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i="0" u="none" strike="noStrike" dirty="0">
                          <a:effectLst/>
                          <a:latin typeface="+muller narrow light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103,9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107,3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107,3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</a:tr>
              <a:tr h="464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uller narrow light"/>
                        </a:rPr>
                        <a:t>Необходимый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uller narrow light"/>
                        </a:rPr>
                        <a:t> уровень з/пл.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+muller narrow light"/>
                        </a:rPr>
                        <a:t>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70 300</a:t>
                      </a:r>
                      <a:endParaRPr lang="ru-RU" sz="1800" b="1" i="0" u="none" strike="noStrike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r>
                        <a:rPr lang="ru-RU" sz="18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73 055</a:t>
                      </a:r>
                      <a:endParaRPr lang="ru-RU" sz="1800" b="1" i="0" u="none" strike="noStrike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78 375</a:t>
                      </a:r>
                      <a:r>
                        <a:rPr lang="ru-RU" sz="1800" b="1" u="none" strike="noStrike" dirty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r>
                        <a:rPr lang="ru-RU" sz="18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84 075</a:t>
                      </a:r>
                      <a:endParaRPr lang="ru-RU" sz="1800" b="1" i="0" u="none" strike="noStrike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</a:tr>
              <a:tr h="400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i="0" u="none" strike="noStrike" dirty="0">
                          <a:effectLst/>
                          <a:latin typeface="+muller narrow light"/>
                        </a:rPr>
                        <a:t>т</a:t>
                      </a:r>
                      <a:r>
                        <a:rPr lang="ru-RU" sz="1400" i="0" u="none" strike="noStrike" dirty="0" smtClean="0">
                          <a:effectLst/>
                          <a:latin typeface="+muller narrow light"/>
                        </a:rPr>
                        <a:t>емп </a:t>
                      </a:r>
                      <a:r>
                        <a:rPr lang="ru-RU" sz="1400" i="0" u="none" strike="noStrike" dirty="0">
                          <a:effectLst/>
                          <a:latin typeface="+muller narrow light"/>
                        </a:rPr>
                        <a:t>роста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i="0" u="none" strike="noStrike" dirty="0">
                          <a:effectLst/>
                          <a:latin typeface="+muller narrow light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103,9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107,3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107,3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</a:tr>
              <a:tr h="559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uller narrow light"/>
                        </a:rPr>
                        <a:t>Необходимый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uller narrow light"/>
                        </a:rPr>
                        <a:t> уровень з/пл.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+muller narrow light"/>
                        </a:rPr>
                        <a:t>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70 300</a:t>
                      </a:r>
                      <a:endParaRPr lang="ru-RU" sz="1800" b="1" i="0" u="none" strike="noStrike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73 055</a:t>
                      </a:r>
                      <a:r>
                        <a:rPr lang="ru-RU" sz="1800" b="1" u="none" strike="noStrike" dirty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78 375</a:t>
                      </a:r>
                      <a:r>
                        <a:rPr lang="ru-RU" sz="1800" b="1" u="none" strike="noStrike" dirty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r>
                        <a:rPr lang="ru-RU" sz="18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84 075</a:t>
                      </a:r>
                      <a:endParaRPr lang="ru-RU" sz="1800" b="1" i="0" u="none" strike="noStrike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</a:tr>
              <a:tr h="400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i="0" u="none" strike="noStrike" dirty="0">
                          <a:effectLst/>
                          <a:latin typeface="+muller narrow light"/>
                        </a:rPr>
                        <a:t>т</a:t>
                      </a:r>
                      <a:r>
                        <a:rPr lang="ru-RU" sz="1400" i="0" u="none" strike="noStrike" dirty="0" smtClean="0">
                          <a:effectLst/>
                          <a:latin typeface="+muller narrow light"/>
                        </a:rPr>
                        <a:t>емп </a:t>
                      </a:r>
                      <a:r>
                        <a:rPr lang="ru-RU" sz="1400" i="0" u="none" strike="noStrike" dirty="0">
                          <a:effectLst/>
                          <a:latin typeface="+muller narrow light"/>
                        </a:rPr>
                        <a:t>роста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i="0" u="none" strike="noStrike" dirty="0">
                          <a:effectLst/>
                          <a:latin typeface="+muller narrow light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103,9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107,3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107,3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</a:tr>
              <a:tr h="4404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uller narrow light"/>
                        </a:rPr>
                        <a:t>Необходимый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uller narrow light"/>
                        </a:rPr>
                        <a:t> уровень з/пл.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+muller narrow light"/>
                        </a:rPr>
                        <a:t>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71 000</a:t>
                      </a:r>
                      <a:endParaRPr lang="ru-RU" sz="1800" b="1" i="0" u="none" strike="noStrike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73 785</a:t>
                      </a:r>
                      <a:r>
                        <a:rPr lang="ru-RU" sz="1800" b="1" u="none" strike="noStrike" dirty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79 159</a:t>
                      </a:r>
                      <a:r>
                        <a:rPr lang="ru-RU" sz="1800" b="1" u="none" strike="noStrike" dirty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r>
                        <a:rPr lang="ru-RU" sz="18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84 916</a:t>
                      </a:r>
                      <a:endParaRPr lang="ru-RU" sz="1800" b="1" i="0" u="none" strike="noStrike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</a:tr>
              <a:tr h="400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i="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т</a:t>
                      </a:r>
                      <a:r>
                        <a:rPr lang="ru-RU" sz="140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емп </a:t>
                      </a:r>
                      <a:r>
                        <a:rPr lang="ru-RU" sz="1400" i="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роста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i="0" u="none" strike="noStrike" dirty="0">
                          <a:effectLst/>
                          <a:latin typeface="+muller narrow light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103,9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107,3</a:t>
                      </a: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107,3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</a:tr>
              <a:tr h="5360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uller narrow light"/>
                        </a:rPr>
                        <a:t>Необходимый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uller narrow light"/>
                        </a:rPr>
                        <a:t> уровень з/пл.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+muller narrow light"/>
                        </a:rPr>
                        <a:t>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r>
                        <a:rPr lang="ru-RU" sz="18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71 000</a:t>
                      </a:r>
                      <a:endParaRPr lang="ru-RU" sz="1800" b="1" i="0" u="none" strike="noStrike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73 785</a:t>
                      </a:r>
                      <a:r>
                        <a:rPr lang="ru-RU" sz="1800" b="1" u="none" strike="noStrike" dirty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79 159</a:t>
                      </a:r>
                      <a:r>
                        <a:rPr lang="ru-RU" sz="1800" b="1" u="none" strike="noStrike" dirty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r>
                        <a:rPr lang="ru-RU" sz="18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84 916</a:t>
                      </a:r>
                      <a:endParaRPr lang="ru-RU" sz="1800" b="1" i="0" u="none" strike="noStrike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</a:tr>
              <a:tr h="400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i="0" u="none" strike="noStrike" dirty="0">
                          <a:effectLst/>
                          <a:latin typeface="+muller narrow light"/>
                        </a:rPr>
                        <a:t>т</a:t>
                      </a:r>
                      <a:r>
                        <a:rPr lang="ru-RU" sz="1400" i="0" u="none" strike="noStrike" dirty="0" smtClean="0">
                          <a:effectLst/>
                          <a:latin typeface="+muller narrow light"/>
                        </a:rPr>
                        <a:t>емп </a:t>
                      </a:r>
                      <a:r>
                        <a:rPr lang="ru-RU" sz="1400" i="0" u="none" strike="noStrike" dirty="0">
                          <a:effectLst/>
                          <a:latin typeface="+muller narrow light"/>
                        </a:rPr>
                        <a:t>роста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i="0" u="none" strike="noStrike" dirty="0">
                          <a:effectLst/>
                          <a:latin typeface="+muller narrow light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103,9</a:t>
                      </a:r>
                      <a:endParaRPr lang="ru-RU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107,3</a:t>
                      </a: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107,3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6407" y="1078820"/>
            <a:ext cx="7921909" cy="369397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ВЫПОЛНЕНИЕ УКАЗОВ  ПРЕЗИДЕНТА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8935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-1658" y="987431"/>
            <a:ext cx="12239625" cy="601627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6407" y="1078820"/>
            <a:ext cx="10766780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Основные направления бюджетной и налоговой </a:t>
            </a: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политики  на 2023-2025 годы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1993" y="3266487"/>
            <a:ext cx="11243153" cy="529142"/>
          </a:xfrm>
          <a:prstGeom prst="roundRect">
            <a:avLst/>
          </a:prstGeom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061" tIns="55531" rIns="111061" bIns="55531" anchor="ctr"/>
          <a:lstStyle/>
          <a:p>
            <a:r>
              <a:rPr lang="x-none" sz="1200" smtClean="0">
                <a:latin typeface="+muller narrow extra"/>
              </a:rPr>
              <a:t>-</a:t>
            </a:r>
            <a:r>
              <a:rPr lang="x-none" sz="1200">
                <a:latin typeface="+muller narrow extra"/>
              </a:rPr>
              <a:t>повышение качества управления </a:t>
            </a:r>
            <a:r>
              <a:rPr lang="ru-RU" sz="1200" dirty="0">
                <a:latin typeface="+muller narrow extra"/>
              </a:rPr>
              <a:t>муниципальными</a:t>
            </a:r>
            <a:r>
              <a:rPr lang="x-none" sz="1200">
                <a:latin typeface="+muller narrow extra"/>
              </a:rPr>
              <a:t> финансами</a:t>
            </a:r>
            <a:r>
              <a:rPr lang="ru-RU" sz="1200" dirty="0">
                <a:latin typeface="+muller narrow extra"/>
              </a:rPr>
              <a:t> и</a:t>
            </a:r>
            <a:r>
              <a:rPr lang="x-none" sz="1200">
                <a:latin typeface="+muller narrow extra"/>
              </a:rPr>
              <a:t> соблюдение </a:t>
            </a:r>
            <a:r>
              <a:rPr lang="ru-RU" sz="1200" dirty="0">
                <a:latin typeface="+muller narrow extra"/>
              </a:rPr>
              <a:t>надлежащей </a:t>
            </a:r>
            <a:r>
              <a:rPr lang="x-none" sz="1200">
                <a:latin typeface="+muller narrow extra"/>
              </a:rPr>
              <a:t>финансовой дисциплины всеми главными распорядителями и получателями бюджетных </a:t>
            </a:r>
            <a:r>
              <a:rPr lang="x-none" sz="1200" smtClean="0">
                <a:latin typeface="+muller narrow extra"/>
              </a:rPr>
              <a:t>средств;</a:t>
            </a:r>
            <a:endParaRPr lang="ru-RU" sz="1200" dirty="0">
              <a:latin typeface="+muller narrow extra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1993" y="3943385"/>
            <a:ext cx="11243153" cy="573643"/>
          </a:xfrm>
          <a:prstGeom prst="roundRect">
            <a:avLst/>
          </a:prstGeom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061" tIns="55531" rIns="111061" bIns="55531" anchor="ctr"/>
          <a:lstStyle/>
          <a:p>
            <a:r>
              <a:rPr lang="x-none" sz="1200">
                <a:latin typeface="+muller narrow extra"/>
              </a:rPr>
              <a:t>- </a:t>
            </a:r>
            <a:r>
              <a:rPr lang="ru-RU" sz="1200" dirty="0">
                <a:latin typeface="+muller narrow extra"/>
              </a:rPr>
              <a:t>реализация мер по повышению эффективности использования бюджетных средств, в том числе путем выполнения мероприятий по оздоровлению муниципальных финансов</a:t>
            </a:r>
            <a:r>
              <a:rPr lang="x-none" sz="1200" smtClean="0">
                <a:latin typeface="+muller narrow extra"/>
              </a:rPr>
              <a:t>;</a:t>
            </a:r>
            <a:r>
              <a:rPr lang="ru-RU" sz="1200" dirty="0">
                <a:latin typeface="+muller narrow extra"/>
              </a:rPr>
              <a:t> </a:t>
            </a:r>
            <a:r>
              <a:rPr lang="ru-RU" sz="1200" dirty="0" smtClean="0">
                <a:latin typeface="+muller narrow extra"/>
              </a:rPr>
              <a:t>-повышение </a:t>
            </a:r>
            <a:r>
              <a:rPr lang="ru-RU" sz="1200" dirty="0">
                <a:latin typeface="+muller narrow extra"/>
              </a:rPr>
              <a:t>качества финансового менеджмента главных распорядителей бюджетных средств и главных администраторов доходов </a:t>
            </a:r>
            <a:r>
              <a:rPr lang="ru-RU" sz="1200" dirty="0" smtClean="0">
                <a:latin typeface="+muller narrow extra"/>
              </a:rPr>
              <a:t>бюджета;</a:t>
            </a:r>
            <a:endParaRPr lang="ru-RU" sz="1200" dirty="0">
              <a:latin typeface="+muller narrow extra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1993" y="4658385"/>
            <a:ext cx="11192031" cy="415793"/>
          </a:xfrm>
          <a:prstGeom prst="roundRect">
            <a:avLst/>
          </a:prstGeom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061" tIns="55531" rIns="111061" bIns="55531" anchor="ctr"/>
          <a:lstStyle/>
          <a:p>
            <a:r>
              <a:rPr lang="x-none" sz="1200">
                <a:latin typeface="+muller narrow extra"/>
              </a:rPr>
              <a:t>- </a:t>
            </a:r>
            <a:r>
              <a:rPr lang="ru-RU" sz="1200" dirty="0">
                <a:latin typeface="+muller narrow extra"/>
              </a:rPr>
              <a:t>совершенствования механизма внутреннего муниципального финансового контроля за соблюдением бюджетного законодательства и иных нормативных правовых актов, регулирующих бюджетные </a:t>
            </a:r>
            <a:r>
              <a:rPr lang="ru-RU" sz="1200" dirty="0" smtClean="0">
                <a:latin typeface="+muller narrow extra"/>
              </a:rPr>
              <a:t>правоотношения</a:t>
            </a:r>
            <a:r>
              <a:rPr lang="x-none" sz="1200" smtClean="0">
                <a:latin typeface="+muller narrow extra"/>
              </a:rPr>
              <a:t>;</a:t>
            </a:r>
            <a:endParaRPr lang="ru-RU" sz="1200" dirty="0">
              <a:latin typeface="+muller narrow extra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9707" y="5761675"/>
            <a:ext cx="11245439" cy="377959"/>
          </a:xfrm>
          <a:prstGeom prst="roundRect">
            <a:avLst>
              <a:gd name="adj" fmla="val 14268"/>
            </a:avLst>
          </a:prstGeom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061" tIns="55531" rIns="111061" bIns="55531" anchor="ctr"/>
          <a:lstStyle/>
          <a:p>
            <a:r>
              <a:rPr lang="ru-RU" sz="1200" dirty="0">
                <a:latin typeface="+muller narrow extra"/>
              </a:rPr>
              <a:t> </a:t>
            </a:r>
            <a:r>
              <a:rPr lang="x-none" sz="1200">
                <a:latin typeface="+muller narrow extra"/>
              </a:rPr>
              <a:t>-  сохранение на безопасном уровне объема муниципального долга</a:t>
            </a:r>
            <a:r>
              <a:rPr lang="ru-RU" sz="1200" dirty="0">
                <a:latin typeface="+muller narrow extra"/>
              </a:rPr>
              <a:t>, поддержание параметров дефицита городского бюджета в пределах установленных ограничений ;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51798" y="1588562"/>
            <a:ext cx="9003323" cy="742419"/>
          </a:xfrm>
          <a:prstGeom prst="roundRect">
            <a:avLst/>
          </a:prstGeom>
          <a:solidFill>
            <a:srgbClr val="F05C27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11061" tIns="55531" rIns="111061" bIns="55531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Muller Narrow Light"/>
              </a:rPr>
              <a:t>ЦЕЛЬ </a:t>
            </a:r>
            <a:r>
              <a:rPr lang="ru-RU" sz="1600" b="1" dirty="0">
                <a:solidFill>
                  <a:schemeClr val="bg1"/>
                </a:solidFill>
                <a:latin typeface="Muller Narrow Light"/>
              </a:rPr>
              <a:t>БЮДЖЕТНОЙ ПОЛИТИКИ</a:t>
            </a:r>
          </a:p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Muller Narrow Light"/>
              </a:rPr>
              <a:t>Определение условий и подходов к формированию проекта городского </a:t>
            </a:r>
            <a:r>
              <a:rPr lang="ru-RU" sz="1600" dirty="0" smtClean="0">
                <a:solidFill>
                  <a:schemeClr val="bg1"/>
                </a:solidFill>
                <a:latin typeface="Muller Narrow Light"/>
              </a:rPr>
              <a:t>бюджета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latin typeface="Muller Narrow Light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Muller Narrow Light"/>
              </a:rPr>
              <a:t>на </a:t>
            </a:r>
            <a:r>
              <a:rPr lang="ru-RU" sz="1600" dirty="0" smtClean="0">
                <a:solidFill>
                  <a:schemeClr val="bg1"/>
                </a:solidFill>
                <a:latin typeface="Muller Narrow Light"/>
              </a:rPr>
              <a:t>2023 </a:t>
            </a:r>
            <a:r>
              <a:rPr lang="ru-RU" sz="1600" dirty="0">
                <a:solidFill>
                  <a:schemeClr val="bg1"/>
                </a:solidFill>
                <a:latin typeface="Muller Narrow Light"/>
              </a:rPr>
              <a:t>год и на плановый период </a:t>
            </a:r>
            <a:r>
              <a:rPr lang="ru-RU" sz="1600" dirty="0" smtClean="0">
                <a:solidFill>
                  <a:schemeClr val="bg1"/>
                </a:solidFill>
                <a:latin typeface="Muller Narrow Light"/>
              </a:rPr>
              <a:t>2024 </a:t>
            </a:r>
            <a:r>
              <a:rPr lang="ru-RU" sz="1600" dirty="0">
                <a:solidFill>
                  <a:schemeClr val="bg1"/>
                </a:solidFill>
                <a:latin typeface="Muller Narrow Light"/>
              </a:rPr>
              <a:t>и </a:t>
            </a:r>
            <a:r>
              <a:rPr lang="ru-RU" sz="1600" dirty="0" smtClean="0">
                <a:solidFill>
                  <a:schemeClr val="bg1"/>
                </a:solidFill>
                <a:latin typeface="Muller Narrow Light"/>
              </a:rPr>
              <a:t>2025 </a:t>
            </a:r>
            <a:r>
              <a:rPr lang="ru-RU" sz="1600" dirty="0">
                <a:solidFill>
                  <a:schemeClr val="bg1"/>
                </a:solidFill>
                <a:latin typeface="Muller Narrow Light"/>
              </a:rPr>
              <a:t>годов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3114" y="2450061"/>
            <a:ext cx="11162282" cy="680742"/>
          </a:xfrm>
          <a:prstGeom prst="roundRect">
            <a:avLst/>
          </a:prstGeom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061" tIns="55531" rIns="111061" bIns="55531" anchor="ctr"/>
          <a:lstStyle/>
          <a:p>
            <a:pPr algn="ctr">
              <a:defRPr/>
            </a:pPr>
            <a:r>
              <a:rPr lang="ru-RU" sz="1200" dirty="0">
                <a:solidFill>
                  <a:srgbClr val="0082C8"/>
                </a:solidFill>
                <a:latin typeface="+muller narrow extra"/>
              </a:rPr>
              <a:t>ОСНОВНЫЕ ЗАДАЧИ БЮДЖЕТНОЙ ПОЛИТИКИ:</a:t>
            </a:r>
          </a:p>
          <a:p>
            <a:pPr algn="just">
              <a:defRPr/>
            </a:pPr>
            <a:r>
              <a:rPr lang="ru-RU" sz="1200" dirty="0" smtClean="0">
                <a:latin typeface="+muller narrow extra"/>
              </a:rPr>
              <a:t>-</a:t>
            </a:r>
            <a:r>
              <a:rPr lang="ru-RU" sz="1200" dirty="0">
                <a:latin typeface="+muller narrow extra"/>
              </a:rPr>
              <a:t>- стратегическая </a:t>
            </a:r>
            <a:r>
              <a:rPr lang="ru-RU" sz="1200" dirty="0" err="1">
                <a:latin typeface="+muller narrow extra"/>
              </a:rPr>
              <a:t>приоритизация</a:t>
            </a:r>
            <a:r>
              <a:rPr lang="ru-RU" sz="1200" dirty="0">
                <a:latin typeface="+muller narrow extra"/>
              </a:rPr>
              <a:t> расходов с учетом достижения национальных целей развития страны;</a:t>
            </a:r>
          </a:p>
          <a:p>
            <a:pPr algn="just">
              <a:defRPr/>
            </a:pPr>
            <a:endParaRPr lang="ru-RU" sz="1200" dirty="0">
              <a:latin typeface="+muller narrow extra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6587" y="5231933"/>
            <a:ext cx="11258559" cy="363716"/>
          </a:xfrm>
          <a:prstGeom prst="roundRect">
            <a:avLst/>
          </a:prstGeom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061" tIns="55531" rIns="111061" bIns="55531" anchor="ctr"/>
          <a:lstStyle/>
          <a:p>
            <a:r>
              <a:rPr lang="x-none" sz="1200">
                <a:latin typeface="+muller narrow extra"/>
              </a:rPr>
              <a:t>- </a:t>
            </a:r>
            <a:r>
              <a:rPr lang="ru-RU" sz="1200" dirty="0">
                <a:latin typeface="+muller narrow extra"/>
              </a:rPr>
              <a:t> осуществление контроля за состоянием кредиторской задолженности по бюджетным обязательствам</a:t>
            </a:r>
            <a:r>
              <a:rPr lang="x-none" sz="1200">
                <a:latin typeface="+muller narrow extra"/>
              </a:rPr>
              <a:t>; </a:t>
            </a:r>
            <a:r>
              <a:rPr lang="ru-RU" sz="1200" dirty="0" smtClean="0">
                <a:latin typeface="+muller narrow extra"/>
              </a:rPr>
              <a:t>-</a:t>
            </a:r>
            <a:r>
              <a:rPr lang="x-none" sz="1200" smtClean="0">
                <a:latin typeface="+muller narrow extra"/>
              </a:rPr>
              <a:t>недопущение </a:t>
            </a:r>
            <a:r>
              <a:rPr lang="ru-RU" sz="1200" dirty="0">
                <a:latin typeface="+muller narrow extra"/>
              </a:rPr>
              <a:t>возникновения просроченной </a:t>
            </a:r>
            <a:r>
              <a:rPr lang="x-none" sz="1200">
                <a:latin typeface="+muller narrow extra"/>
              </a:rPr>
              <a:t>кредиторской задолженности по заработной плате и социальным выплатам</a:t>
            </a:r>
            <a:r>
              <a:rPr lang="x-none" sz="1200" smtClean="0">
                <a:latin typeface="+muller narrow extra"/>
              </a:rPr>
              <a:t>;</a:t>
            </a:r>
            <a:endParaRPr lang="ru-RU" sz="1200" dirty="0">
              <a:latin typeface="+muller narrow extra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6587" y="6271135"/>
            <a:ext cx="11258559" cy="654558"/>
          </a:xfrm>
          <a:prstGeom prst="roundRect">
            <a:avLst>
              <a:gd name="adj" fmla="val 14268"/>
            </a:avLst>
          </a:prstGeom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061" tIns="55531" rIns="111061" bIns="55531" anchor="ctr"/>
          <a:lstStyle/>
          <a:p>
            <a:r>
              <a:rPr lang="ru-RU" sz="1200" dirty="0">
                <a:latin typeface="+muller narrow light"/>
              </a:rPr>
              <a:t> </a:t>
            </a:r>
            <a:r>
              <a:rPr lang="x-none" sz="1200">
                <a:latin typeface="+muller narrow light"/>
              </a:rPr>
              <a:t>- </a:t>
            </a:r>
            <a:r>
              <a:rPr lang="ru-RU" sz="1200" dirty="0">
                <a:latin typeface="+muller narrow light"/>
              </a:rPr>
              <a:t> финансовое обеспечение принятых расходных обязательств с учетом проведения мероприятий по их оптимизации, сокращению неэффективных </a:t>
            </a:r>
            <a:r>
              <a:rPr lang="ru-RU" sz="1200" dirty="0" smtClean="0">
                <a:latin typeface="+muller narrow light"/>
              </a:rPr>
              <a:t>расходов; </a:t>
            </a:r>
            <a:r>
              <a:rPr lang="x-none" sz="1200" smtClean="0">
                <a:latin typeface="+muller narrow light"/>
              </a:rPr>
              <a:t>обеспечение </a:t>
            </a:r>
            <a:r>
              <a:rPr lang="ru-RU" sz="1200" dirty="0">
                <a:latin typeface="+muller narrow light"/>
              </a:rPr>
              <a:t>прозрачности и </a:t>
            </a:r>
            <a:r>
              <a:rPr lang="x-none" sz="1200">
                <a:latin typeface="+muller narrow light"/>
              </a:rPr>
              <a:t>открытости </a:t>
            </a:r>
            <a:r>
              <a:rPr lang="ru-RU" sz="1200" dirty="0">
                <a:latin typeface="+muller narrow light"/>
              </a:rPr>
              <a:t>бюджетных данных</a:t>
            </a:r>
            <a:r>
              <a:rPr lang="ru-RU" sz="1200" dirty="0" smtClean="0">
                <a:latin typeface="+muller narrow light"/>
              </a:rPr>
              <a:t>.</a:t>
            </a:r>
            <a:endParaRPr lang="ru-RU" sz="1200" dirty="0">
              <a:latin typeface="+muller narrow light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DB0C79BB-1D10-944E-AE55-F08346AD8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919" y="1499625"/>
            <a:ext cx="789038" cy="8453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32" y="2647019"/>
            <a:ext cx="36036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32" y="5285349"/>
            <a:ext cx="36036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2" y="5820616"/>
            <a:ext cx="36036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4" y="6421407"/>
            <a:ext cx="36036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4" y="3333955"/>
            <a:ext cx="36036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32" y="4053199"/>
            <a:ext cx="36036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6" y="4720165"/>
            <a:ext cx="36036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9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-1658" y="987431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6407" y="1078820"/>
            <a:ext cx="10766780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Основные направления бюджетной и налоговой </a:t>
            </a: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политики  на 2023-2025 годы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graphicFrame>
        <p:nvGraphicFramePr>
          <p:cNvPr id="2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36794"/>
              </p:ext>
            </p:extLst>
          </p:nvPr>
        </p:nvGraphicFramePr>
        <p:xfrm>
          <a:off x="2448209" y="4623530"/>
          <a:ext cx="7044613" cy="235712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044613"/>
              </a:tblGrid>
              <a:tr h="0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 индексы-дефляторы на продукцию крупнейших организаций региона;</a:t>
                      </a:r>
                      <a:endParaRPr lang="ru-RU" sz="1600" b="0" dirty="0">
                        <a:effectLst/>
                        <a:latin typeface="+muller narrow light"/>
                      </a:endParaRPr>
                    </a:p>
                  </a:txBody>
                  <a:tcPr marL="122426" marR="122426" marT="47993" marB="47993">
                    <a:solidFill>
                      <a:schemeClr val="bg1"/>
                    </a:solidFill>
                  </a:tcPr>
                </a:tc>
              </a:tr>
              <a:tr h="945954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предоставление налоговых преференций организациям, направленных на стимулирование инвестиционной активности в городе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;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uller narrow light"/>
                        <a:ea typeface="+mn-ea"/>
                        <a:cs typeface="+mn-cs"/>
                      </a:endParaRPr>
                    </a:p>
                  </a:txBody>
                  <a:tcPr marL="122426" marR="122426" marT="47993" marB="47993"/>
                </a:tc>
              </a:tr>
              <a:tr h="671932">
                <a:tc>
                  <a:txBody>
                    <a:bodyPr/>
                    <a:lstStyle/>
                    <a:p>
                      <a:pPr marL="0" indent="90488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отмена с 1 января 2023 года перераспределения в пользу местных бюджетов доходов от зачисления платы за негативное воздействие на окружающую среду, подлежащих зачислению в областной бюджет по нормативу 40%.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uller narrow light"/>
                        <a:ea typeface="+mn-ea"/>
                        <a:cs typeface="+mn-cs"/>
                      </a:endParaRPr>
                    </a:p>
                  </a:txBody>
                  <a:tcPr marL="122426" marR="122426" marT="47993" marB="47993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4019341" y="3341617"/>
            <a:ext cx="3336052" cy="105828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499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061" tIns="55531" rIns="111061" bIns="55531" anchor="ctr"/>
          <a:lstStyle/>
          <a:p>
            <a:pPr algn="ctr"/>
            <a:r>
              <a:rPr lang="ru-RU" sz="1600" dirty="0">
                <a:latin typeface="Muller Narrow Light"/>
              </a:rPr>
              <a:t>При формировании прогноза доходов городского бюджета были учтены: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05319" y="1738364"/>
            <a:ext cx="9586127" cy="135652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061" tIns="55531" rIns="111061" bIns="55531" anchor="ctr"/>
          <a:lstStyle/>
          <a:p>
            <a:pPr algn="ctr"/>
            <a:r>
              <a:rPr lang="ru-RU" sz="1600" dirty="0">
                <a:latin typeface="+muller narrow light"/>
              </a:rPr>
              <a:t>Прогноз доходов городского бюджета на 2023-2025 годы основан на базовом варианте прогноза социально-экономического развития города Апатиты на 2023 год и плановый период 2024 и 2025 годов, составленном с учетом существенных изменений внешних и внутренних условий развития российской экономики в целом.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1E9584A-2449-4742-9CD8-B05CD5841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36" y="5030515"/>
            <a:ext cx="1261229" cy="126122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815" y="5191816"/>
            <a:ext cx="1051261" cy="93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1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-1658" y="987431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6407" y="1078820"/>
            <a:ext cx="10766780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Основные направления бюджетной и налоговой </a:t>
            </a: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политики  на 2023-2025 годы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192259"/>
              </p:ext>
            </p:extLst>
          </p:nvPr>
        </p:nvGraphicFramePr>
        <p:xfrm>
          <a:off x="381001" y="3134392"/>
          <a:ext cx="5714380" cy="27434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714380"/>
              </a:tblGrid>
              <a:tr h="739532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-обеспечения достижения плановых результатов муниципальных программ, направленных на достижение целей, показателей и результатов федеральных и региональных проектов, входящих в состав национальных проектов, с учетом корректировки параметров, сроков и приоритетов национальных и региональных проектов;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+muller narrow light"/>
                        <a:ea typeface="+mn-ea"/>
                        <a:cs typeface="+mn-cs"/>
                      </a:endParaRPr>
                    </a:p>
                  </a:txBody>
                  <a:tcPr marL="122426" marR="122426" marT="47993" marB="47993"/>
                </a:tc>
              </a:tr>
              <a:tr h="638026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- уточнения объема принятых обязательств с учетом прекращающихся расходных обязательств ограниченного срока действия и изменения контингента получателей;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uller narrow light"/>
                        <a:ea typeface="+mn-ea"/>
                        <a:cs typeface="+mn-cs"/>
                      </a:endParaRPr>
                    </a:p>
                  </a:txBody>
                  <a:tcPr marL="122426" marR="122426" marT="47993" marB="47993"/>
                </a:tc>
              </a:tr>
              <a:tr h="1088406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- ежегодной индексации текущих расходов на оплату коммунальных услуг в соответствии с прогнозными среднегодовыми показателями инфляции на услуги жилищно-коммунального хозяйства;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uller narrow light"/>
                        <a:ea typeface="+mn-ea"/>
                        <a:cs typeface="+mn-cs"/>
                      </a:endParaRPr>
                    </a:p>
                  </a:txBody>
                  <a:tcPr marL="122426" marR="122426" marT="47993" marB="47993"/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079629" y="1557494"/>
            <a:ext cx="4079631" cy="410145"/>
          </a:xfrm>
          <a:prstGeom prst="roundRect">
            <a:avLst/>
          </a:prstGeom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061" tIns="55531" rIns="111061" bIns="55531" anchor="ctr"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  <a:latin typeface="Muller Narrow Light"/>
              </a:rPr>
              <a:t>Учтено при формировании расходов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3808325" y="2075684"/>
            <a:ext cx="4622241" cy="105828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4999"/>
            </a:avLst>
          </a:prstGeom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061" tIns="55531" rIns="111061" bIns="55531" anchor="ctr"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  <a:latin typeface="Muller Narrow Light"/>
              </a:rPr>
              <a:t>«Базовые» объемы бюджетных ассигнований </a:t>
            </a:r>
            <a:r>
              <a:rPr lang="ru-RU" sz="1600" dirty="0" smtClean="0">
                <a:solidFill>
                  <a:prstClr val="black"/>
                </a:solidFill>
                <a:latin typeface="Muller Narrow Light"/>
              </a:rPr>
              <a:t>2023-2025 </a:t>
            </a:r>
            <a:r>
              <a:rPr lang="ru-RU" sz="1600" dirty="0">
                <a:solidFill>
                  <a:prstClr val="black"/>
                </a:solidFill>
                <a:latin typeface="Muller Narrow Light"/>
              </a:rPr>
              <a:t>годов уточнены с учетом:</a:t>
            </a:r>
          </a:p>
        </p:txBody>
      </p:sp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532493"/>
              </p:ext>
            </p:extLst>
          </p:nvPr>
        </p:nvGraphicFramePr>
        <p:xfrm>
          <a:off x="6177194" y="3143858"/>
          <a:ext cx="5247782" cy="27339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47782"/>
              </a:tblGrid>
              <a:tr h="1254422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- поддержания достигнутых уровней заработной платы отдельных категорий работников, установленных Указами Президента Российской Федерации, с учетом допустимого отклонения уровня средней заработной платы соответствующей категории работников бюджетной сферы от целевого ориентира по итогам года не более 5,0%;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+muller narrow light"/>
                        <a:ea typeface="+mn-ea"/>
                        <a:cs typeface="+mn-cs"/>
                      </a:endParaRPr>
                    </a:p>
                  </a:txBody>
                  <a:tcPr marL="122426" marR="122426" marT="47993" marB="47993"/>
                </a:tc>
              </a:tr>
              <a:tr h="1479530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увеличение бюджетных ассигнований на индексацию расходов на обеспечение бесплатным питанием в учреждениях образования исходя из прогнозного уровня инфляции, за исключением расходов на предоставление бесплатного питания отдельным категориям обучающихся, расчет которых осуществляется в соответствии с отдельными нормативными правовыми актами Мурманской области.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uller narrow light"/>
                        <a:ea typeface="+mn-ea"/>
                        <a:cs typeface="+mn-cs"/>
                      </a:endParaRPr>
                    </a:p>
                  </a:txBody>
                  <a:tcPr marL="122426" marR="122426" marT="47993" marB="4799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5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987431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286407" y="1078820"/>
            <a:ext cx="8438835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Основные </a:t>
            </a: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параметры городского бюджета на 2023-2025 годы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837934" y="1653251"/>
            <a:ext cx="10905781" cy="5078283"/>
          </a:xfrm>
          <a:prstGeom prst="rect">
            <a:avLst/>
          </a:prstGeom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rgbClr val="0082C8"/>
                </a:solidFill>
                <a:latin typeface="Muller Narrow ExtraBold"/>
                <a:cs typeface="Times New Roman" pitchFamily="18" charset="0"/>
              </a:rPr>
              <a:t>			</a:t>
            </a: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2022 </a:t>
            </a:r>
            <a:r>
              <a:rPr lang="ru-RU" altLang="ru-RU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год </a:t>
            </a:r>
            <a:r>
              <a:rPr lang="ru-RU" altLang="ru-RU" b="1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  2023 </a:t>
            </a:r>
            <a:r>
              <a:rPr lang="ru-RU" altLang="ru-RU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год</a:t>
            </a: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		            2024 </a:t>
            </a:r>
            <a:r>
              <a:rPr lang="ru-RU" altLang="ru-RU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год </a:t>
            </a: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   2025 </a:t>
            </a:r>
            <a:r>
              <a:rPr lang="ru-RU" altLang="ru-RU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год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900" b="1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     </a:t>
            </a:r>
            <a:r>
              <a:rPr lang="ru-RU" altLang="ru-RU" sz="900" b="1" dirty="0" err="1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млн.рублей</a:t>
            </a: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			</a:t>
            </a:r>
            <a:r>
              <a:rPr lang="ru-RU" altLang="ru-RU" sz="1600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(оценка)</a:t>
            </a:r>
            <a:endParaRPr lang="ru-RU" altLang="ru-RU" sz="1600" dirty="0">
              <a:solidFill>
                <a:prstClr val="black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	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	</a:t>
            </a:r>
            <a:endParaRPr lang="ru-RU" altLang="ru-RU" b="1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+</a:t>
            </a:r>
            <a:r>
              <a:rPr lang="ru-RU" altLang="ru-RU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	</a:t>
            </a: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ДОХОДЫ                 3 203,2          </a:t>
            </a:r>
            <a:r>
              <a:rPr lang="ru-RU" altLang="ru-RU" b="1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3 063,1</a:t>
            </a: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                                             3 225,5       3 258,6                                       </a:t>
            </a:r>
          </a:p>
          <a:p>
            <a:pPr defTabSz="1059800">
              <a:spcBef>
                <a:spcPct val="0"/>
              </a:spcBef>
              <a:defRPr/>
            </a:pPr>
            <a:endParaRPr lang="ru-RU" altLang="ru-RU" b="1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	</a:t>
            </a:r>
            <a:r>
              <a:rPr lang="ru-RU" altLang="ru-RU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Налоговые и 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	</a:t>
            </a:r>
            <a:r>
              <a:rPr lang="ru-RU" altLang="ru-RU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неналоговые            976,5             </a:t>
            </a:r>
            <a:r>
              <a:rPr lang="ru-RU" altLang="ru-RU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996,7 </a:t>
            </a:r>
            <a:r>
              <a:rPr lang="ru-RU" altLang="ru-RU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                                              1 025,7        1 057,5</a:t>
            </a:r>
          </a:p>
          <a:p>
            <a:pPr defTabSz="1059800">
              <a:spcBef>
                <a:spcPct val="0"/>
              </a:spcBef>
              <a:defRPr/>
            </a:pPr>
            <a:endParaRPr lang="ru-RU" altLang="ru-RU" b="1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	</a:t>
            </a:r>
            <a:r>
              <a:rPr lang="ru-RU" altLang="ru-RU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Межбюджетные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	</a:t>
            </a:r>
            <a:r>
              <a:rPr lang="ru-RU" altLang="ru-RU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трансферты             2 226,7          </a:t>
            </a:r>
            <a:r>
              <a:rPr lang="ru-RU" altLang="ru-RU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2 066,4  </a:t>
            </a:r>
            <a:r>
              <a:rPr lang="ru-RU" altLang="ru-RU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                                           2 199,8        2 201,1</a:t>
            </a:r>
          </a:p>
          <a:p>
            <a:pPr defTabSz="1059800">
              <a:spcBef>
                <a:spcPct val="0"/>
              </a:spcBef>
              <a:defRPr/>
            </a:pPr>
            <a:endParaRPr lang="ru-RU" altLang="ru-RU" b="1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-	РАСХОДЫ               3 328,5           </a:t>
            </a:r>
            <a:r>
              <a:rPr lang="ru-RU" altLang="ru-RU" b="1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3 244,2     </a:t>
            </a: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                                        3 355,3        3 398,3     </a:t>
            </a:r>
          </a:p>
          <a:p>
            <a:pPr defTabSz="1059800">
              <a:spcBef>
                <a:spcPct val="0"/>
              </a:spcBef>
              <a:defRPr/>
            </a:pPr>
            <a:endParaRPr lang="ru-RU" altLang="ru-RU" b="1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b="1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	ДЕФИЦИТ - /             -125,3          </a:t>
            </a:r>
            <a:r>
              <a:rPr lang="ru-RU" altLang="ru-RU" b="1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- 181,1                                                   </a:t>
            </a: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-129,8          -139,7  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	</a:t>
            </a:r>
            <a:r>
              <a:rPr lang="ru-RU" altLang="ru-RU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ПРОФИЦИТ +</a:t>
            </a:r>
          </a:p>
          <a:p>
            <a:pPr defTabSz="1059800">
              <a:spcBef>
                <a:spcPct val="0"/>
              </a:spcBef>
              <a:defRPr/>
            </a:pPr>
            <a:endParaRPr lang="ru-RU" altLang="ru-RU" b="1" dirty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63024" y="1847730"/>
            <a:ext cx="1862218" cy="4689323"/>
          </a:xfrm>
          <a:prstGeom prst="roundRect">
            <a:avLst/>
          </a:prstGeom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061" tIns="55531" rIns="111061" bIns="55531" anchor="ctr"/>
          <a:lstStyle/>
          <a:p>
            <a:pPr algn="ctr">
              <a:defRPr/>
            </a:pPr>
            <a:endParaRPr lang="ru-RU" sz="1600" dirty="0" smtClean="0">
              <a:solidFill>
                <a:prstClr val="black"/>
              </a:solidFill>
              <a:latin typeface="Muller Narrow Light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Muller Narrow Light"/>
              </a:rPr>
              <a:t>ОТКЛОНЕНИЕ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82C8"/>
                </a:solidFill>
                <a:latin typeface="Muller Narrow Light"/>
              </a:rPr>
              <a:t>2023</a:t>
            </a:r>
            <a:r>
              <a:rPr lang="ru-RU" sz="1600" dirty="0" smtClean="0">
                <a:solidFill>
                  <a:prstClr val="black"/>
                </a:solidFill>
                <a:latin typeface="Muller Narrow Light"/>
              </a:rPr>
              <a:t> от </a:t>
            </a:r>
            <a:r>
              <a:rPr lang="ru-RU" sz="1600" b="1" dirty="0" smtClean="0">
                <a:solidFill>
                  <a:srgbClr val="0082C8"/>
                </a:solidFill>
                <a:latin typeface="Muller Narrow Light"/>
              </a:rPr>
              <a:t>2022</a:t>
            </a:r>
          </a:p>
          <a:p>
            <a:pPr algn="ctr">
              <a:defRPr/>
            </a:pPr>
            <a:endParaRPr lang="ru-RU" sz="1600" b="1" dirty="0" smtClean="0">
              <a:solidFill>
                <a:srgbClr val="0082C8"/>
              </a:solidFill>
              <a:latin typeface="Muller Narrow Light"/>
            </a:endParaRPr>
          </a:p>
          <a:p>
            <a:pPr algn="ctr">
              <a:defRPr/>
            </a:pPr>
            <a:endParaRPr lang="ru-RU" sz="800" b="1" dirty="0" smtClean="0">
              <a:solidFill>
                <a:srgbClr val="0082C8"/>
              </a:solidFill>
              <a:latin typeface="Muller Narrow Light"/>
            </a:endParaRPr>
          </a:p>
          <a:p>
            <a:pPr algn="ctr">
              <a:defRPr/>
            </a:pPr>
            <a:r>
              <a:rPr lang="ru-RU" b="1" dirty="0" smtClean="0">
                <a:solidFill>
                  <a:prstClr val="black"/>
                </a:solidFill>
                <a:latin typeface="Muller Narrow Light"/>
              </a:rPr>
              <a:t>-140,1</a:t>
            </a:r>
            <a:r>
              <a:rPr lang="ru-RU" b="1" baseline="30000" dirty="0" smtClean="0">
                <a:solidFill>
                  <a:prstClr val="black"/>
                </a:solidFill>
                <a:latin typeface="Muller Narrow Light"/>
              </a:rPr>
              <a:t> </a:t>
            </a:r>
            <a:r>
              <a:rPr lang="ru-RU" sz="2000" baseline="30000" dirty="0" smtClean="0">
                <a:solidFill>
                  <a:srgbClr val="0082C8"/>
                </a:solidFill>
                <a:latin typeface="Muller Narrow Light"/>
              </a:rPr>
              <a:t>-4,4%</a:t>
            </a:r>
            <a:endParaRPr lang="ru-RU" sz="2000" dirty="0">
              <a:solidFill>
                <a:srgbClr val="0082C8"/>
              </a:solidFill>
              <a:latin typeface="Muller Narrow Light"/>
            </a:endParaRPr>
          </a:p>
          <a:p>
            <a:pPr algn="ctr">
              <a:defRPr/>
            </a:pPr>
            <a:endParaRPr lang="ru-RU" sz="1600" b="1" dirty="0" smtClean="0">
              <a:solidFill>
                <a:prstClr val="black"/>
              </a:solidFill>
              <a:latin typeface="Muller Narrow Light"/>
            </a:endParaRPr>
          </a:p>
          <a:p>
            <a:pPr algn="ctr">
              <a:defRPr/>
            </a:pPr>
            <a:endParaRPr lang="ru-RU" sz="1600" b="1" dirty="0" smtClean="0">
              <a:solidFill>
                <a:prstClr val="black"/>
              </a:solidFill>
              <a:latin typeface="Muller Narrow Light"/>
            </a:endParaRPr>
          </a:p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Muller Narrow Light"/>
              </a:rPr>
              <a:t>+20,2</a:t>
            </a:r>
            <a:r>
              <a:rPr lang="ru-RU" baseline="30000" dirty="0" smtClean="0">
                <a:solidFill>
                  <a:srgbClr val="0082C8"/>
                </a:solidFill>
                <a:latin typeface="Muller Narrow Light"/>
              </a:rPr>
              <a:t>+2,1</a:t>
            </a:r>
            <a:r>
              <a:rPr lang="ru-RU" sz="2000" baseline="30000" dirty="0" smtClean="0">
                <a:solidFill>
                  <a:srgbClr val="0082C8"/>
                </a:solidFill>
                <a:latin typeface="Muller Narrow Light"/>
              </a:rPr>
              <a:t>%</a:t>
            </a:r>
            <a:endParaRPr lang="ru-RU" sz="2000" dirty="0" smtClean="0">
              <a:solidFill>
                <a:srgbClr val="0082C8"/>
              </a:solidFill>
              <a:latin typeface="Muller Narrow Light"/>
            </a:endParaRPr>
          </a:p>
          <a:p>
            <a:pPr algn="ctr">
              <a:defRPr/>
            </a:pPr>
            <a:endParaRPr lang="ru-RU" sz="1600" dirty="0">
              <a:solidFill>
                <a:prstClr val="black"/>
              </a:solidFill>
              <a:latin typeface="Muller Narrow Light"/>
            </a:endParaRPr>
          </a:p>
          <a:p>
            <a:pPr algn="ctr">
              <a:defRPr/>
            </a:pPr>
            <a:endParaRPr lang="ru-RU" sz="2000" dirty="0" smtClean="0">
              <a:solidFill>
                <a:prstClr val="black"/>
              </a:solidFill>
              <a:latin typeface="Muller Narrow Light"/>
            </a:endParaRPr>
          </a:p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Muller Narrow Light"/>
              </a:rPr>
              <a:t>-160,3</a:t>
            </a:r>
            <a:r>
              <a:rPr lang="ru-RU" sz="2000" baseline="30000" dirty="0" smtClean="0">
                <a:solidFill>
                  <a:srgbClr val="0082C8"/>
                </a:solidFill>
                <a:latin typeface="Muller Narrow Light"/>
              </a:rPr>
              <a:t>-7,2%</a:t>
            </a:r>
            <a:endParaRPr lang="ru-RU" sz="2000" dirty="0" smtClean="0">
              <a:solidFill>
                <a:srgbClr val="0082C8"/>
              </a:solidFill>
              <a:latin typeface="Muller Narrow Light"/>
            </a:endParaRPr>
          </a:p>
          <a:p>
            <a:pPr algn="ctr">
              <a:defRPr/>
            </a:pPr>
            <a:endParaRPr lang="ru-RU" sz="2400" dirty="0" smtClean="0">
              <a:solidFill>
                <a:prstClr val="black"/>
              </a:solidFill>
              <a:latin typeface="Muller Narrow Light"/>
            </a:endParaRPr>
          </a:p>
          <a:p>
            <a:pPr algn="ctr">
              <a:defRPr/>
            </a:pPr>
            <a:r>
              <a:rPr lang="ru-RU" b="1" dirty="0" smtClean="0">
                <a:solidFill>
                  <a:prstClr val="black"/>
                </a:solidFill>
                <a:latin typeface="Muller Narrow Light"/>
              </a:rPr>
              <a:t>-84,3</a:t>
            </a:r>
            <a:r>
              <a:rPr lang="ru-RU" sz="2000" baseline="30000" dirty="0" smtClean="0">
                <a:solidFill>
                  <a:srgbClr val="0082C8"/>
                </a:solidFill>
                <a:latin typeface="Muller Narrow Light"/>
              </a:rPr>
              <a:t>-2,5%</a:t>
            </a:r>
            <a:endParaRPr lang="ru-RU" sz="2000" dirty="0" smtClean="0">
              <a:solidFill>
                <a:srgbClr val="0082C8"/>
              </a:solidFill>
              <a:latin typeface="Muller Narrow Light"/>
            </a:endParaRPr>
          </a:p>
          <a:p>
            <a:pPr algn="ctr">
              <a:defRPr/>
            </a:pPr>
            <a:endParaRPr lang="ru-RU" sz="1600" b="1" dirty="0">
              <a:solidFill>
                <a:srgbClr val="0082C8"/>
              </a:solidFill>
              <a:latin typeface="Muller Narrow Light"/>
            </a:endParaRPr>
          </a:p>
          <a:p>
            <a:pPr algn="ctr">
              <a:defRPr/>
            </a:pPr>
            <a:endParaRPr lang="ru-RU" sz="1600" b="1" dirty="0" smtClean="0">
              <a:solidFill>
                <a:srgbClr val="0082C8"/>
              </a:solidFill>
              <a:latin typeface="Muller Narrow Light"/>
            </a:endParaRPr>
          </a:p>
          <a:p>
            <a:pPr algn="ctr">
              <a:tabLst>
                <a:tab pos="85725" algn="l"/>
                <a:tab pos="180975" algn="l"/>
              </a:tabLst>
              <a:defRPr/>
            </a:pPr>
            <a:r>
              <a:rPr lang="ru-RU" b="1" dirty="0" smtClean="0">
                <a:solidFill>
                  <a:prstClr val="black"/>
                </a:solidFill>
                <a:latin typeface="Muller Narrow Light"/>
              </a:rPr>
              <a:t>+55,8</a:t>
            </a:r>
            <a:endParaRPr lang="ru-RU" sz="1600" b="1" dirty="0">
              <a:solidFill>
                <a:srgbClr val="0082C8"/>
              </a:solidFill>
              <a:latin typeface="Muller Narrow Light"/>
            </a:endParaRPr>
          </a:p>
          <a:p>
            <a:pPr algn="ctr">
              <a:defRPr/>
            </a:pPr>
            <a:endParaRPr lang="ru-RU" sz="1600" b="1" dirty="0" smtClean="0">
              <a:solidFill>
                <a:srgbClr val="0082C8"/>
              </a:solidFill>
              <a:latin typeface="Muller Narrow Light"/>
            </a:endParaRPr>
          </a:p>
          <a:p>
            <a:pPr algn="ctr">
              <a:defRPr/>
            </a:pPr>
            <a:endParaRPr lang="ru-RU" sz="1600" b="1" dirty="0">
              <a:solidFill>
                <a:srgbClr val="0082C8"/>
              </a:solidFill>
              <a:latin typeface="Muller Narrow Light"/>
            </a:endParaRPr>
          </a:p>
          <a:p>
            <a:pPr algn="ctr">
              <a:defRPr/>
            </a:pPr>
            <a:endParaRPr lang="ru-RU" sz="1600" b="1" dirty="0">
              <a:solidFill>
                <a:srgbClr val="0082C8"/>
              </a:solidFill>
              <a:latin typeface="Muller Narrow Ligh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168" y="1753838"/>
            <a:ext cx="355600" cy="317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2" y="2660231"/>
            <a:ext cx="636993" cy="56874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3" y="4869539"/>
            <a:ext cx="552200" cy="4930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73" y="5704648"/>
            <a:ext cx="544994" cy="4866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58AFC57-8390-A146-8D3D-80C7D72B2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26" y="5797852"/>
            <a:ext cx="177800" cy="165100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066826" y="4783016"/>
            <a:ext cx="10428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076580" y="5548366"/>
            <a:ext cx="10428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8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-1658" y="987431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72543290"/>
              </p:ext>
            </p:extLst>
          </p:nvPr>
        </p:nvGraphicFramePr>
        <p:xfrm>
          <a:off x="8233044" y="1105710"/>
          <a:ext cx="2805075" cy="1832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4903948" y="2267108"/>
            <a:ext cx="1143215" cy="586611"/>
          </a:xfrm>
          <a:prstGeom prst="rect">
            <a:avLst/>
          </a:prstGeom>
          <a:ln>
            <a:solidFill>
              <a:srgbClr val="F05A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061" tIns="55531" rIns="111061" bIns="55531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F05A28"/>
                </a:solidFill>
                <a:latin typeface="+muller narrow light"/>
              </a:rPr>
              <a:t>996,7</a:t>
            </a:r>
            <a:endParaRPr lang="ru-RU" sz="1600" b="1" dirty="0">
              <a:solidFill>
                <a:srgbClr val="F05A28"/>
              </a:solidFill>
              <a:latin typeface="+muller narrow light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+muller narrow light"/>
              </a:rPr>
              <a:t>25,2 </a:t>
            </a:r>
            <a:r>
              <a:rPr lang="ru-RU" sz="1600" b="1" dirty="0">
                <a:solidFill>
                  <a:schemeClr val="tx1"/>
                </a:solidFill>
                <a:latin typeface="+muller narrow light"/>
              </a:rPr>
              <a:t>%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388821" y="2267107"/>
            <a:ext cx="1026344" cy="586611"/>
          </a:xfrm>
          <a:prstGeom prst="rect">
            <a:avLst/>
          </a:prstGeom>
          <a:ln>
            <a:solidFill>
              <a:srgbClr val="F05A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061" tIns="55531" rIns="111061" bIns="55531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F05A28"/>
                </a:solidFill>
                <a:latin typeface="+muller narrow light"/>
              </a:rPr>
              <a:t>976,5</a:t>
            </a:r>
            <a:endParaRPr lang="ru-RU" sz="1600" b="1" dirty="0">
              <a:solidFill>
                <a:srgbClr val="F05A28"/>
              </a:solidFill>
              <a:latin typeface="+muller narrow light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+muller narrow light"/>
              </a:rPr>
              <a:t>16,6 </a:t>
            </a:r>
            <a:r>
              <a:rPr lang="ru-RU" sz="1600" b="1" dirty="0">
                <a:solidFill>
                  <a:schemeClr val="tx1"/>
                </a:solidFill>
                <a:latin typeface="+muller narrow light"/>
              </a:rPr>
              <a:t>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083796" y="2273740"/>
            <a:ext cx="1060343" cy="603276"/>
          </a:xfrm>
          <a:prstGeom prst="rect">
            <a:avLst/>
          </a:prstGeom>
          <a:ln>
            <a:solidFill>
              <a:srgbClr val="F05A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061" tIns="55531" rIns="111061" bIns="55531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F05A28"/>
                </a:solidFill>
              </a:rPr>
              <a:t>1057,4</a:t>
            </a:r>
            <a:endParaRPr lang="ru-RU" sz="1600" b="1" dirty="0">
              <a:solidFill>
                <a:srgbClr val="F05A28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     </a:t>
            </a:r>
            <a:r>
              <a:rPr lang="ru-RU" sz="1600" b="1" dirty="0" smtClean="0">
                <a:solidFill>
                  <a:schemeClr val="tx1"/>
                </a:solidFill>
              </a:rPr>
              <a:t>42,5 </a:t>
            </a:r>
            <a:r>
              <a:rPr lang="ru-RU" sz="1600" b="1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491235" y="2267108"/>
            <a:ext cx="1060342" cy="603276"/>
          </a:xfrm>
          <a:prstGeom prst="rect">
            <a:avLst/>
          </a:prstGeom>
          <a:ln>
            <a:solidFill>
              <a:srgbClr val="F05A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061" tIns="55531" rIns="111061" bIns="55531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F05A28"/>
                </a:solidFill>
                <a:latin typeface="+muller narrow light"/>
              </a:rPr>
              <a:t>1025,6 </a:t>
            </a:r>
            <a:endParaRPr lang="ru-RU" sz="1600" b="1" dirty="0">
              <a:solidFill>
                <a:srgbClr val="F05A28"/>
              </a:solidFill>
              <a:latin typeface="+muller narrow light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+muller narrow light"/>
              </a:rPr>
              <a:t>  </a:t>
            </a:r>
            <a:r>
              <a:rPr lang="ru-RU" sz="1600" b="1" dirty="0" smtClean="0">
                <a:solidFill>
                  <a:schemeClr val="tx1"/>
                </a:solidFill>
                <a:latin typeface="+muller narrow light"/>
              </a:rPr>
              <a:t>33,8 </a:t>
            </a:r>
            <a:r>
              <a:rPr lang="ru-RU" sz="1600" b="1" dirty="0">
                <a:solidFill>
                  <a:schemeClr val="tx1"/>
                </a:solidFill>
                <a:latin typeface="+muller narrow light"/>
              </a:rPr>
              <a:t>%</a:t>
            </a:r>
          </a:p>
        </p:txBody>
      </p:sp>
      <p:sp>
        <p:nvSpPr>
          <p:cNvPr id="20497" name="TextBox 5"/>
          <p:cNvSpPr txBox="1">
            <a:spLocks noChangeArrowheads="1"/>
          </p:cNvSpPr>
          <p:nvPr/>
        </p:nvSpPr>
        <p:spPr bwMode="auto">
          <a:xfrm>
            <a:off x="11038119" y="1299970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>
                <a:latin typeface="+muller narrow light"/>
              </a:rPr>
              <a:t>млн. рублей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6408" y="1189395"/>
            <a:ext cx="3102414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Муниципальный долг 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85331" y="1056546"/>
            <a:ext cx="355600" cy="317500"/>
          </a:xfrm>
          <a:prstGeom prst="rect">
            <a:avLst/>
          </a:prstGeom>
        </p:spPr>
      </p:pic>
      <p:graphicFrame>
        <p:nvGraphicFramePr>
          <p:cNvPr id="2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962534"/>
              </p:ext>
            </p:extLst>
          </p:nvPr>
        </p:nvGraphicFramePr>
        <p:xfrm>
          <a:off x="428625" y="2962897"/>
          <a:ext cx="9477375" cy="358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015869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05678" y="524952"/>
            <a:ext cx="1733947" cy="342989"/>
          </a:xfrm>
          <a:prstGeom prst="rect">
            <a:avLst/>
          </a:prstGeom>
          <a:noFill/>
        </p:spPr>
        <p:txBody>
          <a:bodyPr lIns="111061" tIns="55531" rIns="111061" bIns="55531">
            <a:spAutoFit/>
          </a:bodyPr>
          <a:lstStyle/>
          <a:p>
            <a:pPr>
              <a:defRPr/>
            </a:pPr>
            <a:r>
              <a:rPr lang="ru-RU" sz="1500" dirty="0">
                <a:solidFill>
                  <a:schemeClr val="bg1"/>
                </a:solidFill>
              </a:rPr>
              <a:t>млн.рублей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217870"/>
              </p:ext>
            </p:extLst>
          </p:nvPr>
        </p:nvGraphicFramePr>
        <p:xfrm>
          <a:off x="0" y="867941"/>
          <a:ext cx="12239625" cy="6075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15264" y="365155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6342384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816327"/>
              </p:ext>
            </p:extLst>
          </p:nvPr>
        </p:nvGraphicFramePr>
        <p:xfrm>
          <a:off x="0" y="878355"/>
          <a:ext cx="12239625" cy="6034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194"/>
              </p:ext>
            </p:extLst>
          </p:nvPr>
        </p:nvGraphicFramePr>
        <p:xfrm>
          <a:off x="424901" y="1374046"/>
          <a:ext cx="10722595" cy="546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3256465" y="2271452"/>
            <a:ext cx="866973" cy="149986"/>
          </a:xfrm>
          <a:prstGeom prst="rightArrow">
            <a:avLst/>
          </a:prstGeom>
          <a:solidFill>
            <a:srgbClr val="F05A28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61" tIns="55531" rIns="111061" bIns="55531" anchor="ctr"/>
          <a:lstStyle/>
          <a:p>
            <a:pPr algn="ctr">
              <a:defRPr/>
            </a:pPr>
            <a:endParaRPr lang="ru-RU" dirty="0">
              <a:solidFill>
                <a:srgbClr val="F79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574768" y="2286679"/>
            <a:ext cx="866973" cy="154985"/>
          </a:xfrm>
          <a:prstGeom prst="rightArrow">
            <a:avLst/>
          </a:prstGeom>
          <a:solidFill>
            <a:srgbClr val="F05A28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61" tIns="55531" rIns="111061" bIns="55531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9875" y="4058622"/>
            <a:ext cx="1311084" cy="389145"/>
          </a:xfrm>
          <a:prstGeom prst="rect">
            <a:avLst/>
          </a:prstGeom>
          <a:noFill/>
        </p:spPr>
        <p:txBody>
          <a:bodyPr lIns="111061" tIns="55531" rIns="111061" bIns="55531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82C8"/>
                </a:solidFill>
                <a:latin typeface="+muller narrow light"/>
              </a:rPr>
              <a:t>+</a:t>
            </a:r>
            <a:r>
              <a:rPr lang="ru-RU" b="1" dirty="0" smtClean="0">
                <a:solidFill>
                  <a:srgbClr val="0082C8"/>
                </a:solidFill>
                <a:latin typeface="+muller narrow light"/>
              </a:rPr>
              <a:t>4,7</a:t>
            </a:r>
            <a:r>
              <a:rPr lang="ru-RU" sz="1600" b="1" baseline="30000" dirty="0" smtClean="0">
                <a:solidFill>
                  <a:srgbClr val="0082C8"/>
                </a:solidFill>
                <a:latin typeface="+muller narrow light"/>
              </a:rPr>
              <a:t>%</a:t>
            </a:r>
            <a:endParaRPr lang="ru-RU" sz="1600" b="1" baseline="30000" dirty="0">
              <a:solidFill>
                <a:srgbClr val="0082C8"/>
              </a:solidFill>
              <a:latin typeface="+muller narrow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6465" y="3132667"/>
            <a:ext cx="1044974" cy="650756"/>
          </a:xfrm>
          <a:prstGeom prst="rect">
            <a:avLst/>
          </a:prstGeom>
          <a:noFill/>
          <a:ln w="3175">
            <a:noFill/>
          </a:ln>
        </p:spPr>
        <p:txBody>
          <a:bodyPr wrap="square" lIns="111061" tIns="55531" rIns="111061" bIns="55531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B050"/>
                </a:solidFill>
                <a:latin typeface="+muller narrow light"/>
              </a:rPr>
              <a:t>+5,3</a:t>
            </a:r>
            <a:r>
              <a:rPr lang="ru-RU" sz="1500" b="1" baseline="30000" dirty="0" smtClean="0">
                <a:solidFill>
                  <a:srgbClr val="00B050"/>
                </a:solidFill>
                <a:latin typeface="+muller narrow light"/>
              </a:rPr>
              <a:t>%</a:t>
            </a:r>
            <a:endParaRPr lang="ru-RU" sz="1500" b="1" baseline="30000" dirty="0">
              <a:solidFill>
                <a:srgbClr val="00B050"/>
              </a:solidFill>
              <a:latin typeface="+muller narrow light"/>
            </a:endParaRPr>
          </a:p>
          <a:p>
            <a:pPr>
              <a:defRPr/>
            </a:pPr>
            <a:endParaRPr lang="ru-RU" sz="1700" dirty="0">
              <a:solidFill>
                <a:prstClr val="black"/>
              </a:solidFill>
              <a:latin typeface="+muller narrow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90738" y="581613"/>
            <a:ext cx="1782820" cy="342989"/>
          </a:xfrm>
          <a:prstGeom prst="rect">
            <a:avLst/>
          </a:prstGeom>
          <a:noFill/>
        </p:spPr>
        <p:txBody>
          <a:bodyPr lIns="111061" tIns="55531" rIns="111061" bIns="55531">
            <a:spAutoFit/>
          </a:bodyPr>
          <a:lstStyle/>
          <a:p>
            <a:pPr algn="r">
              <a:defRPr/>
            </a:pPr>
            <a:r>
              <a:rPr lang="ru-RU" sz="1500" dirty="0">
                <a:solidFill>
                  <a:prstClr val="white"/>
                </a:solidFill>
              </a:rPr>
              <a:t>млн.рублей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286407" y="1078820"/>
            <a:ext cx="9862428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Структура налоговых доходов городского бюджета на 2023-2025 годы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1106150" y="1374046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>
                <a:solidFill>
                  <a:prstClr val="black"/>
                </a:solidFill>
                <a:latin typeface="+muller narrow light"/>
              </a:rPr>
              <a:t>млн. рублей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3362" y="1130622"/>
            <a:ext cx="355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3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874923"/>
              </p:ext>
            </p:extLst>
          </p:nvPr>
        </p:nvGraphicFramePr>
        <p:xfrm>
          <a:off x="0" y="919602"/>
          <a:ext cx="12239625" cy="591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5" name="TextBox 57"/>
          <p:cNvSpPr txBox="1">
            <a:spLocks noChangeArrowheads="1"/>
          </p:cNvSpPr>
          <p:nvPr/>
        </p:nvSpPr>
        <p:spPr bwMode="auto">
          <a:xfrm>
            <a:off x="10784047" y="576613"/>
            <a:ext cx="1455580" cy="34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5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425454"/>
              </p:ext>
            </p:extLst>
          </p:nvPr>
        </p:nvGraphicFramePr>
        <p:xfrm>
          <a:off x="322736" y="1064662"/>
          <a:ext cx="10660112" cy="5688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322736" y="1081521"/>
            <a:ext cx="9102618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Структура неналоговых доходов городского бюджета на 2023 год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8100221" y="1585613"/>
            <a:ext cx="3704268" cy="2169794"/>
          </a:xfrm>
          <a:prstGeom prst="rect">
            <a:avLst/>
          </a:prstGeom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Неналоговые доходы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4400" b="1" cap="all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198,2    </a:t>
            </a:r>
            <a:r>
              <a:rPr lang="ru-RU" altLang="ru-RU" sz="32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-6,7</a:t>
            </a:r>
            <a:endParaRPr lang="ru-RU" altLang="ru-RU" sz="300" b="1" cap="all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3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Muller Narrow ExtraBold"/>
                <a:cs typeface="Times New Roman" pitchFamily="18" charset="0"/>
              </a:rPr>
              <a:t>  </a:t>
            </a:r>
            <a:r>
              <a:rPr lang="ru-RU" altLang="ru-RU" sz="1600" dirty="0" err="1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млн.рублей</a:t>
            </a:r>
            <a:r>
              <a:rPr lang="ru-RU" altLang="ru-RU" sz="1600" cap="all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600" cap="all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             </a:t>
            </a:r>
            <a:r>
              <a:rPr lang="ru-RU" altLang="ru-RU" sz="1600" dirty="0" err="1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млн.рублей</a:t>
            </a:r>
            <a:endParaRPr lang="ru-RU" altLang="ru-RU" sz="1600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0" cap="all" dirty="0" smtClean="0">
              <a:solidFill>
                <a:srgbClr val="F05A2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28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-7,7</a:t>
            </a:r>
            <a:r>
              <a:rPr lang="ru-RU" altLang="ru-RU" sz="2800" b="1" cap="all" baseline="30000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%              </a:t>
            </a:r>
            <a:r>
              <a:rPr lang="ru-RU" altLang="ru-RU" sz="2000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к 2022 году                        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Muller Narrow ExtraBold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srgbClr val="0082C8"/>
                </a:solidFill>
                <a:latin typeface="Muller Narrow ExtraBold"/>
                <a:cs typeface="Times New Roman" pitchFamily="18" charset="0"/>
              </a:rPr>
              <a:t>          </a:t>
            </a:r>
            <a:endParaRPr lang="ru-RU" altLang="ru-RU" sz="1600" dirty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8213991" y="2964264"/>
            <a:ext cx="3416439" cy="10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05908" y="1726990"/>
            <a:ext cx="530079" cy="4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554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661" y="1010477"/>
            <a:ext cx="12239625" cy="585575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502460" y="1078824"/>
            <a:ext cx="6697612" cy="353997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1700" b="1" dirty="0">
                <a:solidFill>
                  <a:srgbClr val="0082C8"/>
                </a:solidFill>
                <a:latin typeface="+muller narrow light"/>
              </a:rPr>
              <a:t>КАК ГРАЖДАНИН УЧАСТВУЕТ В БЮДЖЕТНОМ ПРОЦЕССЕ 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33" name="Стрелка углом вверх 32"/>
          <p:cNvSpPr/>
          <p:nvPr/>
        </p:nvSpPr>
        <p:spPr>
          <a:xfrm rot="5400000">
            <a:off x="2043096" y="2836388"/>
            <a:ext cx="1815912" cy="1982543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1" name="Группа 40"/>
          <p:cNvGrpSpPr/>
          <p:nvPr/>
        </p:nvGrpSpPr>
        <p:grpSpPr>
          <a:xfrm>
            <a:off x="1798772" y="1582987"/>
            <a:ext cx="3709081" cy="1224406"/>
            <a:chOff x="1960254" y="161534"/>
            <a:chExt cx="3708600" cy="1519240"/>
          </a:xfrm>
          <a:solidFill>
            <a:srgbClr val="F05A28"/>
          </a:solidFill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1960254" y="161534"/>
              <a:ext cx="3708600" cy="1519240"/>
            </a:xfrm>
            <a:prstGeom prst="roundRect">
              <a:avLst>
                <a:gd name="adj" fmla="val 16670"/>
              </a:avLst>
            </a:prstGeom>
            <a:grpFill/>
            <a:ln>
              <a:solidFill>
                <a:srgbClr val="0082C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Скругленный прямоугольник 5"/>
            <p:cNvSpPr/>
            <p:nvPr/>
          </p:nvSpPr>
          <p:spPr>
            <a:xfrm>
              <a:off x="2034431" y="235711"/>
              <a:ext cx="3560246" cy="1370886"/>
            </a:xfrm>
            <a:prstGeom prst="rect">
              <a:avLst/>
            </a:prstGeom>
            <a:grpFill/>
            <a:ln>
              <a:solidFill>
                <a:srgbClr val="0082C8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0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dirty="0">
                <a:solidFill>
                  <a:prstClr val="white"/>
                </a:solidFill>
                <a:latin typeface="Muller Narrow Light"/>
              </a:endParaRPr>
            </a:p>
            <a:p>
              <a:pPr algn="ctr" defTabSz="8000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solidFill>
                    <a:prstClr val="white"/>
                  </a:solidFill>
                  <a:latin typeface="Muller Narrow Light"/>
                </a:rPr>
                <a:t>Гражданин- как налогоплательщик</a:t>
              </a:r>
            </a:p>
            <a:p>
              <a:pPr algn="ctr" defTabSz="8000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4465546" y="3795552"/>
            <a:ext cx="4121856" cy="1208033"/>
            <a:chOff x="4380777" y="2493971"/>
            <a:chExt cx="4121322" cy="1207767"/>
          </a:xfrm>
          <a:solidFill>
            <a:srgbClr val="F05A28"/>
          </a:solidFill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4380777" y="2493971"/>
              <a:ext cx="4121322" cy="1207767"/>
            </a:xfrm>
            <a:prstGeom prst="roundRect">
              <a:avLst>
                <a:gd name="adj" fmla="val 16670"/>
              </a:avLst>
            </a:prstGeom>
            <a:grpFill/>
            <a:ln>
              <a:solidFill>
                <a:srgbClr val="0082C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Скругленный прямоугольник 7"/>
            <p:cNvSpPr/>
            <p:nvPr/>
          </p:nvSpPr>
          <p:spPr>
            <a:xfrm>
              <a:off x="4439746" y="2552940"/>
              <a:ext cx="4003384" cy="1089829"/>
            </a:xfrm>
            <a:prstGeom prst="rect">
              <a:avLst/>
            </a:prstGeom>
            <a:grpFill/>
            <a:ln>
              <a:solidFill>
                <a:srgbClr val="0082C8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12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solidFill>
                    <a:prstClr val="white"/>
                  </a:solidFill>
                  <a:latin typeface="Muller Narrow Light"/>
                </a:rPr>
                <a:t>Гражданин-</a:t>
              </a:r>
              <a:r>
                <a:rPr lang="ru-RU" sz="2000" dirty="0">
                  <a:solidFill>
                    <a:prstClr val="white"/>
                  </a:solidFill>
                  <a:latin typeface="Muller Narrow Light"/>
                </a:rPr>
                <a:t> </a:t>
              </a:r>
              <a:r>
                <a:rPr lang="ru-RU" sz="2400" dirty="0">
                  <a:solidFill>
                    <a:prstClr val="white"/>
                  </a:solidFill>
                  <a:latin typeface="Muller Narrow Light"/>
                </a:rPr>
                <a:t>как получатель социальных гарантий</a:t>
              </a: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677833" y="2912980"/>
            <a:ext cx="4784866" cy="1389209"/>
            <a:chOff x="1854997" y="1342606"/>
            <a:chExt cx="4784246" cy="1388903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3064282" y="1808954"/>
              <a:ext cx="3574961" cy="92255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Прямоугольник 54"/>
            <p:cNvSpPr/>
            <p:nvPr/>
          </p:nvSpPr>
          <p:spPr>
            <a:xfrm>
              <a:off x="1854997" y="1342606"/>
              <a:ext cx="3574961" cy="9225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287" lvl="1" indent="-114287" defTabSz="6222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Muller Narrow Light"/>
                </a:rPr>
                <a:t>Помогает формировать   доходную часть бюджета</a:t>
              </a:r>
            </a:p>
          </p:txBody>
        </p:sp>
      </p:grpSp>
      <p:sp>
        <p:nvSpPr>
          <p:cNvPr id="56" name="Прямоугольник 55"/>
          <p:cNvSpPr/>
          <p:nvPr/>
        </p:nvSpPr>
        <p:spPr bwMode="auto">
          <a:xfrm>
            <a:off x="4524523" y="5245942"/>
            <a:ext cx="6614924" cy="9065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5717" tIns="45717" rIns="45717" bIns="45717" spcCol="1270" anchor="ctr"/>
          <a:lstStyle/>
          <a:p>
            <a:pPr marL="138784" lvl="1" indent="-138784" defTabSz="64766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Muller Narrow Light"/>
              </a:rPr>
              <a:t>Получает социальные гарантии – расходная часть бюджета (образование, ЖКХ, культура, физическая культура и спорт, социальные льготы и другие направления социальных гарантий населению) </a:t>
            </a:r>
            <a:endParaRPr lang="ru-RU" dirty="0">
              <a:solidFill>
                <a:prstClr val="black"/>
              </a:solidFill>
              <a:latin typeface="Muller Narrow Light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498E0919-4616-1D4A-B4AA-8ADA85341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984" y="1330783"/>
            <a:ext cx="2089255" cy="190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2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7867" y="1139831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+muller narrow light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-1658" y="987431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graphicFrame>
        <p:nvGraphicFramePr>
          <p:cNvPr id="20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378980"/>
              </p:ext>
            </p:extLst>
          </p:nvPr>
        </p:nvGraphicFramePr>
        <p:xfrm>
          <a:off x="0" y="878356"/>
          <a:ext cx="12239625" cy="6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316751"/>
              </p:ext>
            </p:extLst>
          </p:nvPr>
        </p:nvGraphicFramePr>
        <p:xfrm>
          <a:off x="343307" y="1440032"/>
          <a:ext cx="11367211" cy="5413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1485393" y="2066925"/>
            <a:ext cx="481929" cy="312552"/>
          </a:xfrm>
          <a:prstGeom prst="downArrow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061" tIns="55531" rIns="111061" bIns="55531"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989092" y="2095500"/>
            <a:ext cx="481929" cy="274976"/>
          </a:xfrm>
          <a:prstGeom prst="downArrow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061" tIns="55531" rIns="111061" bIns="55531"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082036" y="2076450"/>
            <a:ext cx="481929" cy="258624"/>
          </a:xfrm>
          <a:prstGeom prst="downArrow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061" tIns="55531" rIns="111061" bIns="55531"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9846224" y="2066924"/>
            <a:ext cx="481929" cy="290351"/>
          </a:xfrm>
          <a:prstGeom prst="downArrow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061" tIns="55531" rIns="111061" bIns="55531"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890859407"/>
              </p:ext>
            </p:extLst>
          </p:nvPr>
        </p:nvGraphicFramePr>
        <p:xfrm>
          <a:off x="336671" y="4204391"/>
          <a:ext cx="2891571" cy="219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184946209"/>
              </p:ext>
            </p:extLst>
          </p:nvPr>
        </p:nvGraphicFramePr>
        <p:xfrm>
          <a:off x="3228242" y="4279982"/>
          <a:ext cx="2891571" cy="219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123617777"/>
              </p:ext>
            </p:extLst>
          </p:nvPr>
        </p:nvGraphicFramePr>
        <p:xfrm>
          <a:off x="9348054" y="4431166"/>
          <a:ext cx="2891571" cy="219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604157475"/>
              </p:ext>
            </p:extLst>
          </p:nvPr>
        </p:nvGraphicFramePr>
        <p:xfrm>
          <a:off x="6216199" y="4355574"/>
          <a:ext cx="2891571" cy="219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11471" y="6547709"/>
            <a:ext cx="1831694" cy="388296"/>
          </a:xfrm>
          <a:prstGeom prst="rect">
            <a:avLst/>
          </a:prstGeom>
          <a:noFill/>
        </p:spPr>
        <p:txBody>
          <a:bodyPr lIns="111061" tIns="55531" rIns="111061" bIns="55531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+muller narrow light"/>
              </a:rPr>
              <a:t>2022 </a:t>
            </a:r>
            <a:r>
              <a:rPr lang="ru-RU" dirty="0">
                <a:solidFill>
                  <a:prstClr val="black"/>
                </a:solidFill>
                <a:latin typeface="+muller narrow light"/>
              </a:rPr>
              <a:t>год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03506" y="6547709"/>
            <a:ext cx="1733947" cy="388296"/>
          </a:xfrm>
          <a:prstGeom prst="rect">
            <a:avLst/>
          </a:prstGeom>
          <a:noFill/>
        </p:spPr>
        <p:txBody>
          <a:bodyPr lIns="111061" tIns="55531" rIns="111061" bIns="55531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+muller narrow light"/>
              </a:rPr>
              <a:t>2023 </a:t>
            </a:r>
            <a:r>
              <a:rPr lang="ru-RU" dirty="0">
                <a:solidFill>
                  <a:prstClr val="black"/>
                </a:solidFill>
                <a:latin typeface="+muller narrow light"/>
              </a:rPr>
              <a:t>год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86786" y="6622702"/>
            <a:ext cx="1736072" cy="388297"/>
          </a:xfrm>
          <a:prstGeom prst="rect">
            <a:avLst/>
          </a:prstGeom>
          <a:noFill/>
        </p:spPr>
        <p:txBody>
          <a:bodyPr lIns="111061" tIns="55531" rIns="111061" bIns="55531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+muller narrow light"/>
              </a:rPr>
              <a:t>2024 </a:t>
            </a:r>
            <a:r>
              <a:rPr lang="ru-RU" dirty="0">
                <a:solidFill>
                  <a:prstClr val="black"/>
                </a:solidFill>
                <a:latin typeface="+muller narrow light"/>
              </a:rPr>
              <a:t>год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74446" y="6575164"/>
            <a:ext cx="1736072" cy="388297"/>
          </a:xfrm>
          <a:prstGeom prst="rect">
            <a:avLst/>
          </a:prstGeom>
          <a:noFill/>
        </p:spPr>
        <p:txBody>
          <a:bodyPr lIns="111061" tIns="55531" rIns="111061" bIns="55531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+muller narrow light"/>
              </a:rPr>
              <a:t>2025 год</a:t>
            </a:r>
            <a:endParaRPr lang="ru-RU" dirty="0">
              <a:solidFill>
                <a:prstClr val="black"/>
              </a:solidFill>
              <a:latin typeface="+muller narrow light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336671" y="993992"/>
            <a:ext cx="9637776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Структура и динамика поступлений межбюджетных трансфертов 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11201400" y="1154971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>
                <a:solidFill>
                  <a:prstClr val="black"/>
                </a:solidFill>
                <a:latin typeface="+muller narrow light"/>
              </a:rPr>
              <a:t>млн. рублей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648612" y="911547"/>
            <a:ext cx="355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0" y="987431"/>
            <a:ext cx="12239625" cy="62118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6407" y="1078820"/>
            <a:ext cx="6992217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extra"/>
                <a:cs typeface="Times New Roman" pitchFamily="18" charset="0"/>
              </a:rPr>
              <a:t>доходы бюджета по видам, подгруппам доходов</a:t>
            </a:r>
            <a:endParaRPr lang="ru-RU" altLang="ru-RU" b="1" cap="all" dirty="0">
              <a:solidFill>
                <a:srgbClr val="0082C8"/>
              </a:solidFill>
              <a:latin typeface="+muller narrow extr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6407" y="455914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709320" y="692309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01" y="297164"/>
            <a:ext cx="355600" cy="3175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583117"/>
              </p:ext>
            </p:extLst>
          </p:nvPr>
        </p:nvGraphicFramePr>
        <p:xfrm>
          <a:off x="245121" y="1448122"/>
          <a:ext cx="11749382" cy="5536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3618"/>
                <a:gridCol w="1647581"/>
                <a:gridCol w="1149751"/>
                <a:gridCol w="1043072"/>
                <a:gridCol w="1043072"/>
                <a:gridCol w="1043072"/>
                <a:gridCol w="1043072"/>
                <a:gridCol w="1043072"/>
                <a:gridCol w="1043072"/>
              </a:tblGrid>
              <a:tr h="271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Наименование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Код бюджетной классификации Российской Федерации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Ожидаемая оценка поступлений за 2022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Утверждено на 2023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Темп роста, 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Утверждено на 2024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Темп роста,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Утверждено на 2025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Темп роста,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</a:tr>
              <a:tr h="135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1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2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3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6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7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8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9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</a:tr>
              <a:tr h="110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Налоговые и неналоговые доходы: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976 452 515,97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996 661 128,03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2,07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1 025 642 281,95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4,69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1 057 434 998,12</a:t>
                      </a:r>
                      <a:endParaRPr lang="ru-RU" sz="10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3,10</a:t>
                      </a:r>
                      <a:endParaRPr lang="ru-RU" sz="1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</a:tr>
              <a:tr h="6486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Налог на доходы физических лиц</a:t>
                      </a:r>
                      <a:endParaRPr lang="ru-RU" sz="11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00010102000000000 000</a:t>
                      </a:r>
                      <a:endParaRPr lang="ru-RU" sz="11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477 155 140,00</a:t>
                      </a:r>
                      <a:endParaRPr lang="ru-RU" sz="11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500 514 035,00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4,90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523 998 825,00</a:t>
                      </a:r>
                      <a:endParaRPr lang="ru-RU" sz="11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4,69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550 133 087,00</a:t>
                      </a:r>
                      <a:endParaRPr lang="ru-RU" sz="11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4,99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</a:tr>
              <a:tr h="5267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00010302000000000 000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7 079 770,00</a:t>
                      </a:r>
                      <a:endParaRPr lang="ru-RU" sz="11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7 511 635,97</a:t>
                      </a:r>
                      <a:endParaRPr lang="ru-RU" sz="11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6,10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7 812 101,41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4,00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8 124 585,46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4,00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</a:tr>
              <a:tr h="831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00010501000000000 000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88 036 499,64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90 001 000,00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2,23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92 003 000,00</a:t>
                      </a:r>
                      <a:endParaRPr lang="ru-RU" sz="11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2,22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95 001 000,00</a:t>
                      </a:r>
                      <a:endParaRPr lang="ru-RU" sz="11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3,26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</a:tr>
              <a:tr h="3825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Единый налог на вмененный доход для отдельных видов деятельности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00010502000000000 000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-27 405,94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-100,00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0,00</a:t>
                      </a:r>
                      <a:endParaRPr lang="ru-RU" sz="11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</a:tr>
              <a:tr h="3825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Единый сельскохозяйственный налог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00010503000000000000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-31,58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-100,00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</a:tr>
              <a:tr h="188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00010504000000000 000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4 472 000,00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4 688 803,00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4,85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5 027 692,00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7,23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5 391 075,00</a:t>
                      </a:r>
                      <a:endParaRPr lang="ru-RU" sz="11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7,23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</a:tr>
              <a:tr h="554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Налог на имущество физических лиц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00010601000000000 000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31 070 000,00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31 069 983,00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31 069 983,00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31 069 983,00</a:t>
                      </a:r>
                      <a:endParaRPr lang="ru-RU" sz="11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</a:tr>
              <a:tr h="110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Земельный налог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00010606000000000 000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150 100 000,00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150 474 884,00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0,25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151 150 363,00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0,45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151 707 246,00</a:t>
                      </a:r>
                      <a:endParaRPr lang="ru-RU" sz="11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0,37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</a:tr>
              <a:tr h="321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lang="ru-RU" sz="11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00010803000000000 000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13 600 000,00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14 164 280,00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4,15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14 730 851,00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4,00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15 320 085,00</a:t>
                      </a:r>
                      <a:endParaRPr lang="ru-RU" sz="11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4,00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5148" marR="5148" marT="514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0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-1658" y="987431"/>
            <a:ext cx="12239625" cy="62118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6407" y="1078820"/>
            <a:ext cx="6928209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extra"/>
                <a:cs typeface="Times New Roman" pitchFamily="18" charset="0"/>
              </a:rPr>
              <a:t>доходы бюджета по видам, подгруппам доходов</a:t>
            </a:r>
            <a:endParaRPr lang="ru-RU" altLang="ru-RU" b="1" cap="all" dirty="0">
              <a:solidFill>
                <a:srgbClr val="0082C8"/>
              </a:solidFill>
              <a:latin typeface="+muller narrow extr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6407" y="455914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625073" y="1413540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254" y="1078820"/>
            <a:ext cx="355600" cy="3175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198862"/>
              </p:ext>
            </p:extLst>
          </p:nvPr>
        </p:nvGraphicFramePr>
        <p:xfrm>
          <a:off x="148593" y="1679575"/>
          <a:ext cx="11715746" cy="8548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906"/>
                <a:gridCol w="1642865"/>
                <a:gridCol w="1146459"/>
                <a:gridCol w="1040086"/>
                <a:gridCol w="1040086"/>
                <a:gridCol w="1040086"/>
                <a:gridCol w="1040086"/>
                <a:gridCol w="1040086"/>
                <a:gridCol w="1040086"/>
              </a:tblGrid>
              <a:tr h="408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Наименование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Код бюджетной классификации Российской Федерации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Ожидаемая оценка поступлений за 2022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Утверждено на 2023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Темп роста,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Утверждено на 2024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Темп роста,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Утверждено на 2025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Темп роста,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</a:tr>
              <a:tr h="1667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2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3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4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5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6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7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8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465480"/>
              </p:ext>
            </p:extLst>
          </p:nvPr>
        </p:nvGraphicFramePr>
        <p:xfrm>
          <a:off x="148592" y="2534449"/>
          <a:ext cx="11715745" cy="4557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906"/>
                <a:gridCol w="1642865"/>
                <a:gridCol w="1146458"/>
                <a:gridCol w="1040086"/>
                <a:gridCol w="1040086"/>
                <a:gridCol w="1040086"/>
                <a:gridCol w="1040086"/>
                <a:gridCol w="1040086"/>
                <a:gridCol w="1040086"/>
              </a:tblGrid>
              <a:tr h="4037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Государственная пошлина за государственную регистрацию, а также за совершение прочих юридически значимых действий</a:t>
                      </a:r>
                      <a:endParaRPr lang="ru-RU" sz="11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00010807000000000 000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107 200,00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81 200,00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-24,25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86 200,00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6,16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91 200,00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5,80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</a:tr>
              <a:tr h="354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00010901000000000 000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-122,00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-100,00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</a:tr>
              <a:tr h="987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00011105000000000 000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156 055 001,18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156 605 445,79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0,35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156 605 445,79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156 605 445,79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</a:tr>
              <a:tr h="2111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Платежи от государственных и муниципальных унитарных предприятий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00011107000000000 000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137 000,00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589 200,00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330,07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858 400,00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45,69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983 200,00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14,54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</a:tr>
              <a:tr h="7391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11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00011109000000000 000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10 319 448,13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10 908 535,50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5,71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11 344 876,92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4,00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11 798 672,00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4,00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6211" marR="6211" marT="621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01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-1658" y="987431"/>
            <a:ext cx="12239625" cy="62118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6407" y="1078820"/>
            <a:ext cx="6928209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extra"/>
                <a:cs typeface="Times New Roman" pitchFamily="18" charset="0"/>
              </a:rPr>
              <a:t>доходы бюджета по видам, подгруппам доходов</a:t>
            </a:r>
            <a:endParaRPr lang="ru-RU" altLang="ru-RU" b="1" cap="all" dirty="0">
              <a:solidFill>
                <a:srgbClr val="0082C8"/>
              </a:solidFill>
              <a:latin typeface="+muller narrow extr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6407" y="455914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625073" y="1413540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254" y="1078820"/>
            <a:ext cx="355600" cy="3175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705985"/>
              </p:ext>
            </p:extLst>
          </p:nvPr>
        </p:nvGraphicFramePr>
        <p:xfrm>
          <a:off x="148593" y="1679575"/>
          <a:ext cx="11715746" cy="8548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906"/>
                <a:gridCol w="1642865"/>
                <a:gridCol w="1146459"/>
                <a:gridCol w="1040086"/>
                <a:gridCol w="1040086"/>
                <a:gridCol w="1040086"/>
                <a:gridCol w="1040086"/>
                <a:gridCol w="1040086"/>
                <a:gridCol w="1040086"/>
              </a:tblGrid>
              <a:tr h="408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Наименование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Код бюджетной классификации Российской Федерации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Ожидаемая оценка поступлений за 2022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Утверждено на 2023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Темп роста,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Утверждено на 2024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Темп роста,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Утверждено на 2025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Темп роста,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</a:tr>
              <a:tr h="1667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2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3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4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5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6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7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8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458802"/>
              </p:ext>
            </p:extLst>
          </p:nvPr>
        </p:nvGraphicFramePr>
        <p:xfrm>
          <a:off x="148590" y="2534447"/>
          <a:ext cx="11715751" cy="42873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906"/>
                <a:gridCol w="1642865"/>
                <a:gridCol w="1146458"/>
                <a:gridCol w="1040087"/>
                <a:gridCol w="1040087"/>
                <a:gridCol w="1040087"/>
                <a:gridCol w="1040087"/>
                <a:gridCol w="1040087"/>
                <a:gridCol w="1040087"/>
              </a:tblGrid>
              <a:tr h="420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Плата за негативное воздействие на окружающую среду</a:t>
                      </a:r>
                      <a:endParaRPr lang="ru-RU" sz="11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00011201000000000 000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9 657 112,84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6 147 718,03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-36,34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6 393 626,75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4,00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6 649 371,82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4,00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</a:tr>
              <a:tr h="247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Доходы от оказания платных услуг (работ)</a:t>
                      </a:r>
                      <a:endParaRPr lang="ru-RU" sz="11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00011301000000000 000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287 451,00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163 795,80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-43,02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170 347,64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4,00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177 161,55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4,00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</a:tr>
              <a:tr h="247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Доходы от компенсации затрат государства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00011302000000000 000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10 990 762,51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13 085 314,08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19,06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13 357 422,24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2,08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13 896 658,28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4,04</a:t>
                      </a:r>
                      <a:endParaRPr lang="ru-RU" sz="1100" b="0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</a:tr>
              <a:tr h="18309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00011402000000000 000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8 290 060,93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2 593 560,40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-68,71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2 526 866,24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-2,57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2 355 992,30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-6,76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</a:tr>
              <a:tr h="853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00011406000000000 000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3 633 998,11</a:t>
                      </a:r>
                      <a:endParaRPr lang="ru-RU" sz="11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3 388 627,66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-6,75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4 146 891,46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22,38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3 872 099,31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-6,63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</a:tr>
              <a:tr h="247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Штрафы, санкции, возмещение ущерба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00011600000000000 000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4 553 138,11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4 673 109,80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2,63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4 359 389,50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-6,71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4 258 135,61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-2,32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</a:tr>
              <a:tr h="24743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Прочие неналоговые поступления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00011700000000000000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935 493,04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-100,00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5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-1658" y="987431"/>
            <a:ext cx="12239625" cy="62118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6407" y="1078820"/>
            <a:ext cx="6928209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extra"/>
                <a:cs typeface="Times New Roman" pitchFamily="18" charset="0"/>
              </a:rPr>
              <a:t>доходы бюджета по видам, подгруппам доходов</a:t>
            </a:r>
            <a:endParaRPr lang="ru-RU" altLang="ru-RU" b="1" cap="all" dirty="0">
              <a:solidFill>
                <a:srgbClr val="0082C8"/>
              </a:solidFill>
              <a:latin typeface="+muller narrow extr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6407" y="455914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625073" y="1413540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254" y="1078820"/>
            <a:ext cx="355600" cy="3175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258435"/>
              </p:ext>
            </p:extLst>
          </p:nvPr>
        </p:nvGraphicFramePr>
        <p:xfrm>
          <a:off x="148593" y="1679575"/>
          <a:ext cx="11715746" cy="8548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906"/>
                <a:gridCol w="1642865"/>
                <a:gridCol w="1146459"/>
                <a:gridCol w="1142737"/>
                <a:gridCol w="937435"/>
                <a:gridCol w="1199975"/>
                <a:gridCol w="880197"/>
                <a:gridCol w="1142913"/>
                <a:gridCol w="937259"/>
              </a:tblGrid>
              <a:tr h="408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Наименование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Код бюджетной классификации Российской Федерации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Ожидаемая оценка поступлений за 2022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Утверждено на 2023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Темп роста, 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Утверждено на 2024 год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Темп роста, 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Утверждено на 2025 год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Темп роста, 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</a:tr>
              <a:tr h="1667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2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3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4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5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6</a:t>
                      </a:r>
                      <a:endParaRPr lang="ru-RU" sz="1100" b="0" i="1" u="none" strike="noStrike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7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8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9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905780"/>
              </p:ext>
            </p:extLst>
          </p:nvPr>
        </p:nvGraphicFramePr>
        <p:xfrm>
          <a:off x="148590" y="2534448"/>
          <a:ext cx="11715751" cy="3220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906"/>
                <a:gridCol w="1642865"/>
                <a:gridCol w="1146458"/>
                <a:gridCol w="1142741"/>
                <a:gridCol w="937433"/>
                <a:gridCol w="1199977"/>
                <a:gridCol w="880197"/>
                <a:gridCol w="1154343"/>
                <a:gridCol w="925831"/>
              </a:tblGrid>
              <a:tr h="2415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Безвозмездные поступления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  <a:endParaRPr lang="ru-RU" sz="1100" b="1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2 226 731 412,07</a:t>
                      </a:r>
                      <a:endParaRPr lang="ru-RU" sz="1100" b="1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2 066 394 269,08</a:t>
                      </a:r>
                      <a:endParaRPr lang="ru-RU" sz="1100" b="1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-7,20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2 199 844 404,54</a:t>
                      </a:r>
                      <a:endParaRPr lang="ru-RU" sz="1100" b="1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6,46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2 201 135 845,79</a:t>
                      </a:r>
                      <a:endParaRPr lang="ru-RU" sz="1100" b="1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0,06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</a:tr>
              <a:tr h="410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Дотации бюджетам бюджетной системы Российской Федерации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00020210000000000 000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359 935 897,00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319 556 847,00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-11,22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303 319 381,00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-5,08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277 934 666,00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-8,37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</a:tr>
              <a:tr h="6159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00020220000000000 000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503 699 208,99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304 386 677,25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-39,57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366 754 612,69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20,49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307 849 950,52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-16,06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</a:tr>
              <a:tr h="410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Субвенции бюджетам бюджетной системы Российской Федерации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00020230000000000 000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1 244 259 410,08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1 389 704 444,83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11,69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1 477 024 110,85</a:t>
                      </a:r>
                      <a:endParaRPr lang="ru-RU" sz="11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6,28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1 563 104 929,27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5,83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</a:tr>
              <a:tr h="2415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Иные межбюджетные трансферты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00020240000000000 000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120 009 796,65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52 746 300,00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-56,05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52 746 300,00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52 246 300,00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-0,95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</a:tr>
              <a:tr h="410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Безвозмездные поступления от негосударственных организаций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00020400000000000 000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250 000,00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-100,00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</a:tr>
              <a:tr h="6159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Возврат остатков субсидий, субвенций и иных межбюджетных трансфертов,имеющих целевое назначение, прошлых лет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00021900000000000 000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-1 422 900,65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-100,00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0,00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</a:tr>
              <a:tr h="2107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 </a:t>
                      </a:r>
                      <a:endParaRPr lang="ru-RU" sz="1100" b="1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3 203 183 928,04</a:t>
                      </a:r>
                      <a:endParaRPr lang="ru-RU" sz="1100" b="1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3 063 055 397,11</a:t>
                      </a:r>
                      <a:endParaRPr lang="ru-RU" sz="1100" b="1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-4,37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3 225 486 686,49</a:t>
                      </a:r>
                      <a:endParaRPr lang="ru-RU" sz="1100" b="1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5,30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uller narrow light"/>
                        </a:rPr>
                        <a:t>3 258 570 843,91</a:t>
                      </a:r>
                      <a:endParaRPr lang="ru-RU" sz="1100" b="1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uller narrow light"/>
                        </a:rPr>
                        <a:t>1,03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uller narrow light"/>
                      </a:endParaRPr>
                    </a:p>
                  </a:txBody>
                  <a:tcPr marL="8337" marR="8337" marT="8337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9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987431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r>
              <a:rPr lang="ru-RU" altLang="ru-RU" sz="6600" b="1" cap="all" dirty="0" smtClean="0">
                <a:solidFill>
                  <a:srgbClr val="0082C8"/>
                </a:solidFill>
                <a:latin typeface="Muller Narrow ExtraBold"/>
                <a:cs typeface="Times New Roman" pitchFamily="18" charset="0"/>
              </a:rPr>
              <a:t> </a:t>
            </a:r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221064" y="1084866"/>
            <a:ext cx="6330461" cy="49241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Муниципальный дорожный фонд на 2023 год</a:t>
            </a: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prstClr val="black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221065" y="3217594"/>
            <a:ext cx="3918857" cy="3570178"/>
          </a:xfrm>
          <a:prstGeom prst="rect">
            <a:avLst/>
          </a:prstGeom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                    тыс.</a:t>
            </a:r>
            <a:r>
              <a:rPr lang="ru-RU" altLang="ru-RU" sz="24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  </a:t>
            </a:r>
            <a:r>
              <a:rPr lang="ru-RU" altLang="ru-RU" sz="1400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Акцизы на </a:t>
            </a:r>
            <a:r>
              <a:rPr lang="ru-RU" altLang="ru-RU" sz="1400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</a:t>
            </a:r>
            <a:r>
              <a:rPr lang="ru-RU" altLang="ru-RU" sz="1400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                                            	 рублей   </a:t>
            </a:r>
            <a:r>
              <a:rPr lang="ru-RU" altLang="ru-RU" sz="1400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нефтепродукты</a:t>
            </a:r>
          </a:p>
          <a:p>
            <a:pPr algn="just" defTabSz="1059800">
              <a:spcBef>
                <a:spcPct val="0"/>
              </a:spcBef>
              <a:defRPr/>
            </a:pPr>
            <a:endParaRPr lang="ru-RU" altLang="ru-RU" sz="800" dirty="0" smtClean="0">
              <a:solidFill>
                <a:prstClr val="black"/>
              </a:solidFill>
              <a:latin typeface="+muller narrow light"/>
              <a:cs typeface="Times New Roman" pitchFamily="18" charset="0"/>
            </a:endParaRPr>
          </a:p>
          <a:p>
            <a:pPr algn="just" defTabSz="1059800">
              <a:spcBef>
                <a:spcPct val="0"/>
              </a:spcBef>
              <a:defRPr/>
            </a:pPr>
            <a:endParaRPr lang="ru-RU" altLang="ru-RU" sz="800" dirty="0" smtClean="0">
              <a:solidFill>
                <a:prstClr val="black"/>
              </a:solidFill>
              <a:latin typeface="+muller narrow light"/>
              <a:cs typeface="Times New Roman" pitchFamily="18" charset="0"/>
            </a:endParaRPr>
          </a:p>
          <a:p>
            <a:pPr algn="just"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                     тыс.        </a:t>
            </a:r>
            <a:r>
              <a:rPr lang="ru-RU" altLang="ru-RU" sz="1400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Государственная </a:t>
            </a:r>
            <a:r>
              <a:rPr lang="ru-RU" altLang="ru-RU" sz="14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</a:t>
            </a:r>
          </a:p>
          <a:p>
            <a:pPr algn="just"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                     рублей   </a:t>
            </a:r>
            <a:r>
              <a:rPr lang="ru-RU" altLang="ru-RU" sz="1400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пошлина</a:t>
            </a:r>
          </a:p>
          <a:p>
            <a:pPr algn="just" defTabSz="1059800">
              <a:spcBef>
                <a:spcPct val="0"/>
              </a:spcBef>
              <a:defRPr/>
            </a:pPr>
            <a:endParaRPr lang="ru-RU" altLang="ru-RU" sz="800" dirty="0" smtClean="0">
              <a:solidFill>
                <a:prstClr val="black"/>
              </a:solidFill>
              <a:latin typeface="+muller narrow light"/>
              <a:cs typeface="Times New Roman" pitchFamily="18" charset="0"/>
            </a:endParaRPr>
          </a:p>
          <a:p>
            <a:pPr algn="just" defTabSz="1059800">
              <a:spcBef>
                <a:spcPct val="0"/>
              </a:spcBef>
              <a:defRPr/>
            </a:pPr>
            <a:endParaRPr lang="ru-RU" altLang="ru-RU" sz="800" dirty="0" smtClean="0">
              <a:solidFill>
                <a:prstClr val="black"/>
              </a:solidFill>
              <a:latin typeface="+muller narrow light"/>
              <a:cs typeface="Times New Roman" pitchFamily="18" charset="0"/>
            </a:endParaRPr>
          </a:p>
          <a:p>
            <a:pPr algn="just"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                     тыс.</a:t>
            </a:r>
            <a:r>
              <a:rPr lang="ru-RU" altLang="ru-RU" sz="1400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       Доходы от</a:t>
            </a:r>
            <a:endParaRPr lang="ru-RU" altLang="ru-RU" sz="2400" b="1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algn="just"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                       </a:t>
            </a:r>
            <a:r>
              <a:rPr lang="ru-RU" altLang="ru-RU" sz="1400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рублей</a:t>
            </a:r>
            <a:r>
              <a:rPr lang="ru-RU" altLang="ru-RU" sz="1400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  арендной платы</a:t>
            </a:r>
          </a:p>
          <a:p>
            <a:pPr algn="just" defTabSz="1059800">
              <a:spcBef>
                <a:spcPct val="0"/>
              </a:spcBef>
              <a:defRPr/>
            </a:pPr>
            <a:endParaRPr lang="ru-RU" altLang="ru-RU" sz="1400" dirty="0" smtClean="0">
              <a:solidFill>
                <a:prstClr val="black"/>
              </a:solidFill>
              <a:latin typeface="+muller narrow light"/>
              <a:cs typeface="Times New Roman" pitchFamily="18" charset="0"/>
            </a:endParaRPr>
          </a:p>
          <a:p>
            <a:pPr algn="just" defTabSz="1059800">
              <a:spcBef>
                <a:spcPct val="0"/>
              </a:spcBef>
              <a:defRPr/>
            </a:pPr>
            <a:endParaRPr lang="ru-RU" altLang="ru-RU" sz="800" b="1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algn="just"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                     тыс.         </a:t>
            </a:r>
            <a:r>
              <a:rPr lang="ru-RU" altLang="ru-RU" sz="1400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Безвозмездные</a:t>
            </a:r>
            <a:endParaRPr lang="ru-RU" altLang="ru-RU" sz="2400" b="1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algn="just"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                       </a:t>
            </a:r>
            <a:r>
              <a:rPr lang="ru-RU" altLang="ru-RU" sz="1400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рублей</a:t>
            </a:r>
            <a:r>
              <a:rPr lang="ru-RU" altLang="ru-RU" sz="1400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   поступления от </a:t>
            </a:r>
          </a:p>
          <a:p>
            <a:pPr algn="just" defTabSz="1059800">
              <a:spcBef>
                <a:spcPct val="0"/>
              </a:spcBef>
              <a:defRPr/>
            </a:pPr>
            <a:r>
              <a:rPr lang="ru-RU" altLang="ru-RU" sz="1400" dirty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                                      </a:t>
            </a:r>
            <a:r>
              <a:rPr lang="ru-RU" altLang="ru-RU" sz="1400" dirty="0" err="1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др.бюджетов</a:t>
            </a:r>
            <a:endParaRPr lang="ru-RU" altLang="ru-RU" sz="1400" dirty="0" smtClean="0">
              <a:solidFill>
                <a:prstClr val="black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800" dirty="0">
              <a:solidFill>
                <a:prstClr val="black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                     тыс</a:t>
            </a:r>
            <a:r>
              <a:rPr lang="ru-RU" altLang="ru-RU" sz="1400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.        Остаток  ДФ 2022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                       </a:t>
            </a:r>
            <a:r>
              <a:rPr lang="ru-RU" altLang="ru-RU" sz="1400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рублей</a:t>
            </a:r>
            <a:endParaRPr lang="ru-RU" altLang="ru-RU" sz="14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221064" y="1733759"/>
            <a:ext cx="3918858" cy="1184909"/>
          </a:xfrm>
          <a:prstGeom prst="rect">
            <a:avLst/>
          </a:prstGeom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algn="ctr" defTabSz="1059800">
              <a:spcBef>
                <a:spcPct val="0"/>
              </a:spcBef>
              <a:defRPr/>
            </a:pPr>
            <a:r>
              <a:rPr lang="ru-RU" altLang="ru-RU" sz="40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69 176,0</a:t>
            </a:r>
            <a:r>
              <a:rPr lang="ru-RU" altLang="ru-RU" sz="1400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algn="ctr" defTabSz="1059800">
              <a:spcBef>
                <a:spcPct val="0"/>
              </a:spcBef>
              <a:defRPr/>
            </a:pPr>
            <a:r>
              <a:rPr lang="ru-RU" altLang="ru-RU" sz="2400" b="1" cap="all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- 33 153,3 </a:t>
            </a:r>
            <a:r>
              <a:rPr lang="ru-RU" altLang="ru-RU" sz="1600" dirty="0" err="1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тыс.рублей</a:t>
            </a:r>
            <a:r>
              <a:rPr lang="ru-RU" altLang="ru-RU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к</a:t>
            </a:r>
            <a:r>
              <a:rPr lang="ru-RU" altLang="ru-RU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2022 </a:t>
            </a:r>
            <a:r>
              <a:rPr lang="ru-RU" altLang="ru-RU" sz="1600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году</a:t>
            </a:r>
            <a:endParaRPr lang="ru-RU" altLang="ru-RU" sz="16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prstClr val="black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6418810" y="2328475"/>
            <a:ext cx="5613992" cy="938688"/>
          </a:xfrm>
          <a:prstGeom prst="rect">
            <a:avLst/>
          </a:prstGeom>
          <a:ln>
            <a:solidFill>
              <a:srgbClr val="F05A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                           </a:t>
            </a:r>
            <a:r>
              <a:rPr lang="ru-RU" altLang="ru-RU" sz="1200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тыс.</a:t>
            </a:r>
            <a:r>
              <a:rPr lang="ru-RU" altLang="ru-RU" sz="1200" b="1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         </a:t>
            </a:r>
            <a:r>
              <a:rPr lang="ru-RU" altLang="ru-RU" sz="1200" b="1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Ремонт асфальтобетонного </a:t>
            </a:r>
            <a:r>
              <a:rPr lang="ru-RU" altLang="ru-RU" sz="1200" b="1" cap="all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  </a:t>
            </a:r>
            <a:r>
              <a:rPr lang="ru-RU" altLang="ru-RU" sz="1200" b="1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altLang="ru-RU" sz="1200" b="1" cap="all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200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                               рублей    </a:t>
            </a:r>
            <a:r>
              <a:rPr lang="ru-RU" altLang="ru-RU" sz="1200" b="1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покрытия проезжей части а/м 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altLang="ru-RU" sz="1200" b="1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                                             дорог и межквартальных проездов</a:t>
            </a:r>
          </a:p>
          <a:p>
            <a:pPr defTabSz="1059800">
              <a:spcBef>
                <a:spcPct val="0"/>
              </a:spcBef>
              <a:defRPr/>
            </a:pPr>
            <a:endParaRPr lang="ru-RU" altLang="ru-RU" sz="500" dirty="0" smtClean="0">
              <a:solidFill>
                <a:prstClr val="black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200" dirty="0" smtClean="0">
              <a:solidFill>
                <a:prstClr val="black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6439220" y="3352865"/>
            <a:ext cx="5593582" cy="646300"/>
          </a:xfrm>
          <a:prstGeom prst="rect">
            <a:avLst/>
          </a:prstGeom>
          <a:ln>
            <a:solidFill>
              <a:srgbClr val="F05A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marL="1257300" defTabSz="1059800">
              <a:spcBef>
                <a:spcPct val="0"/>
              </a:spcBef>
              <a:defRPr/>
            </a:pPr>
            <a:r>
              <a:rPr lang="ru-RU" altLang="ru-RU" sz="1200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                </a:t>
            </a:r>
            <a:r>
              <a:rPr lang="ru-RU" altLang="ru-RU" sz="1200" b="1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Обустройство пешеходных переходов</a:t>
            </a:r>
          </a:p>
          <a:p>
            <a:pPr marL="1257300" defTabSz="1059800">
              <a:spcBef>
                <a:spcPct val="0"/>
              </a:spcBef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                в соответствии с ПОДД и установка</a:t>
            </a:r>
          </a:p>
          <a:p>
            <a:pPr marL="1257300" defTabSz="1059800">
              <a:spcBef>
                <a:spcPct val="0"/>
              </a:spcBef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                дорожных знаков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6405723" y="4655906"/>
            <a:ext cx="5593582" cy="1092577"/>
          </a:xfrm>
          <a:prstGeom prst="rect">
            <a:avLst/>
          </a:prstGeom>
          <a:ln>
            <a:solidFill>
              <a:srgbClr val="F05A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b="1" cap="all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                    	</a:t>
            </a:r>
            <a:r>
              <a:rPr lang="ru-RU" altLang="ru-RU" sz="1200" b="1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Субсидия на финансовое</a:t>
            </a:r>
            <a:r>
              <a:rPr lang="ru-RU" altLang="ru-RU" sz="1200" b="1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altLang="ru-RU" sz="1200" b="1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обеспечение 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                                                 дорожной  деятельности в отношении а/м  дорог  местного значения и искусственных дорожных сооружений на них</a:t>
            </a:r>
          </a:p>
          <a:p>
            <a:pPr defTabSz="1059800">
              <a:spcBef>
                <a:spcPct val="0"/>
              </a:spcBef>
              <a:defRPr/>
            </a:pPr>
            <a:endParaRPr lang="ru-RU" altLang="ru-RU" sz="500" dirty="0" smtClean="0">
              <a:solidFill>
                <a:prstClr val="black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406473" y="3381655"/>
            <a:ext cx="1080269" cy="446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20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7 511,6</a:t>
            </a:r>
            <a:endParaRPr lang="ru-RU" altLang="ru-RU" sz="20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6557423" y="3468982"/>
            <a:ext cx="1074647" cy="384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100" b="1" cap="all" dirty="0" smtClean="0">
                <a:solidFill>
                  <a:srgbClr val="0082C8"/>
                </a:solidFill>
                <a:latin typeface="Muller Narrow ExtraBold"/>
                <a:cs typeface="Times New Roman" pitchFamily="18" charset="0"/>
              </a:rPr>
              <a:t>2 923,2</a:t>
            </a:r>
            <a:endParaRPr lang="ru-RU" altLang="ru-RU" sz="100" b="1" cap="all" dirty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2 923,2</a:t>
            </a:r>
            <a:endParaRPr lang="ru-RU" altLang="ru-RU" b="1" cap="all" dirty="0">
              <a:solidFill>
                <a:srgbClr val="F05A2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6519953" y="4866490"/>
            <a:ext cx="1149589" cy="369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48 030,1</a:t>
            </a:r>
            <a:endParaRPr lang="ru-RU" altLang="ru-RU" b="1" cap="all" dirty="0">
              <a:solidFill>
                <a:srgbClr val="F05A2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738365" y="2987702"/>
            <a:ext cx="442128" cy="190067"/>
          </a:xfrm>
          <a:prstGeom prst="downArrow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613" y="2968154"/>
            <a:ext cx="744319" cy="74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137" y="4810762"/>
            <a:ext cx="747370" cy="74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80C50660-80F2-5C4D-B3C5-18A935592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534" y="2082439"/>
            <a:ext cx="835398" cy="656385"/>
          </a:xfrm>
          <a:prstGeom prst="rect">
            <a:avLst/>
          </a:prstGeom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068" y="5802678"/>
            <a:ext cx="878114" cy="86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7553750" y="1540209"/>
            <a:ext cx="3297529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Расходы дорожного фонда</a:t>
            </a:r>
            <a:endParaRPr lang="ru-RU" altLang="ru-RU" sz="100" b="1" dirty="0">
              <a:solidFill>
                <a:srgbClr val="F05A2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8866349" y="2016104"/>
            <a:ext cx="485746" cy="178253"/>
          </a:xfrm>
          <a:prstGeom prst="downArrow">
            <a:avLst/>
          </a:prstGeom>
          <a:solidFill>
            <a:srgbClr val="F05A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 rot="16200000">
            <a:off x="4177705" y="4404806"/>
            <a:ext cx="442128" cy="190067"/>
          </a:xfrm>
          <a:prstGeom prst="downArrow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6512599" y="2417322"/>
            <a:ext cx="1212178" cy="415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10 820,9</a:t>
            </a:r>
            <a:endParaRPr lang="ru-RU" altLang="ru-RU" b="1" cap="all" dirty="0">
              <a:solidFill>
                <a:srgbClr val="F05A2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591881" y="4043467"/>
            <a:ext cx="835422" cy="446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20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51,2</a:t>
            </a:r>
            <a:endParaRPr lang="ru-RU" altLang="ru-RU" sz="20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250229" y="4723504"/>
            <a:ext cx="1206240" cy="446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00" b="1" cap="all" dirty="0" smtClean="0">
                <a:solidFill>
                  <a:srgbClr val="0082C8"/>
                </a:solidFill>
                <a:latin typeface="Muller Narrow ExtraBold"/>
                <a:cs typeface="Times New Roman" pitchFamily="18" charset="0"/>
              </a:rPr>
              <a:t>    </a:t>
            </a: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20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12 874,7</a:t>
            </a:r>
            <a:endParaRPr lang="ru-RU" altLang="ru-RU" sz="20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250229" y="5475242"/>
            <a:ext cx="1206240" cy="446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20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48 530,1</a:t>
            </a:r>
            <a:endParaRPr lang="ru-RU" altLang="ru-RU" sz="20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282791" y="6177388"/>
            <a:ext cx="1203951" cy="446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20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  208,4</a:t>
            </a:r>
            <a:endParaRPr lang="ru-RU" altLang="ru-RU" sz="20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FA88E957-CE44-5B41-999A-06094285FC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7472" y="3873264"/>
            <a:ext cx="726558" cy="726558"/>
          </a:xfrm>
          <a:prstGeom prst="rect">
            <a:avLst/>
          </a:prstGeom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1106150" y="1259746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53362" y="1016322"/>
            <a:ext cx="355600" cy="317500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7669542" y="4810762"/>
            <a:ext cx="730147" cy="461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1200" dirty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тыс</a:t>
            </a:r>
            <a:r>
              <a:rPr lang="ru-RU" altLang="ru-RU" sz="1200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.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200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рублей</a:t>
            </a:r>
            <a:endParaRPr lang="ru-RU" altLang="ru-RU" sz="1200" dirty="0">
              <a:solidFill>
                <a:srgbClr val="F05A2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7669542" y="3436078"/>
            <a:ext cx="730147" cy="461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1200" dirty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тыс</a:t>
            </a:r>
            <a:r>
              <a:rPr lang="ru-RU" altLang="ru-RU" sz="1200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.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200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рублей</a:t>
            </a:r>
            <a:endParaRPr lang="ru-RU" altLang="ru-RU" sz="1200" dirty="0">
              <a:solidFill>
                <a:srgbClr val="F05A2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6439220" y="5817339"/>
            <a:ext cx="5593582" cy="1015632"/>
          </a:xfrm>
          <a:prstGeom prst="rect">
            <a:avLst/>
          </a:prstGeom>
          <a:ln>
            <a:solidFill>
              <a:srgbClr val="F05A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b="1" cap="all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                      </a:t>
            </a:r>
            <a:r>
              <a:rPr lang="ru-RU" altLang="ru-RU" sz="1200" b="1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         Межбюджетные </a:t>
            </a:r>
            <a:r>
              <a:rPr lang="ru-RU" altLang="ru-RU" sz="1200" b="1" dirty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трансферты </a:t>
            </a:r>
            <a:r>
              <a:rPr lang="ru-RU" altLang="ru-RU" sz="1200" b="1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на </a:t>
            </a:r>
            <a:r>
              <a:rPr lang="ru-RU" altLang="ru-RU" sz="1200" b="1" dirty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эксплуатацию и техническое обслуживание работающих в автоматическом режиме специальных технических средств фиксации административных правонарушений в области дорожного </a:t>
            </a:r>
            <a:r>
              <a:rPr lang="ru-RU" altLang="ru-RU" sz="1200" b="1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движения</a:t>
            </a:r>
            <a:endParaRPr lang="ru-RU" altLang="ru-RU" sz="500" dirty="0" smtClean="0">
              <a:solidFill>
                <a:prstClr val="black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6425569" y="4110754"/>
            <a:ext cx="5593582" cy="461635"/>
          </a:xfrm>
          <a:prstGeom prst="rect">
            <a:avLst/>
          </a:prstGeom>
          <a:ln>
            <a:solidFill>
              <a:srgbClr val="F05A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marL="1257300" defTabSz="1059800">
              <a:spcBef>
                <a:spcPct val="0"/>
              </a:spcBef>
              <a:tabLst>
                <a:tab pos="2962275" algn="l"/>
              </a:tabLst>
              <a:defRPr/>
            </a:pPr>
            <a:r>
              <a:rPr lang="ru-RU" altLang="ru-RU" sz="1200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тыс.</a:t>
            </a:r>
            <a:r>
              <a:rPr lang="ru-RU" altLang="ru-RU" sz="1200" b="1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           </a:t>
            </a:r>
            <a:r>
              <a:rPr lang="ru-RU" altLang="ru-RU" sz="1200" b="1" dirty="0" smtClean="0">
                <a:solidFill>
                  <a:prstClr val="black"/>
                </a:solidFill>
                <a:latin typeface="+muller narrow light"/>
                <a:cs typeface="Times New Roman" pitchFamily="18" charset="0"/>
              </a:rPr>
              <a:t>Текущий ремонт тротуаров </a:t>
            </a:r>
            <a:r>
              <a:rPr lang="ru-RU" altLang="ru-RU" sz="1200" b="1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altLang="ru-RU" sz="1200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                            рублей   </a:t>
            </a:r>
            <a:endParaRPr lang="ru-RU" altLang="ru-RU" sz="1200" dirty="0" smtClean="0">
              <a:solidFill>
                <a:prstClr val="black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6541610" y="4133837"/>
            <a:ext cx="1014582" cy="415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6 901,8</a:t>
            </a:r>
            <a:endParaRPr lang="ru-RU" altLang="ru-RU" b="1" cap="all" dirty="0">
              <a:solidFill>
                <a:srgbClr val="F05A2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6551525" y="5894298"/>
            <a:ext cx="1149589" cy="369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     500,0</a:t>
            </a:r>
            <a:endParaRPr lang="ru-RU" altLang="ru-RU" b="1" cap="all" dirty="0">
              <a:solidFill>
                <a:srgbClr val="F05A2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7717539" y="5863520"/>
            <a:ext cx="856284" cy="43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1100" dirty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тыс</a:t>
            </a:r>
            <a:r>
              <a:rPr lang="ru-RU" altLang="ru-RU" sz="1100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.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100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рублей</a:t>
            </a:r>
            <a:endParaRPr lang="ru-RU" altLang="ru-RU" sz="1100" dirty="0">
              <a:solidFill>
                <a:srgbClr val="F05A28"/>
              </a:solidFill>
              <a:latin typeface="+muller narrow ligh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521735"/>
              </p:ext>
            </p:extLst>
          </p:nvPr>
        </p:nvGraphicFramePr>
        <p:xfrm>
          <a:off x="0" y="919602"/>
          <a:ext cx="12239625" cy="5933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26403"/>
              </p:ext>
            </p:extLst>
          </p:nvPr>
        </p:nvGraphicFramePr>
        <p:xfrm>
          <a:off x="552850" y="1483088"/>
          <a:ext cx="10982393" cy="5237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321544" y="1024578"/>
            <a:ext cx="8717681" cy="430857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Источники финансирования дефицита городского бюджета</a:t>
            </a:r>
            <a:endParaRPr lang="ru-RU" altLang="ru-RU" sz="1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prstClr val="black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1134725" y="1335946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>
                <a:solidFill>
                  <a:prstClr val="black"/>
                </a:solidFill>
                <a:latin typeface="+muller narrow light"/>
              </a:rPr>
              <a:t>млн. рублей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81937" y="1092522"/>
            <a:ext cx="355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-1658" y="935424"/>
            <a:ext cx="12239625" cy="608716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+muller narrow ligh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5265" y="317093"/>
            <a:ext cx="8209977" cy="369318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6407" y="1078820"/>
            <a:ext cx="6536350" cy="646300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Структура расходов городского бюджета в 2023 году 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21063" y="1656815"/>
            <a:ext cx="2853733" cy="877133"/>
          </a:xfrm>
          <a:prstGeom prst="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3600" b="1" cap="all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       2 053,9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                               </a:t>
            </a:r>
            <a:r>
              <a:rPr lang="ru-RU" altLang="ru-RU" sz="1400" dirty="0" err="1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млн.рублей</a:t>
            </a:r>
            <a:endParaRPr lang="ru-RU" altLang="ru-RU" sz="14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21063" y="2545136"/>
            <a:ext cx="2853733" cy="1200298"/>
          </a:xfrm>
          <a:prstGeom prst="rect">
            <a:avLst/>
          </a:prstGeom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algn="ctr" defTabSz="1059800">
              <a:spcBef>
                <a:spcPct val="0"/>
              </a:spcBef>
              <a:defRPr/>
            </a:pPr>
            <a:r>
              <a:rPr lang="ru-RU" altLang="ru-RU" sz="2400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20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образование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2400" b="1" cap="all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63,3</a:t>
            </a:r>
            <a:r>
              <a:rPr lang="ru-RU" altLang="ru-RU" sz="2400" cap="all" baseline="30000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%</a:t>
            </a:r>
            <a:r>
              <a:rPr lang="ru-RU" altLang="ru-RU" sz="2400" cap="all" baseline="30000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chemeClr val="tx1"/>
                </a:solidFill>
                <a:latin typeface="+muller narrow light"/>
                <a:cs typeface="Times New Roman" pitchFamily="18" charset="0"/>
              </a:rPr>
              <a:t>от общего объема  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+muller narrow light"/>
                <a:cs typeface="Times New Roman" pitchFamily="18" charset="0"/>
              </a:rPr>
              <a:t>                         расходов </a:t>
            </a:r>
          </a:p>
          <a:p>
            <a:pPr defTabSz="1059800">
              <a:spcBef>
                <a:spcPct val="0"/>
              </a:spcBef>
              <a:defRPr/>
            </a:pPr>
            <a:endParaRPr lang="ru-RU" altLang="ru-RU" sz="500" dirty="0" smtClean="0">
              <a:solidFill>
                <a:schemeClr val="tx1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500" dirty="0">
              <a:solidFill>
                <a:schemeClr val="tx1"/>
              </a:solidFill>
              <a:latin typeface="+muller narrow light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71757EB-41E0-FB41-977F-66556C4D0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74" y="1732262"/>
            <a:ext cx="617383" cy="74967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3276619" y="3874811"/>
            <a:ext cx="2853733" cy="877133"/>
          </a:xfrm>
          <a:prstGeom prst="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3600" b="1" cap="all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         169,9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                             </a:t>
            </a:r>
            <a:r>
              <a:rPr lang="ru-RU" altLang="ru-RU" sz="1400" dirty="0" err="1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млн.рублей</a:t>
            </a:r>
            <a:endParaRPr lang="ru-RU" altLang="ru-RU" sz="1400" dirty="0" smtClean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3276619" y="4763133"/>
            <a:ext cx="2853733" cy="1231076"/>
          </a:xfrm>
          <a:prstGeom prst="rect">
            <a:avLst/>
          </a:prstGeom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algn="ctr" defTabSz="1059800">
              <a:spcBef>
                <a:spcPct val="0"/>
              </a:spcBef>
              <a:defRPr/>
            </a:pPr>
            <a:endParaRPr lang="ru-RU" altLang="ru-RU" sz="1400" b="1" cap="all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algn="ctr" defTabSz="1059800">
              <a:spcBef>
                <a:spcPct val="0"/>
              </a:spcBef>
              <a:defRPr/>
            </a:pPr>
            <a:r>
              <a:rPr lang="ru-RU" altLang="ru-RU" sz="14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Социальная политика</a:t>
            </a:r>
          </a:p>
          <a:p>
            <a:pPr defTabSz="1059800">
              <a:spcBef>
                <a:spcPct val="0"/>
              </a:spcBef>
              <a:defRPr/>
            </a:pPr>
            <a:endParaRPr lang="ru-RU" altLang="ru-RU" sz="800" b="1" cap="all" dirty="0" smtClean="0">
              <a:solidFill>
                <a:srgbClr val="F05A2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800" b="1" cap="all" dirty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altLang="ru-RU" sz="800" b="1" cap="all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      </a:t>
            </a:r>
            <a:r>
              <a:rPr lang="ru-RU" altLang="ru-RU" sz="2400" b="1" cap="all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5,2</a:t>
            </a:r>
            <a:r>
              <a:rPr lang="ru-RU" altLang="ru-RU" sz="2400" cap="all" baseline="30000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%</a:t>
            </a:r>
            <a:r>
              <a:rPr lang="ru-RU" altLang="ru-RU" sz="2400" cap="all" baseline="30000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chemeClr val="tx1"/>
                </a:solidFill>
                <a:latin typeface="+muller narrow light"/>
                <a:cs typeface="Times New Roman" pitchFamily="18" charset="0"/>
              </a:rPr>
              <a:t>от общего объема  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+muller narrow light"/>
                <a:cs typeface="Times New Roman" pitchFamily="18" charset="0"/>
              </a:rPr>
              <a:t>                         расходов </a:t>
            </a:r>
            <a:endParaRPr lang="ru-RU" altLang="ru-RU" sz="1400" dirty="0">
              <a:solidFill>
                <a:schemeClr val="tx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21063" y="3906685"/>
            <a:ext cx="2853733" cy="877133"/>
          </a:xfrm>
          <a:prstGeom prst="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3600" b="1" cap="all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         230,0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                              </a:t>
            </a:r>
            <a:r>
              <a:rPr lang="ru-RU" altLang="ru-RU" sz="1400" dirty="0" err="1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млн.рублей</a:t>
            </a:r>
            <a:endParaRPr lang="ru-RU" altLang="ru-RU" sz="14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21063" y="4795006"/>
            <a:ext cx="2853733" cy="1261854"/>
          </a:xfrm>
          <a:prstGeom prst="rect">
            <a:avLst/>
          </a:prstGeom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algn="ctr" defTabSz="1059800">
              <a:spcBef>
                <a:spcPct val="0"/>
              </a:spcBef>
              <a:defRPr/>
            </a:pPr>
            <a:r>
              <a:rPr lang="ru-RU" altLang="ru-RU" sz="2400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4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общегосударственные</a:t>
            </a:r>
            <a:r>
              <a:rPr lang="ru-RU" altLang="ru-RU" sz="20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altLang="ru-RU" sz="14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вопросы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2400" b="1" cap="all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7,1</a:t>
            </a:r>
            <a:r>
              <a:rPr lang="ru-RU" altLang="ru-RU" sz="2400" cap="all" baseline="30000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%</a:t>
            </a:r>
            <a:r>
              <a:rPr lang="ru-RU" altLang="ru-RU" sz="2400" cap="all" baseline="30000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chemeClr val="tx1"/>
                </a:solidFill>
                <a:latin typeface="+muller narrow light"/>
                <a:cs typeface="Times New Roman" pitchFamily="18" charset="0"/>
              </a:rPr>
              <a:t>от общего объема  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+muller narrow light"/>
                <a:cs typeface="Times New Roman" pitchFamily="18" charset="0"/>
              </a:rPr>
              <a:t>                         расходов </a:t>
            </a:r>
            <a:endParaRPr lang="ru-RU" altLang="ru-RU" sz="1400" dirty="0">
              <a:solidFill>
                <a:schemeClr val="tx1"/>
              </a:solidFill>
              <a:latin typeface="+muller narrow light"/>
              <a:cs typeface="Times New Roman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F0570B9-55EB-2840-85A2-1640EBF42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466" y="3981148"/>
            <a:ext cx="636796" cy="6163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FDEBAD8-0050-9240-8443-57F78A895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14" y="4031798"/>
            <a:ext cx="626906" cy="626906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3264421" y="1638375"/>
            <a:ext cx="2853733" cy="877133"/>
          </a:xfrm>
          <a:prstGeom prst="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3600" b="1" cap="all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        277,7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                           </a:t>
            </a:r>
            <a:r>
              <a:rPr lang="ru-RU" altLang="ru-RU" sz="1400" dirty="0" err="1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млн.рублей</a:t>
            </a:r>
            <a:endParaRPr lang="ru-RU" altLang="ru-RU" sz="14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3264421" y="2526696"/>
            <a:ext cx="2853733" cy="1261854"/>
          </a:xfrm>
          <a:prstGeom prst="rect">
            <a:avLst/>
          </a:prstGeom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algn="ctr" defTabSz="1059800">
              <a:spcBef>
                <a:spcPct val="0"/>
              </a:spcBef>
              <a:defRPr/>
            </a:pPr>
            <a:r>
              <a:rPr lang="ru-RU" altLang="ru-RU" sz="2400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4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физическая культура и спорт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2400" b="1" cap="all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8,6</a:t>
            </a:r>
            <a:r>
              <a:rPr lang="ru-RU" altLang="ru-RU" sz="2400" cap="all" baseline="30000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%</a:t>
            </a:r>
            <a:r>
              <a:rPr lang="ru-RU" altLang="ru-RU" sz="2400" cap="all" baseline="30000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chemeClr val="tx1"/>
                </a:solidFill>
                <a:latin typeface="+muller narrow light"/>
                <a:cs typeface="Times New Roman" pitchFamily="18" charset="0"/>
              </a:rPr>
              <a:t>от общего объема  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+muller narrow light"/>
                <a:cs typeface="Times New Roman" pitchFamily="18" charset="0"/>
              </a:rPr>
              <a:t>                         расходов </a:t>
            </a:r>
            <a:endParaRPr lang="ru-RU" altLang="ru-RU" sz="500" dirty="0">
              <a:solidFill>
                <a:schemeClr val="tx1"/>
              </a:solidFill>
              <a:latin typeface="+muller narrow light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10" y="1810100"/>
            <a:ext cx="600812" cy="54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93034"/>
              </p:ext>
            </p:extLst>
          </p:nvPr>
        </p:nvGraphicFramePr>
        <p:xfrm>
          <a:off x="6400774" y="2871814"/>
          <a:ext cx="5627078" cy="41492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0497"/>
                <a:gridCol w="904908"/>
                <a:gridCol w="3931673"/>
              </a:tblGrid>
              <a:tr h="410911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159,2</a:t>
                      </a:r>
                      <a:endParaRPr lang="ru-RU" sz="24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0" marR="7620" marT="7620" marB="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4,9</a:t>
                      </a:r>
                      <a:r>
                        <a:rPr lang="ru-RU" sz="1400" b="1" u="none" strike="noStrike" baseline="30000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%</a:t>
                      </a:r>
                      <a:endParaRPr lang="ru-RU" sz="1400" b="1" i="0" u="none" strike="noStrike" baseline="30000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0" marR="7620" marT="7620" marB="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НАЦИОНАЛЬНАЯ ЭКОНОМИКА</a:t>
                      </a:r>
                      <a:endParaRPr lang="ru-RU" sz="16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0" marR="7620" marT="7620" marB="0" anchor="ctr">
                    <a:solidFill>
                      <a:srgbClr val="EBEBEB"/>
                    </a:solidFill>
                  </a:tcPr>
                </a:tc>
              </a:tr>
              <a:tr h="399247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145,0</a:t>
                      </a:r>
                      <a:endParaRPr lang="ru-RU" sz="24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0" marR="7620" marT="7620" marB="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4,5</a:t>
                      </a:r>
                      <a:r>
                        <a:rPr lang="ru-RU" sz="1400" b="1" u="none" strike="noStrike" baseline="30000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%</a:t>
                      </a:r>
                      <a:endParaRPr lang="ru-RU" sz="1400" b="1" i="0" u="none" strike="noStrike" baseline="30000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0" marR="7620" marT="7620" marB="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990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2C8"/>
                          </a:solidFill>
                          <a:effectLst/>
                          <a:uLnTx/>
                          <a:uFillTx/>
                          <a:latin typeface="+muller narrow ligh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</a:txBody>
                  <a:tcPr marL="7620" marR="7620" marT="7620" marB="0" anchor="ctr">
                    <a:solidFill>
                      <a:srgbClr val="EBEBEB"/>
                    </a:solidFill>
                  </a:tcPr>
                </a:tc>
              </a:tr>
              <a:tr h="588276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132,2</a:t>
                      </a:r>
                      <a:endParaRPr lang="ru-RU" sz="24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0" marR="7620" marT="7620" marB="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4,1</a:t>
                      </a:r>
                      <a:r>
                        <a:rPr lang="ru-RU" sz="1400" b="1" u="none" strike="noStrike" baseline="30000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%</a:t>
                      </a:r>
                      <a:endParaRPr lang="ru-RU" sz="1400" b="1" i="0" u="none" strike="noStrike" baseline="30000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0" marR="7620" marT="7620" marB="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КУЛЬТУРА,</a:t>
                      </a:r>
                      <a:r>
                        <a:rPr lang="ru-RU" sz="1600" b="1" u="none" strike="noStrike" baseline="0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 КИНЕМАТОГРАФИЯ</a:t>
                      </a:r>
                      <a:endParaRPr lang="ru-RU" sz="1600" b="1" u="none" strike="noStrike" dirty="0" smtClean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0" marR="7620" marT="7620" marB="0" anchor="ctr">
                    <a:solidFill>
                      <a:srgbClr val="EBEBEB"/>
                    </a:solidFill>
                  </a:tcPr>
                </a:tc>
              </a:tr>
              <a:tr h="720618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38,8</a:t>
                      </a:r>
                      <a:endParaRPr lang="ru-RU" sz="24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0" marR="7620" marT="7620" marB="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1,2</a:t>
                      </a:r>
                      <a:r>
                        <a:rPr lang="ru-RU" sz="1400" b="1" u="none" strike="noStrike" baseline="30000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%</a:t>
                      </a:r>
                      <a:endParaRPr lang="ru-RU" sz="1400" b="1" i="0" u="none" strike="noStrike" baseline="30000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0" marR="7620" marT="7620" marB="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НАЦИОНАЛЬНАЯ БЕЗОПАСНОСТЬ И </a:t>
                      </a:r>
                      <a:endParaRPr lang="ru-RU" sz="1600" b="1" u="none" strike="noStrike" dirty="0" smtClean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  <a:p>
                      <a:pPr algn="l" fontAlgn="t"/>
                      <a:r>
                        <a:rPr lang="ru-RU" sz="16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ПРАВООХРАНИТЕЛЬНАЯ </a:t>
                      </a:r>
                      <a:r>
                        <a:rPr lang="ru-RU" sz="1600" b="1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ДЕЯТЕЛЬНОСТЬ</a:t>
                      </a:r>
                      <a:endParaRPr lang="ru-RU" sz="16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0" marR="7620" marT="7620" marB="0" anchor="ctr">
                    <a:solidFill>
                      <a:srgbClr val="EBEBEB"/>
                    </a:solidFill>
                  </a:tcPr>
                </a:tc>
              </a:tr>
              <a:tr h="626937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14,8</a:t>
                      </a:r>
                      <a:endParaRPr lang="ru-RU" sz="24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0" marR="7620" marT="7620" marB="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0,5</a:t>
                      </a:r>
                      <a:r>
                        <a:rPr lang="ru-RU" sz="1400" b="1" u="none" strike="noStrike" baseline="30000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%</a:t>
                      </a:r>
                      <a:endParaRPr lang="ru-RU" sz="1400" b="1" i="0" u="none" strike="noStrike" baseline="30000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0" marR="7620" marT="7620" marB="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ОБСЛУЖИВАНИЕ ГОСУДАРСТВЕННОГО </a:t>
                      </a:r>
                      <a:r>
                        <a:rPr lang="ru-RU" sz="16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И</a:t>
                      </a:r>
                    </a:p>
                    <a:p>
                      <a:pPr algn="l" fontAlgn="t"/>
                      <a:r>
                        <a:rPr lang="ru-RU" sz="16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МУНИЦИПАЛЬНОГО ДОЛГА</a:t>
                      </a:r>
                      <a:endParaRPr lang="ru-RU" sz="16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0" marR="7620" marT="7620" marB="0" anchor="ctr">
                    <a:solidFill>
                      <a:srgbClr val="EBEBEB"/>
                    </a:solidFill>
                  </a:tcPr>
                </a:tc>
              </a:tr>
              <a:tr h="377952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14,1</a:t>
                      </a:r>
                      <a:endParaRPr lang="ru-RU" sz="24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0" marR="7620" marT="7620" marB="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0,4</a:t>
                      </a:r>
                      <a:r>
                        <a:rPr lang="ru-RU" sz="1400" b="1" u="none" strike="noStrike" baseline="30000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%</a:t>
                      </a:r>
                      <a:endParaRPr lang="ru-RU" sz="1400" b="1" i="0" u="none" strike="noStrike" baseline="30000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0" marR="7620" marT="7620" marB="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ОХРАНА ОКРУЖАЮЩЕЙ СРЕДЫ</a:t>
                      </a:r>
                      <a:endParaRPr lang="ru-RU" sz="16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0" marR="7620" marT="7620" marB="0" anchor="ctr">
                    <a:solidFill>
                      <a:srgbClr val="EBEBEB"/>
                    </a:solidFill>
                  </a:tcPr>
                </a:tc>
              </a:tr>
              <a:tr h="399247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7,5</a:t>
                      </a:r>
                      <a:endParaRPr lang="ru-RU" sz="24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0" marR="7620" marT="7620" marB="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0,2</a:t>
                      </a:r>
                      <a:r>
                        <a:rPr lang="ru-RU" sz="1400" b="1" u="none" strike="noStrike" baseline="30000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%</a:t>
                      </a:r>
                      <a:endParaRPr lang="ru-RU" sz="1400" b="1" i="0" u="none" strike="noStrike" baseline="30000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0" marR="7620" marT="7620" marB="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НАЦИОНАЛЬНАЯ ОБОРОНА</a:t>
                      </a:r>
                      <a:endParaRPr lang="ru-RU" sz="16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0" marR="7620" marT="7620" marB="0" anchor="ctr">
                    <a:solidFill>
                      <a:srgbClr val="EBEBEB"/>
                    </a:solidFill>
                  </a:tcPr>
                </a:tc>
              </a:tr>
              <a:tr h="399247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1,1</a:t>
                      </a:r>
                      <a:endParaRPr lang="ru-RU" sz="24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0" marR="7620" marT="7620" marB="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0,01</a:t>
                      </a:r>
                      <a:r>
                        <a:rPr lang="ru-RU" sz="1400" b="1" u="none" strike="noStrike" baseline="30000" dirty="0" smtClean="0">
                          <a:solidFill>
                            <a:srgbClr val="F05A28"/>
                          </a:solidFill>
                          <a:effectLst/>
                          <a:latin typeface="+muller narrow light"/>
                        </a:rPr>
                        <a:t>%</a:t>
                      </a:r>
                      <a:endParaRPr lang="ru-RU" sz="1400" b="1" i="0" u="none" strike="noStrike" baseline="30000" dirty="0">
                        <a:solidFill>
                          <a:srgbClr val="F05A2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0" marR="7620" marT="7620" marB="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ЗДРАВООХРАНЕНИЕ</a:t>
                      </a:r>
                      <a:endParaRPr lang="ru-RU" sz="16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7620" marR="7620" marT="7620" marB="0" anchor="ctr"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6330364" y="2601470"/>
            <a:ext cx="984786" cy="246191"/>
          </a:xfrm>
          <a:prstGeom prst="rect">
            <a:avLst/>
          </a:prstGeom>
          <a:solidFill>
            <a:srgbClr val="EBEBEB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1000" dirty="0" err="1" smtClean="0">
                <a:latin typeface="+muller narrow light"/>
                <a:cs typeface="Times New Roman" pitchFamily="18" charset="0"/>
              </a:rPr>
              <a:t>млн.рублей</a:t>
            </a:r>
            <a:endParaRPr lang="ru-RU" altLang="ru-RU" sz="1000" dirty="0">
              <a:latin typeface="+muller narrow light"/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7184523" y="2147823"/>
            <a:ext cx="984786" cy="707856"/>
          </a:xfrm>
          <a:prstGeom prst="rect">
            <a:avLst/>
          </a:prstGeom>
          <a:solidFill>
            <a:srgbClr val="EBEBEB"/>
          </a:solidFill>
        </p:spPr>
        <p:txBody>
          <a:bodyPr wrap="square" lIns="91405" tIns="45705" rIns="91405" bIns="45705">
            <a:spAutoFit/>
          </a:bodyPr>
          <a:lstStyle/>
          <a:p>
            <a:pPr algn="ctr" defTabSz="1059800">
              <a:spcBef>
                <a:spcPct val="0"/>
              </a:spcBef>
              <a:defRPr/>
            </a:pPr>
            <a:r>
              <a:rPr lang="ru-RU" altLang="ru-RU" sz="1000" dirty="0" smtClean="0">
                <a:latin typeface="+muller narrow light"/>
                <a:cs typeface="Times New Roman" pitchFamily="18" charset="0"/>
              </a:rPr>
              <a:t>% </a:t>
            </a:r>
          </a:p>
          <a:p>
            <a:pPr algn="ctr" defTabSz="1059800">
              <a:spcBef>
                <a:spcPct val="0"/>
              </a:spcBef>
              <a:defRPr/>
            </a:pPr>
            <a:r>
              <a:rPr lang="ru-RU" altLang="ru-RU" sz="1000" dirty="0" smtClean="0">
                <a:latin typeface="+muller narrow light"/>
                <a:cs typeface="Times New Roman" pitchFamily="18" charset="0"/>
              </a:rPr>
              <a:t>от общего объема расходов</a:t>
            </a:r>
            <a:endParaRPr lang="ru-RU" altLang="ru-RU" sz="1000" dirty="0">
              <a:latin typeface="+muller narrow light"/>
              <a:cs typeface="Times New Roman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8169309" y="1348418"/>
            <a:ext cx="3526972" cy="1061799"/>
          </a:xfrm>
          <a:prstGeom prst="rect">
            <a:avLst/>
          </a:prstGeom>
          <a:ln>
            <a:solidFill>
              <a:srgbClr val="F05A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36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3 244,2</a:t>
            </a:r>
            <a:r>
              <a:rPr lang="ru-RU" altLang="ru-RU" sz="1400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млн.рублей,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2000" b="1" cap="all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- 84,3 </a:t>
            </a:r>
            <a:r>
              <a:rPr lang="ru-RU" altLang="ru-RU" sz="1600" dirty="0" err="1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млн.рублей</a:t>
            </a:r>
            <a:r>
              <a:rPr lang="ru-RU" altLang="ru-RU" dirty="0" smtClean="0">
                <a:solidFill>
                  <a:schemeClr val="tx1"/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schemeClr val="tx1"/>
                </a:solidFill>
                <a:latin typeface="+muller narrow light"/>
                <a:cs typeface="Times New Roman" pitchFamily="18" charset="0"/>
              </a:rPr>
              <a:t>к</a:t>
            </a:r>
            <a:r>
              <a:rPr lang="ru-RU" altLang="ru-RU" dirty="0" smtClean="0">
                <a:solidFill>
                  <a:schemeClr val="tx1"/>
                </a:solidFill>
                <a:latin typeface="+muller narrow light"/>
                <a:cs typeface="Times New Roman" pitchFamily="18" charset="0"/>
              </a:rPr>
              <a:t> 2022 </a:t>
            </a:r>
            <a:r>
              <a:rPr lang="ru-RU" altLang="ru-RU" sz="1600" dirty="0" smtClean="0">
                <a:solidFill>
                  <a:schemeClr val="tx1"/>
                </a:solidFill>
                <a:latin typeface="+muller narrow light"/>
                <a:cs typeface="Times New Roman" pitchFamily="18" charset="0"/>
              </a:rPr>
              <a:t>году</a:t>
            </a:r>
            <a:endParaRPr lang="ru-RU" altLang="ru-RU" sz="1600" b="1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latin typeface="+muller narrow light"/>
              <a:cs typeface="Times New Roman" pitchFamily="18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51E9584A-2449-4742-9CD8-B05CD5841A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9462" y="1398781"/>
            <a:ext cx="516068" cy="51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5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0" y="987431"/>
            <a:ext cx="12195347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5265" y="317093"/>
            <a:ext cx="8209977" cy="369318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2023-2025 ГОДЫ</a:t>
            </a:r>
            <a:endParaRPr lang="ru-RU" b="1" dirty="0">
              <a:solidFill>
                <a:prstClr val="black"/>
              </a:solidFill>
              <a:latin typeface="+muller narrow light"/>
              <a:cs typeface="Myanmar Text" panose="020B0502040204020203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6407" y="1078820"/>
            <a:ext cx="9972960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Расходы бюджета по разделам и подразделам классификации расходов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106150" y="1259746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362" y="1016322"/>
            <a:ext cx="355600" cy="3175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51074"/>
              </p:ext>
            </p:extLst>
          </p:nvPr>
        </p:nvGraphicFramePr>
        <p:xfrm>
          <a:off x="217170" y="1654175"/>
          <a:ext cx="11807190" cy="51304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2481"/>
                <a:gridCol w="475906"/>
                <a:gridCol w="1189763"/>
                <a:gridCol w="1155322"/>
                <a:gridCol w="1152191"/>
                <a:gridCol w="1155322"/>
                <a:gridCol w="1281795"/>
                <a:gridCol w="994410"/>
              </a:tblGrid>
              <a:tr h="3869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Наименование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Код раздела, подраздела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Исполнение за 2022 год (оценка)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2023 год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2024 год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2025 год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Отклонение показателей 2023 года к показателям 2022 года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руб. (ст.5-ст.4)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% (ст.5/ст.4*100-100)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</a:tr>
              <a:tr h="353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</a:tr>
              <a:tr h="19893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232 193 686,57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230 007 196,97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213 988 414,07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211 547 842,46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     2 186 489,60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-0,90   </a:t>
                      </a:r>
                    </a:p>
                  </a:txBody>
                  <a:tcPr marL="9525" marR="9525" marT="9525" marB="0" anchor="b"/>
                </a:tc>
              </a:tr>
              <a:tr h="3869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0102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2 866 619,00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2 888 314,00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2 946 285,00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2 946 285,00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21 695,00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0,80   </a:t>
                      </a:r>
                    </a:p>
                  </a:txBody>
                  <a:tcPr marL="9525" marR="9525" marT="9525" marB="0" anchor="b"/>
                </a:tc>
              </a:tr>
              <a:tr h="57548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0103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7 575 471,00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7 562 759,00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7 562 262,00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7 726 122,00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-12 712,00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-0,20   </a:t>
                      </a:r>
                    </a:p>
                  </a:txBody>
                  <a:tcPr marL="9525" marR="9525" marT="9525" marB="0" anchor="b"/>
                </a:tc>
              </a:tr>
              <a:tr h="57548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0104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110 619 748,66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109 806 972,00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111 531 689,00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110 723 297,00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-812 776,66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-0,70   </a:t>
                      </a:r>
                    </a:p>
                  </a:txBody>
                  <a:tcPr marL="9525" marR="9525" marT="9525" marB="0" anchor="b"/>
                </a:tc>
              </a:tr>
              <a:tr h="358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Судебная система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0105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53 733,58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3 918,76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4 135,47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3 702,06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-49 814,82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-92,70   </a:t>
                      </a:r>
                    </a:p>
                  </a:txBody>
                  <a:tcPr marL="9525" marR="9525" marT="9525" marB="0" anchor="b"/>
                </a:tc>
              </a:tr>
              <a:tr h="57548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0106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5 200 282,00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6 185 687,00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6 281 534,00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6 093 296,00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985 405,00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18,90   </a:t>
                      </a:r>
                    </a:p>
                  </a:txBody>
                  <a:tcPr marL="9525" marR="9525" marT="9525" marB="0" anchor="b"/>
                </a:tc>
              </a:tr>
              <a:tr h="358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0107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2 527 765,00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-2 527 765,00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-100,00   </a:t>
                      </a:r>
                    </a:p>
                  </a:txBody>
                  <a:tcPr marL="9525" marR="9525" marT="9525" marB="0" anchor="b"/>
                </a:tc>
              </a:tr>
              <a:tr h="19893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Резервные фонды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0111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2 179 631,78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5 000 000,00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5 000 000,00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5 000 000,00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2 820 368,22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129,40   </a:t>
                      </a:r>
                    </a:p>
                  </a:txBody>
                  <a:tcPr marL="9525" marR="9525" marT="9525" marB="0" anchor="b"/>
                </a:tc>
              </a:tr>
              <a:tr h="19893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Другие 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0113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101 170 435,55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98 559 546,21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80 662 508,60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79 055 140,40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-2 610 889,34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-2,60   </a:t>
                      </a:r>
                    </a:p>
                  </a:txBody>
                  <a:tcPr marL="9525" marR="9525" marT="9525" marB="0" anchor="b"/>
                </a:tc>
              </a:tr>
              <a:tr h="19893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НАЦИОНАЛЬНАЯ ОБОРОНА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0200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  6 832 481,00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 7 503 617,10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 7 855 244,20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 8 142 749,20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   671 136,10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9,80   </a:t>
                      </a:r>
                    </a:p>
                  </a:txBody>
                  <a:tcPr marL="9525" marR="9525" marT="9525" marB="0" anchor="b"/>
                </a:tc>
              </a:tr>
              <a:tr h="19893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Мобилизационная и вневойсковая подготовка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0203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6 832 481,00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7 503 617,10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7 855 244,20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8 142 749,20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671 136,10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9,80  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0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-1658" y="987431"/>
            <a:ext cx="12239625" cy="602357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12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2023-2025 ГОДЫ</a:t>
            </a:r>
            <a:endParaRPr lang="ru-RU" b="1" dirty="0">
              <a:solidFill>
                <a:prstClr val="black"/>
              </a:solidFill>
              <a:latin typeface="+muller narrow light"/>
              <a:cs typeface="Myanmar Text" panose="020B0502040204020203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6407" y="1078820"/>
            <a:ext cx="10204072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Расходы бюджета по разделам и подразделам классификации расходов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1106150" y="1221646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362" y="978222"/>
            <a:ext cx="355600" cy="3175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672134"/>
              </p:ext>
            </p:extLst>
          </p:nvPr>
        </p:nvGraphicFramePr>
        <p:xfrm>
          <a:off x="286406" y="1433376"/>
          <a:ext cx="11772244" cy="55402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5554"/>
                <a:gridCol w="617220"/>
                <a:gridCol w="1288000"/>
                <a:gridCol w="1281395"/>
                <a:gridCol w="1246127"/>
                <a:gridCol w="1199103"/>
                <a:gridCol w="1175592"/>
                <a:gridCol w="999253"/>
              </a:tblGrid>
              <a:tr h="3708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Наименование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Код раздела, подраздела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Исполнение за 2022 год (оценка)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2023 год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2024 год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2025 год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Отклонение показателей 2023 года к показателям 2022 года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1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руб. (ст.5-ст.4)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% (ст.5/ст.4*100-100)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</a:tr>
              <a:tr h="1901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</a:tr>
              <a:tr h="3708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0300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36 460 834,26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38 833 259,48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40 391 252,72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40 768 462,00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2 372 425,22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6,50   </a:t>
                      </a:r>
                    </a:p>
                  </a:txBody>
                  <a:tcPr marL="9525" marR="9525" marT="9525" marB="0" anchor="b"/>
                </a:tc>
              </a:tr>
              <a:tr h="190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Органы юстиции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0304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2 979 770,00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6 976 871,67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7 379 177,88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7 668 776,71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3 997 101,67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134,10   </a:t>
                      </a:r>
                    </a:p>
                  </a:txBody>
                  <a:tcPr marL="9525" marR="9525" marT="9525" marB="0" anchor="b"/>
                </a:tc>
              </a:tr>
              <a:tr h="3708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0309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28 822 294,26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30 922 087,81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32 056 774,84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32 123 385,29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2 099 793,55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7,30   </a:t>
                      </a:r>
                    </a:p>
                  </a:txBody>
                  <a:tcPr marL="9525" marR="9525" marT="9525" marB="0" anchor="b"/>
                </a:tc>
              </a:tr>
              <a:tr h="190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Миграционная политика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0311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3 915 250,00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-3 915 250,00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-100,00   </a:t>
                      </a:r>
                    </a:p>
                  </a:txBody>
                  <a:tcPr marL="9525" marR="9525" marT="9525" marB="0" anchor="b"/>
                </a:tc>
              </a:tr>
              <a:tr h="3708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0314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743 520,00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934 300,00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955 300,00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976 300,00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190 780,00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25,70   </a:t>
                      </a:r>
                    </a:p>
                  </a:txBody>
                  <a:tcPr marL="9525" marR="9525" marT="9525" marB="0" anchor="b"/>
                </a:tc>
              </a:tr>
              <a:tr h="3708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НАЦИОНАЛЬНАЯ ЭКОНОМИКА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0400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197 890 638,81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159 167 539,55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164 394 765,93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139 987 818,93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   38 723 099,26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-19,60   </a:t>
                      </a:r>
                    </a:p>
                  </a:txBody>
                  <a:tcPr marL="9525" marR="9525" marT="9525" marB="0" anchor="b"/>
                </a:tc>
              </a:tr>
              <a:tr h="190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Сельское хозяйство и рыболовство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0405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2 599 102,00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2 800 894,50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2 800 894,50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2 800 894,50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201 792,50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7,80   </a:t>
                      </a:r>
                    </a:p>
                  </a:txBody>
                  <a:tcPr marL="9525" marR="9525" marT="9525" marB="0" anchor="b"/>
                </a:tc>
              </a:tr>
              <a:tr h="190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Лесное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0407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259 355,00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-259 355,00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 </a:t>
                      </a:r>
                    </a:p>
                  </a:txBody>
                  <a:tcPr marL="9525" marR="9525" marT="9525" marB="0" anchor="b"/>
                </a:tc>
              </a:tr>
              <a:tr h="190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Транспорт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0408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                  -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#ДЕЛ/0!</a:t>
                      </a:r>
                    </a:p>
                  </a:txBody>
                  <a:tcPr marL="9525" marR="9525" marT="9525" marB="0" anchor="b"/>
                </a:tc>
              </a:tr>
              <a:tr h="190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Дорожное хозяйство (дорожные фонды)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0409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192 201 049,81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153 724 483,53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158 926 165,95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134 424 001,77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-38 476 566,28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-20,00   </a:t>
                      </a:r>
                    </a:p>
                  </a:txBody>
                  <a:tcPr marL="9525" marR="9525" marT="9525" marB="0" anchor="b"/>
                </a:tc>
              </a:tr>
              <a:tr h="190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Связь и информатика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0410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14 513,00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31 928,00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31 928,00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31 928,00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17 415,00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120,00   </a:t>
                      </a:r>
                    </a:p>
                  </a:txBody>
                  <a:tcPr marL="9525" marR="9525" marT="9525" marB="0" anchor="b"/>
                </a:tc>
              </a:tr>
              <a:tr h="190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Другие вопросы в области национальной экономики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0412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  2 816 619,00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2 610 233,52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2 635 777,48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2 730 994,66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-206 385,48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-7,30   </a:t>
                      </a:r>
                    </a:p>
                  </a:txBody>
                  <a:tcPr marL="9525" marR="9525" marT="9525" marB="0" anchor="b"/>
                </a:tc>
              </a:tr>
              <a:tr h="3708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0500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+muller narrow light"/>
                        </a:rPr>
                        <a:t>     340 472 552,31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144 964 380,90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147 807 183,36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148 482 201,05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- 195 508 171,41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-57,40   </a:t>
                      </a:r>
                    </a:p>
                  </a:txBody>
                  <a:tcPr marL="9525" marR="9525" marT="9525" marB="0" anchor="b"/>
                </a:tc>
              </a:tr>
              <a:tr h="190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Жилищное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0501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19 078 462,98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13 791 860,74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13 791 860,74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13 791 860,74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-5 286 602,24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-27,70   </a:t>
                      </a:r>
                    </a:p>
                  </a:txBody>
                  <a:tcPr marL="9525" marR="9525" marT="9525" marB="0" anchor="b"/>
                </a:tc>
              </a:tr>
              <a:tr h="190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Коммунальное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0502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27 905 994,40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60 000,00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60 000,00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60 000,00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-27 845 994,40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-99,80   </a:t>
                      </a:r>
                    </a:p>
                  </a:txBody>
                  <a:tcPr marL="9525" marR="9525" marT="9525" marB="0" anchor="b"/>
                </a:tc>
              </a:tr>
              <a:tr h="190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Благоустройство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0503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142 676 227,27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7 095 658,42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8 910 446,42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8 910 446,42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-135 580 568,85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-95,00   </a:t>
                      </a:r>
                    </a:p>
                  </a:txBody>
                  <a:tcPr marL="9525" marR="9525" marT="9525" marB="0" anchor="b"/>
                </a:tc>
              </a:tr>
              <a:tr h="30113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Другие вопросы в области жилищно-коммунального хозяйства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0505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150 811 867,66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124 016 861,74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125 044 876,20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125 719 893,89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-26 795 005,92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-17,80  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4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661" y="990871"/>
            <a:ext cx="12239625" cy="585575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502460" y="1078824"/>
            <a:ext cx="2808676" cy="353989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1700" b="1" dirty="0">
                <a:solidFill>
                  <a:srgbClr val="0082C8"/>
                </a:solidFill>
                <a:latin typeface="+muller narrow light"/>
              </a:rPr>
              <a:t>ОСНОВНЫЕ ПОНЯТИЯ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780754" y="4066280"/>
            <a:ext cx="4854938" cy="1119893"/>
          </a:xfrm>
          <a:prstGeom prst="downArrowCallout">
            <a:avLst/>
          </a:prstGeom>
          <a:noFill/>
          <a:ln w="19050">
            <a:solidFill>
              <a:srgbClr val="F05A28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1039" tIns="55521" rIns="111039" bIns="55521" anchor="ctr"/>
          <a:lstStyle/>
          <a:p>
            <a:pPr algn="ctr" defTabSz="456982">
              <a:defRPr/>
            </a:pPr>
            <a:r>
              <a:rPr lang="ru-RU" sz="2000" b="1" dirty="0">
                <a:solidFill>
                  <a:prstClr val="black"/>
                </a:solidFill>
                <a:latin typeface="Muller Narrow Light"/>
              </a:rPr>
              <a:t>ДЕФИЦИТ</a:t>
            </a:r>
          </a:p>
          <a:p>
            <a:pPr algn="ctr" defTabSz="456982">
              <a:defRPr/>
            </a:pPr>
            <a:r>
              <a:rPr lang="ru-RU" sz="2000" dirty="0">
                <a:solidFill>
                  <a:prstClr val="black"/>
                </a:solidFill>
                <a:latin typeface="Muller Narrow Light"/>
              </a:rPr>
              <a:t>Расходы превышают Доходы</a:t>
            </a:r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7268547" y="4066279"/>
            <a:ext cx="4497354" cy="1156556"/>
          </a:xfrm>
          <a:prstGeom prst="downArrowCallout">
            <a:avLst/>
          </a:prstGeom>
          <a:noFill/>
          <a:ln w="190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39" tIns="55521" rIns="111039" bIns="55521" anchor="ctr"/>
          <a:lstStyle/>
          <a:p>
            <a:pPr algn="ctr" defTabSz="456982">
              <a:defRPr/>
            </a:pPr>
            <a:r>
              <a:rPr lang="ru-RU" sz="2000" b="1" dirty="0">
                <a:solidFill>
                  <a:prstClr val="black"/>
                </a:solidFill>
                <a:latin typeface="Muller Narrow Light"/>
              </a:rPr>
              <a:t>ПРОФИЦИТ</a:t>
            </a:r>
          </a:p>
          <a:p>
            <a:pPr algn="ctr" defTabSz="456982">
              <a:defRPr/>
            </a:pPr>
            <a:r>
              <a:rPr lang="ru-RU" sz="2000" dirty="0">
                <a:solidFill>
                  <a:prstClr val="black"/>
                </a:solidFill>
                <a:latin typeface="Muller Narrow Light"/>
              </a:rPr>
              <a:t>Доходы превышают Расходы</a:t>
            </a: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>
            <a:off x="780755" y="5187083"/>
            <a:ext cx="4854938" cy="1587426"/>
          </a:xfrm>
          <a:prstGeom prst="round2SameRect">
            <a:avLst/>
          </a:prstGeom>
          <a:noFill/>
          <a:ln w="19050">
            <a:solidFill>
              <a:srgbClr val="F05A28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1039" tIns="55521" rIns="111039" bIns="55521" anchor="ctr"/>
          <a:lstStyle/>
          <a:p>
            <a:pPr algn="ctr" defTabSz="456982">
              <a:defRPr/>
            </a:pPr>
            <a:r>
              <a:rPr lang="ru-RU" sz="1700" dirty="0">
                <a:solidFill>
                  <a:prstClr val="black"/>
                </a:solidFill>
                <a:latin typeface="Muller Narrow Light"/>
              </a:rPr>
              <a:t>При превышении расходов над доходами принимается решение об источниках покрытия дефицита, например использование имеющихся накоплений, остатков или взять кредит</a:t>
            </a:r>
            <a:endParaRPr lang="ru-RU" sz="1700" dirty="0">
              <a:gradFill flip="none" rotWithShape="1">
                <a:gsLst>
                  <a:gs pos="0">
                    <a:prstClr val="black">
                      <a:tint val="66000"/>
                      <a:satMod val="160000"/>
                    </a:prstClr>
                  </a:gs>
                  <a:gs pos="50000">
                    <a:prstClr val="black">
                      <a:tint val="44500"/>
                      <a:satMod val="160000"/>
                    </a:prstClr>
                  </a:gs>
                  <a:gs pos="100000">
                    <a:prstClr val="black">
                      <a:tint val="23500"/>
                      <a:satMod val="160000"/>
                    </a:prstClr>
                  </a:gs>
                </a:gsLst>
                <a:lin ang="10800000" scaled="1"/>
                <a:tileRect/>
              </a:gradFill>
              <a:latin typeface="Muller Narrow Light"/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7268550" y="5221818"/>
            <a:ext cx="4579841" cy="1552692"/>
          </a:xfrm>
          <a:prstGeom prst="round2SameRect">
            <a:avLst/>
          </a:prstGeom>
          <a:noFill/>
          <a:ln w="19050">
            <a:solidFill>
              <a:srgbClr val="0082C8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1039" tIns="55521" rIns="111039" bIns="55521" anchor="ctr"/>
          <a:lstStyle/>
          <a:p>
            <a:pPr algn="ctr" defTabSz="456982">
              <a:defRPr/>
            </a:pPr>
            <a:r>
              <a:rPr lang="ru-RU" sz="1700" dirty="0">
                <a:solidFill>
                  <a:prstClr val="black"/>
                </a:solidFill>
                <a:latin typeface="Muller Narrow Light"/>
              </a:rPr>
              <a:t>При превышении доходов над расходами принимается решение как их использовать, например, накапливать резервы или погашать кредит</a:t>
            </a:r>
            <a:endParaRPr lang="ru-RU" sz="1700" dirty="0">
              <a:gradFill flip="none" rotWithShape="1">
                <a:gsLst>
                  <a:gs pos="0">
                    <a:prstClr val="black">
                      <a:tint val="66000"/>
                      <a:satMod val="160000"/>
                    </a:prstClr>
                  </a:gs>
                  <a:gs pos="50000">
                    <a:prstClr val="black">
                      <a:tint val="44500"/>
                      <a:satMod val="160000"/>
                    </a:prstClr>
                  </a:gs>
                  <a:gs pos="100000">
                    <a:prstClr val="black">
                      <a:tint val="23500"/>
                      <a:satMod val="160000"/>
                    </a:prstClr>
                  </a:gs>
                </a:gsLst>
                <a:lin ang="10800000" scaled="1"/>
                <a:tileRect/>
              </a:gradFill>
              <a:latin typeface="Muller Narrow Light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ABA5FC19-1445-A840-9988-AF4773354E5C}"/>
              </a:ext>
            </a:extLst>
          </p:cNvPr>
          <p:cNvSpPr/>
          <p:nvPr/>
        </p:nvSpPr>
        <p:spPr>
          <a:xfrm>
            <a:off x="1513160" y="2337672"/>
            <a:ext cx="3107094" cy="1581074"/>
          </a:xfrm>
          <a:prstGeom prst="roundRect">
            <a:avLst/>
          </a:prstGeom>
          <a:solidFill>
            <a:srgbClr val="F05C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8" rIns="91413" bIns="45708" rtlCol="0" anchor="ctr"/>
          <a:lstStyle/>
          <a:p>
            <a:pPr algn="ctr" defTabSz="456982">
              <a:defRPr/>
            </a:pPr>
            <a:r>
              <a:rPr lang="ru-RU" sz="2000" b="1" dirty="0">
                <a:solidFill>
                  <a:prstClr val="white"/>
                </a:solidFill>
                <a:latin typeface="Muller Narrow Light"/>
              </a:rPr>
              <a:t>Доходы бюджета </a:t>
            </a:r>
            <a:r>
              <a:rPr lang="ru-RU" sz="2000" dirty="0">
                <a:solidFill>
                  <a:prstClr val="white"/>
                </a:solidFill>
                <a:latin typeface="Muller Narrow Light"/>
              </a:rPr>
              <a:t>–это поступающие в бюджет денежные средства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6EB00177-1B28-AF42-9789-3349D37A0553}"/>
              </a:ext>
            </a:extLst>
          </p:cNvPr>
          <p:cNvSpPr/>
          <p:nvPr/>
        </p:nvSpPr>
        <p:spPr>
          <a:xfrm>
            <a:off x="7926354" y="2401410"/>
            <a:ext cx="3181738" cy="1484358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8" rIns="91413" bIns="45708" rtlCol="0" anchor="ctr"/>
          <a:lstStyle/>
          <a:p>
            <a:pPr algn="ctr" defTabSz="456982">
              <a:defRPr/>
            </a:pPr>
            <a:r>
              <a:rPr lang="ru-RU" sz="2000" b="1" dirty="0">
                <a:solidFill>
                  <a:prstClr val="white"/>
                </a:solidFill>
                <a:latin typeface="Muller Narrow Light"/>
              </a:rPr>
              <a:t>Расходы бюджета </a:t>
            </a:r>
            <a:r>
              <a:rPr lang="ru-RU" sz="2000" dirty="0">
                <a:solidFill>
                  <a:prstClr val="white"/>
                </a:solidFill>
                <a:latin typeface="Muller Narrow Light"/>
              </a:rPr>
              <a:t>–это выплачиваемые из бюджета денежные средства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792BB353-EE97-DE4B-B216-1155F8F36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095" y="2401410"/>
            <a:ext cx="1943959" cy="153694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3743240" y="1186491"/>
            <a:ext cx="8022660" cy="1015854"/>
          </a:xfrm>
          <a:prstGeom prst="rect">
            <a:avLst/>
          </a:prstGeom>
          <a:noFill/>
          <a:ln w="28575">
            <a:noFill/>
          </a:ln>
        </p:spPr>
        <p:txBody>
          <a:bodyPr wrap="square" lIns="91405" tIns="45705" rIns="91405" bIns="45705">
            <a:spAutoFit/>
          </a:bodyPr>
          <a:lstStyle/>
          <a:p>
            <a:pPr algn="ctr" defTabSz="1059800"/>
            <a:r>
              <a:rPr lang="ru-RU" altLang="ru-RU" sz="2000" b="1" dirty="0">
                <a:solidFill>
                  <a:prstClr val="black"/>
                </a:solidFill>
                <a:latin typeface="Muller Narrow Light"/>
              </a:rPr>
              <a:t>Бюджет</a:t>
            </a:r>
            <a:r>
              <a:rPr lang="ru-RU" altLang="ru-RU" sz="2000" dirty="0">
                <a:solidFill>
                  <a:prstClr val="black"/>
                </a:solidFill>
                <a:latin typeface="Muller Narrow Light"/>
              </a:rPr>
              <a:t> –форма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7481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-1658" y="987431"/>
            <a:ext cx="12239625" cy="62118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6407" y="1078820"/>
            <a:ext cx="10204072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extra"/>
                <a:cs typeface="Times New Roman" pitchFamily="18" charset="0"/>
              </a:rPr>
              <a:t>Расходы бюджета по разделам и подразделам классификации расходов</a:t>
            </a:r>
            <a:endParaRPr lang="ru-RU" altLang="ru-RU" b="1" cap="all" dirty="0">
              <a:solidFill>
                <a:srgbClr val="0082C8"/>
              </a:solidFill>
              <a:latin typeface="+muller narrow extr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6407" y="455914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2023-2025 ГОДЫ</a:t>
            </a:r>
            <a:endParaRPr lang="ru-RU" b="1" dirty="0">
              <a:solidFill>
                <a:prstClr val="black"/>
              </a:solidFill>
              <a:latin typeface="+muller narrow light"/>
              <a:cs typeface="Myanmar Text" panose="020B0502040204020203" pitchFamily="34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936224" y="1269271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436" y="1025847"/>
            <a:ext cx="355600" cy="3175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312899"/>
              </p:ext>
            </p:extLst>
          </p:nvPr>
        </p:nvGraphicFramePr>
        <p:xfrm>
          <a:off x="400051" y="1691678"/>
          <a:ext cx="11475719" cy="4803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6179"/>
                <a:gridCol w="628650"/>
                <a:gridCol w="1177290"/>
                <a:gridCol w="1268730"/>
                <a:gridCol w="1320006"/>
                <a:gridCol w="1240314"/>
                <a:gridCol w="1143000"/>
                <a:gridCol w="971550"/>
              </a:tblGrid>
              <a:tr h="3833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Наименование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7156" marR="7156" marT="715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Код раздела, подраздела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7156" marR="7156" marT="715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Исполнение за 2022 год (оценка)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7156" marR="7156" marT="715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2023 год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7156" marR="7156" marT="715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2024 год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7156" marR="7156" marT="715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2025 год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7156" marR="7156" marT="715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Отклонение показателей 2023 года к показателям 2022 года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7156" marR="7156" marT="715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0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руб. (ст.5-ст.4)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7156" marR="7156" marT="7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% (ст.5/ст.4*100-100)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7156" marR="7156" marT="7156" marB="0" anchor="ctr"/>
                </a:tc>
              </a:tr>
              <a:tr h="195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7156" marR="7156" marT="7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7156" marR="7156" marT="7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7156" marR="7156" marT="7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7156" marR="7156" marT="7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7156" marR="7156" marT="7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7156" marR="7156" marT="7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7156" marR="7156" marT="7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7156" marR="7156" marT="7156" marB="0" anchor="ctr"/>
                </a:tc>
              </a:tr>
              <a:tr h="38335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ОХРАНА ОКРУЖАЮЩЕЙ СРЕДЫ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0600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+muller narrow light"/>
                        </a:rPr>
                        <a:t>      15 937 703,56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14 048 528,53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14 178 971,25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14 434 716,32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     1 889 175,03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-11,90   </a:t>
                      </a:r>
                    </a:p>
                  </a:txBody>
                  <a:tcPr marL="9525" marR="9525" marT="9525" marB="0" anchor="b"/>
                </a:tc>
              </a:tr>
              <a:tr h="1956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Другие вопросы в области охраны окружающей среды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0605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+muller narrow light"/>
                        </a:rPr>
                        <a:t>15 937 703,56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14 048 528,53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14 178 971,25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14 434 716,32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-1 889 175,03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-11,90   </a:t>
                      </a:r>
                    </a:p>
                  </a:txBody>
                  <a:tcPr marL="9525" marR="9525" marT="9525" marB="0" anchor="b"/>
                </a:tc>
              </a:tr>
              <a:tr h="38335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0700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+muller narrow light"/>
                        </a:rPr>
                        <a:t>  1 942 354 113,26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2 053 943 485,22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2 217 768 678,25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2 239 001 066,01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111 589 371,96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5,70   </a:t>
                      </a:r>
                    </a:p>
                  </a:txBody>
                  <a:tcPr marL="9525" marR="9525" marT="9525" marB="0" anchor="b"/>
                </a:tc>
              </a:tr>
              <a:tr h="1956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Дошкольное 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0701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815 292 712,60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882 926 965,03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931 637 260,69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979 536 151,11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67 634 252,43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8,30   </a:t>
                      </a:r>
                    </a:p>
                  </a:txBody>
                  <a:tcPr marL="9525" marR="9525" marT="9525" marB="0" anchor="b"/>
                </a:tc>
              </a:tr>
              <a:tr h="1956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Общее 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0702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806 302 297,13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880 497 047,29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914 272 321,84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956 610 420,84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74 194 750,16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9,20   </a:t>
                      </a:r>
                    </a:p>
                  </a:txBody>
                  <a:tcPr marL="9525" marR="9525" marT="9525" marB="0" anchor="b"/>
                </a:tc>
              </a:tr>
              <a:tr h="38335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Дополнительное образование детей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0703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139 827 810,25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154 739 422,95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162 338 277,78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170 891 850,32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14 911 612,70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10,70   </a:t>
                      </a:r>
                    </a:p>
                  </a:txBody>
                  <a:tcPr marL="9525" marR="9525" marT="9525" marB="0" anchor="b"/>
                </a:tc>
              </a:tr>
              <a:tr h="38335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Молодежная политика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0707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50 110 066,84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23 484 856,25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23 500 270,16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23 524 883,96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-26 625 210,59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-53,10   </a:t>
                      </a:r>
                    </a:p>
                  </a:txBody>
                  <a:tcPr marL="9525" marR="9525" marT="9525" marB="0" anchor="b"/>
                </a:tc>
              </a:tr>
              <a:tr h="38335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Другие вопросы в области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0709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130 821 226,44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112 295 193,70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186 020 547,78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108 437 759,78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-18 526 032,74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-14,20   </a:t>
                      </a:r>
                    </a:p>
                  </a:txBody>
                  <a:tcPr marL="9525" marR="9525" marT="9525" marB="0" anchor="b"/>
                </a:tc>
              </a:tr>
              <a:tr h="38335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КУЛЬТУРА, КИНЕМАТОГРАФИЯ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0800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218 152 920,80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132 224 323,10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139 672 713,31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146 969 729,57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   85 928 597,70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-39,40   </a:t>
                      </a:r>
                    </a:p>
                  </a:txBody>
                  <a:tcPr marL="9525" marR="9525" marT="9525" marB="0" anchor="b"/>
                </a:tc>
              </a:tr>
              <a:tr h="1956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Культура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0801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189 806 712,20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100 113 991,81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107 040 917,71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114 332 536,11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-89 692 720,39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-47,30   </a:t>
                      </a:r>
                    </a:p>
                  </a:txBody>
                  <a:tcPr marL="9525" marR="9525" marT="9525" marB="0" anchor="b"/>
                </a:tc>
              </a:tr>
              <a:tr h="18700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Другие вопросы в области культуры, кинематографии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0804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28 346 208,60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32 110 331,29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32 631 795,60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32 637 193,46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3 764 122,69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13,30   </a:t>
                      </a:r>
                    </a:p>
                  </a:txBody>
                  <a:tcPr marL="9525" marR="9525" marT="9525" marB="0" anchor="b"/>
                </a:tc>
              </a:tr>
              <a:tr h="1956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ЗДРАВООХРАНЕНИЕ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0900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  2 094 053,00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 1 099 000,00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 1 099 000,00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 1 099 000,00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24 450 433,66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-47,50   </a:t>
                      </a:r>
                    </a:p>
                  </a:txBody>
                  <a:tcPr marL="9525" marR="9525" marT="9525" marB="0" anchor="b"/>
                </a:tc>
              </a:tr>
              <a:tr h="1956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Другие вопросы в области здравоохраниения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0909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2 094 053,00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1 099 000,00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1 099 000,00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1 099 000,00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-995 053,00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-47,50  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1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-1658" y="987431"/>
            <a:ext cx="12239625" cy="62118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6407" y="1078820"/>
            <a:ext cx="10204072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extra"/>
                <a:cs typeface="Times New Roman" pitchFamily="18" charset="0"/>
              </a:rPr>
              <a:t>Расходы бюджета по разделам и подразделам классификации расходов</a:t>
            </a:r>
            <a:endParaRPr lang="ru-RU" altLang="ru-RU" b="1" cap="all" dirty="0">
              <a:solidFill>
                <a:srgbClr val="0082C8"/>
              </a:solidFill>
              <a:latin typeface="+muller narrow extr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6407" y="455914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2023-2025 ГОДЫ</a:t>
            </a:r>
            <a:endParaRPr lang="ru-RU" b="1" dirty="0">
              <a:solidFill>
                <a:prstClr val="black"/>
              </a:solidFill>
              <a:latin typeface="+muller narrow light"/>
              <a:cs typeface="Myanmar Text" panose="020B0502040204020203" pitchFamily="34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936224" y="1269271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latin typeface="+muller narrow light"/>
              </a:rPr>
              <a:t>тыс. </a:t>
            </a:r>
            <a:r>
              <a:rPr lang="ru-RU" altLang="ru-RU" sz="1000" b="1" dirty="0">
                <a:latin typeface="+muller narrow light"/>
              </a:rPr>
              <a:t>рублей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436" y="1025847"/>
            <a:ext cx="355600" cy="3175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439800"/>
              </p:ext>
            </p:extLst>
          </p:nvPr>
        </p:nvGraphicFramePr>
        <p:xfrm>
          <a:off x="286407" y="1812923"/>
          <a:ext cx="11646513" cy="4389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9472"/>
                <a:gridCol w="752610"/>
                <a:gridCol w="1364106"/>
                <a:gridCol w="1246511"/>
                <a:gridCol w="1375866"/>
                <a:gridCol w="1211232"/>
                <a:gridCol w="1211232"/>
                <a:gridCol w="905484"/>
              </a:tblGrid>
              <a:tr h="3598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Наименование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Код раздела, подраздела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Исполнение за 2022 год (оценка)</a:t>
                      </a:r>
                      <a:endParaRPr lang="ru-RU" sz="11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2023 год</a:t>
                      </a:r>
                      <a:endParaRPr lang="ru-RU" sz="11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uller narrow light"/>
                        </a:rPr>
                        <a:t>2024 год</a:t>
                      </a:r>
                      <a:endParaRPr lang="ru-RU" sz="11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2025 год</a:t>
                      </a:r>
                      <a:endParaRPr lang="ru-RU" sz="1100" b="0" i="0" u="none" strike="noStrike"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Отклонение показателей 2023 года к показателям 2022 года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5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руб. (ст.5-ст.4)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% (ст.5/ст.4*100-100)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</a:tr>
              <a:tr h="209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uller narrow light"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846" marR="8846" marT="8846" marB="0" anchor="ctr"/>
                </a:tc>
              </a:tr>
              <a:tr h="18501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СОЦИАЛЬНАЯ ПОЛИТИКА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+muller narrow light"/>
                        </a:rPr>
                        <a:t>     146 129 940,58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169 917 004,24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170 179 164,24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170 991 164,24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23 787 063,66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16,30   </a:t>
                      </a:r>
                    </a:p>
                  </a:txBody>
                  <a:tcPr marL="9525" marR="9525" marT="9525" marB="0" anchor="b"/>
                </a:tc>
              </a:tr>
              <a:tr h="18501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Пенсионное обеспечение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6 366 111,03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6 251 072,04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6 251 072,04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6 251 072,04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-115 038,99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-1,80   </a:t>
                      </a:r>
                    </a:p>
                  </a:txBody>
                  <a:tcPr marL="9525" marR="9525" marT="9525" marB="0" anchor="b"/>
                </a:tc>
              </a:tr>
              <a:tr h="18501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Социальное обеспечение населения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  1 582 400,00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 5 273 565,00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 5 273 565,00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 5 273 565,00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3 691 165,00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233,30   </a:t>
                      </a:r>
                    </a:p>
                  </a:txBody>
                  <a:tcPr marL="9525" marR="9525" marT="9525" marB="0" anchor="b"/>
                </a:tc>
              </a:tr>
              <a:tr h="18501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Охрана семьи и детства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134 547 630,55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156 416 991,20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156 679 151,20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157 491 151,20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21 869 360,65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16,30   </a:t>
                      </a:r>
                    </a:p>
                  </a:txBody>
                  <a:tcPr marL="9525" marR="9525" marT="9525" marB="0" anchor="b"/>
                </a:tc>
              </a:tr>
              <a:tr h="18501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Другие вопросы в области социальной политики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  3 633 799,00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 1 975 376,00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 1 975 376,00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 1 975 376,00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-1 658 423,00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-45,60   </a:t>
                      </a:r>
                    </a:p>
                  </a:txBody>
                  <a:tcPr marL="9525" marR="9525" marT="9525" marB="0" anchor="b"/>
                </a:tc>
              </a:tr>
              <a:tr h="18101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188 893 320,84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277 737 513,52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186 833 511,79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187 893 873,79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88 844 192,68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47,00   </a:t>
                      </a:r>
                    </a:p>
                  </a:txBody>
                  <a:tcPr marL="9525" marR="9525" marT="9525" marB="0" anchor="b"/>
                </a:tc>
              </a:tr>
              <a:tr h="18501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Физическая культура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1101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65 495 363,02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69 030 664,00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68 481 128,00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69 115 720,00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3 535 300,98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5,40   </a:t>
                      </a:r>
                    </a:p>
                  </a:txBody>
                  <a:tcPr marL="9525" marR="9525" marT="9525" marB="0" anchor="b"/>
                </a:tc>
              </a:tr>
              <a:tr h="18501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Массовый спорт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1102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14 250 000,00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4 250 000,00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4 250 000,00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4 250 000,00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-10 000 000,00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-70,20   </a:t>
                      </a:r>
                    </a:p>
                  </a:txBody>
                  <a:tcPr marL="9525" marR="9525" marT="9525" marB="0" anchor="b"/>
                </a:tc>
              </a:tr>
              <a:tr h="18501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Спорт высших достижений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1103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100 990 884,13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104 188 496,79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104 493 471,79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104 918 061,79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3 197 612,66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3,20   </a:t>
                      </a:r>
                    </a:p>
                  </a:txBody>
                  <a:tcPr marL="9525" marR="9525" marT="9525" marB="0" anchor="b"/>
                </a:tc>
              </a:tr>
              <a:tr h="359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Другие вопросы в области физической культуры и спорта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1105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  8 157 073,69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100 268 352,73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 9 608 912,00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 9 610 092,00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92 111 279,04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1 129,20   </a:t>
                      </a:r>
                    </a:p>
                  </a:txBody>
                  <a:tcPr marL="9525" marR="9525" marT="9525" marB="0" anchor="b"/>
                </a:tc>
              </a:tr>
              <a:tr h="359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1300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  1 094 977,40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14 760 094,24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14 692 617,48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15 220 225,76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13 665 116,84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1 248,00   </a:t>
                      </a:r>
                    </a:p>
                  </a:txBody>
                  <a:tcPr marL="9525" marR="9525" marT="9525" marB="0" anchor="b"/>
                </a:tc>
              </a:tr>
              <a:tr h="359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Обслуживание государственного внутреннего и муниципального долга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1301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1 094 977,40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14 760 094,24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14 692 617,48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15 220 225,76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13 665 116,84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1 248,00   </a:t>
                      </a:r>
                    </a:p>
                  </a:txBody>
                  <a:tcPr marL="9525" marR="9525" marT="9525" marB="0" anchor="b"/>
                </a:tc>
              </a:tr>
              <a:tr h="359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Условно утвержденные расходы</a:t>
                      </a:r>
                      <a:b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</a:b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                    -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36 470 166,49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73 754 614,19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- </a:t>
                      </a:r>
                    </a:p>
                  </a:txBody>
                  <a:tcPr marL="9525" marR="9525" marT="9525" marB="0" anchor="b"/>
                </a:tc>
              </a:tr>
              <a:tr h="184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Итого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3 328 507 222,39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3 244 205 942,85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3 355 331 683,09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3 398 293 463,52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-83 306 226,54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-2,50  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2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-1658" y="987431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+muller narrow ligh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334046"/>
              </p:ext>
            </p:extLst>
          </p:nvPr>
        </p:nvGraphicFramePr>
        <p:xfrm>
          <a:off x="165224" y="1792574"/>
          <a:ext cx="11905859" cy="474157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714013"/>
                <a:gridCol w="3332795"/>
                <a:gridCol w="889356"/>
                <a:gridCol w="636250"/>
                <a:gridCol w="476208"/>
                <a:gridCol w="628593"/>
                <a:gridCol w="742881"/>
                <a:gridCol w="742882"/>
                <a:gridCol w="742881"/>
              </a:tblGrid>
              <a:tr h="3378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uller narrow light"/>
                        </a:rPr>
                        <a:t>Наименование показателя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uller narrow light"/>
                        </a:rPr>
                        <a:t>Категория получателей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+muller narrow light"/>
                        </a:rPr>
                        <a:t>Количественный показатель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+muller narrow light"/>
                        </a:rPr>
                        <a:t>Сумма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790">
                <a:tc gridSpan="2">
                  <a:txBody>
                    <a:bodyPr/>
                    <a:lstStyle/>
                    <a:p>
                      <a:pPr algn="ctr" fontAlgn="t"/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+muller narrow light"/>
                      </a:endParaRPr>
                    </a:p>
                  </a:txBody>
                  <a:tcPr marL="4742" marR="4742" marT="372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+muller narrow light"/>
                        </a:rPr>
                        <a:t>Единица измерения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+muller narrow light"/>
                        </a:rPr>
                        <a:t>2023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uller narrow light"/>
                        </a:rPr>
                        <a:t>2024</a:t>
                      </a:r>
                      <a:endParaRPr lang="ru-RU" sz="1200" b="1" i="1" dirty="0"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uller narrow light"/>
                        </a:rPr>
                        <a:t>2025</a:t>
                      </a:r>
                      <a:endParaRPr lang="ru-RU" sz="1200" b="1" i="1" dirty="0"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+muller narrow light"/>
                        </a:rPr>
                        <a:t>2023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uller narrow light"/>
                        </a:rPr>
                        <a:t>2024</a:t>
                      </a:r>
                      <a:endParaRPr lang="ru-RU" sz="1200" b="1" i="1" dirty="0"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uller narrow light"/>
                        </a:rPr>
                        <a:t>2025</a:t>
                      </a:r>
                      <a:endParaRPr lang="ru-RU" sz="1200" b="1" i="1" dirty="0"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</a:tr>
              <a:tr h="430534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+muller narrow light"/>
                        </a:rPr>
                        <a:t> </a:t>
                      </a:r>
                      <a:r>
                        <a:rPr lang="ru-RU" sz="1400" b="1" u="none" strike="noStrike" dirty="0" smtClean="0">
                          <a:solidFill>
                            <a:srgbClr val="0082C8"/>
                          </a:solidFill>
                          <a:latin typeface="+muller narrow light"/>
                        </a:rPr>
                        <a:t>Пособия</a:t>
                      </a:r>
                      <a:r>
                        <a:rPr lang="ru-RU" sz="1400" b="1" u="none" strike="noStrike" dirty="0">
                          <a:solidFill>
                            <a:srgbClr val="0082C8"/>
                          </a:solidFill>
                          <a:latin typeface="+muller narrow light"/>
                        </a:rPr>
                        <a:t>, компенсации, меры социальной поддержки по публичным нормативным обязательствам, в том </a:t>
                      </a:r>
                      <a:r>
                        <a:rPr lang="ru-RU" sz="1400" b="1" u="none" strike="noStrike" dirty="0" smtClean="0">
                          <a:solidFill>
                            <a:srgbClr val="0082C8"/>
                          </a:solidFill>
                          <a:latin typeface="+muller narrow light"/>
                        </a:rPr>
                        <a:t>числе:</a:t>
                      </a:r>
                      <a:endParaRPr lang="ru-RU" sz="1400" b="1" i="1" u="none" strike="noStrike" dirty="0">
                        <a:solidFill>
                          <a:srgbClr val="0082C8"/>
                        </a:solidFill>
                        <a:latin typeface="+muller narrow light"/>
                      </a:endParaRPr>
                    </a:p>
                  </a:txBody>
                  <a:tcPr marL="4742" marR="4742" marT="372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3543" marR="3543" marT="3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82C8"/>
                          </a:solidFill>
                          <a:latin typeface="+muller narrow light"/>
                        </a:rPr>
                        <a:t>56 839,3</a:t>
                      </a:r>
                      <a:endParaRPr lang="ru-RU" sz="1400" b="1" dirty="0">
                        <a:solidFill>
                          <a:srgbClr val="0082C8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10410" rtl="0" eaLnBrk="1" latinLnBrk="0" hangingPunct="1"/>
                      <a:r>
                        <a:rPr lang="ru-RU" sz="1400" b="1" kern="1200" dirty="0" smtClean="0">
                          <a:solidFill>
                            <a:srgbClr val="0082C8"/>
                          </a:solidFill>
                          <a:latin typeface="+muller narrow light"/>
                          <a:ea typeface="+mn-ea"/>
                          <a:cs typeface="+mn-cs"/>
                        </a:rPr>
                        <a:t>58 322,7 </a:t>
                      </a:r>
                      <a:endParaRPr lang="ru-RU" sz="1400" b="1" kern="1200" dirty="0">
                        <a:solidFill>
                          <a:srgbClr val="0082C8"/>
                        </a:solidFill>
                        <a:latin typeface="+muller narrow light"/>
                        <a:ea typeface="+mn-ea"/>
                        <a:cs typeface="+mn-cs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10410" rtl="0" eaLnBrk="1" latinLnBrk="0" hangingPunct="1"/>
                      <a:r>
                        <a:rPr lang="ru-RU" sz="1400" b="1" kern="1200" dirty="0" smtClean="0">
                          <a:solidFill>
                            <a:srgbClr val="0082C8"/>
                          </a:solidFill>
                          <a:latin typeface="+muller narrow light"/>
                          <a:ea typeface="+mn-ea"/>
                          <a:cs typeface="+mn-cs"/>
                        </a:rPr>
                        <a:t>60 354,0 </a:t>
                      </a:r>
                      <a:endParaRPr lang="ru-RU" sz="1400" b="1" kern="1200" dirty="0">
                        <a:solidFill>
                          <a:srgbClr val="0082C8"/>
                        </a:solidFill>
                        <a:latin typeface="+muller narrow light"/>
                        <a:ea typeface="+mn-ea"/>
                        <a:cs typeface="+mn-cs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</a:tr>
              <a:tr h="217264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Социальное</a:t>
                      </a:r>
                      <a:r>
                        <a:rPr lang="ru-RU" sz="1400" b="1" u="none" strike="noStrike" baseline="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 обеспечение населения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4742" marR="4742" marT="372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latin typeface="+muller narrow light"/>
                        </a:rPr>
                        <a:t>378,0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latin typeface="+muller narrow light"/>
                        </a:rPr>
                        <a:t>378,0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latin typeface="+muller narrow light"/>
                        </a:rPr>
                        <a:t>378,0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+muller narrow light"/>
                        </a:rPr>
                        <a:t> </a:t>
                      </a:r>
                    </a:p>
                    <a:p>
                      <a:pPr algn="l" fontAlgn="t"/>
                      <a:r>
                        <a:rPr lang="ru-RU" sz="1200" u="none" strike="noStrike" dirty="0" smtClean="0">
                          <a:latin typeface="+muller narrow light"/>
                        </a:rPr>
                        <a:t> Выплата  лицам, удостоенным звания</a:t>
                      </a:r>
                    </a:p>
                    <a:p>
                      <a:pPr algn="l" fontAlgn="t"/>
                      <a:r>
                        <a:rPr lang="ru-RU" sz="1200" u="none" strike="noStrike" dirty="0" smtClean="0">
                          <a:latin typeface="+muller narrow light"/>
                        </a:rPr>
                        <a:t>"Почётный гражданин города Апатиты"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uller narrow light"/>
                      </a:endParaRPr>
                    </a:p>
                  </a:txBody>
                  <a:tcPr marL="4742" marR="4742" marT="37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+muller narrow light"/>
                        </a:rPr>
                        <a:t>Лица, удостоенные звания "Почетный гражданин города Апатиты"</a:t>
                      </a:r>
                      <a:br>
                        <a:rPr lang="ru-RU" sz="1200" u="none" strike="noStrike" dirty="0">
                          <a:latin typeface="+muller narrow light"/>
                        </a:rPr>
                      </a:b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+muller narrow light"/>
                        </a:rPr>
                        <a:t>чел.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uller narrow light"/>
                        </a:rPr>
                        <a:t>18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uller narrow light"/>
                        </a:rPr>
                        <a:t>18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+muller narrow light"/>
                        </a:rPr>
                        <a:t>378,0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+muller narrow light"/>
                        </a:rPr>
                        <a:t>378,0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+muller narrow light"/>
                        </a:rPr>
                        <a:t>378,0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</a:tr>
              <a:tr h="257175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latin typeface="+muller narrow light"/>
                        </a:rPr>
                        <a:t>Охрана семьи и детства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4742" marR="4742" marT="372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43" marR="3543" marT="3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3543" marR="3543" marT="3544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3543" marR="3543" marT="3544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latin typeface="+muller narrow light"/>
                        </a:rPr>
                        <a:t>50 210,2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latin typeface="+muller narrow light"/>
                        </a:rPr>
                        <a:t>51 693,6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latin typeface="+muller narrow light"/>
                        </a:rPr>
                        <a:t>53 724,9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</a:tr>
              <a:tr h="69532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latin typeface="+muller narrow light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200" u="none" strike="noStrike" dirty="0" smtClean="0">
                          <a:latin typeface="+muller narrow light"/>
                        </a:rPr>
                        <a:t>Выплата </a:t>
                      </a:r>
                      <a:r>
                        <a:rPr lang="ru-RU" sz="1200" u="none" strike="noStrike" dirty="0">
                          <a:latin typeface="+muller narrow light"/>
                        </a:rPr>
                        <a:t>на содержание ребенка в семье опекуна (попечителя) и приёмной семье, а также вознаграждение, </a:t>
                      </a:r>
                      <a:r>
                        <a:rPr lang="ru-RU" sz="1200" u="none" strike="noStrike" dirty="0" smtClean="0">
                          <a:latin typeface="+muller narrow light"/>
                        </a:rPr>
                        <a:t>причитающееся</a:t>
                      </a:r>
                    </a:p>
                    <a:p>
                      <a:pPr algn="l" fontAlgn="ctr"/>
                      <a:r>
                        <a:rPr lang="ru-RU" sz="1200" u="none" strike="noStrike" dirty="0" smtClean="0">
                          <a:latin typeface="+muller narrow light"/>
                        </a:rPr>
                        <a:t>приёмному </a:t>
                      </a:r>
                      <a:r>
                        <a:rPr lang="ru-RU" sz="1200" u="none" strike="noStrike" dirty="0">
                          <a:latin typeface="+muller narrow light"/>
                        </a:rPr>
                        <a:t>родителю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uller narrow light"/>
                      </a:endParaRPr>
                    </a:p>
                  </a:txBody>
                  <a:tcPr marL="4742" marR="4742" marT="37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+muller narrow light"/>
                        </a:rPr>
                        <a:t>Приёмные родители (лица, заключившие договор на возмездной основе о приёмной семье)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latin typeface="+muller narrow light"/>
                        </a:rPr>
                        <a:t>чел.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+muller narrow light"/>
                        </a:rPr>
                        <a:t>99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+muller narrow light"/>
                        </a:rPr>
                        <a:t>99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+muller narrow light"/>
                        </a:rPr>
                        <a:t>99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27 996,2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28 836,0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29 955,9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</a:tr>
              <a:tr h="476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+muller narrow light"/>
                        </a:rPr>
                        <a:t>Опекуны (попечители)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latin typeface="+muller narrow light"/>
                        </a:rPr>
                        <a:t>чел.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+muller narrow light"/>
                        </a:rPr>
                        <a:t>79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+muller narrow light"/>
                        </a:rPr>
                        <a:t>79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+muller narrow light"/>
                        </a:rPr>
                        <a:t>79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22 214,0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22 857,6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23 769,0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</a:tr>
              <a:tr h="47625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uller narrow light"/>
                        </a:rPr>
                        <a:t>Пенсионное обеспечение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uller narrow light"/>
                      </a:endParaRPr>
                    </a:p>
                  </a:txBody>
                  <a:tcPr marL="4742" marR="4742" marT="372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6 251,1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6 251,1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6 251,1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uller narrow light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uller narrow light"/>
                        </a:rPr>
                        <a:t>Доплаты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uller narrow light"/>
                        </a:rPr>
                        <a:t> к пенсиям муниципальных</a:t>
                      </a:r>
                    </a:p>
                    <a:p>
                      <a:pPr algn="l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uller narrow light"/>
                        </a:rPr>
                        <a:t>служащих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uller narrow light"/>
                      </a:endParaRPr>
                    </a:p>
                  </a:txBody>
                  <a:tcPr marL="4742" marR="4742" marT="37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uller narrow light"/>
                        </a:rPr>
                        <a:t>Граждане, получающие доплату к пенсии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uller narrow light"/>
                        </a:rPr>
                        <a:t>чел.</a:t>
                      </a: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58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58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58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6 251,1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6 251,1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6 251,1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4742" marR="4742" marT="372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2023-2025 ГОДЫ</a:t>
            </a:r>
            <a:endParaRPr lang="ru-RU" b="1" dirty="0">
              <a:solidFill>
                <a:prstClr val="black"/>
              </a:solidFill>
              <a:latin typeface="+muller narrow light"/>
              <a:cs typeface="Myanmar Text" panose="020B05020402040202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6407" y="1078820"/>
            <a:ext cx="7876518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extra"/>
                <a:cs typeface="Times New Roman" pitchFamily="18" charset="0"/>
              </a:rPr>
              <a:t>Публично-нормативные обязательства на 2023-2025 годы</a:t>
            </a:r>
            <a:endParaRPr lang="ru-RU" altLang="ru-RU" b="1" cap="all" dirty="0">
              <a:solidFill>
                <a:srgbClr val="0082C8"/>
              </a:solidFill>
              <a:latin typeface="+muller narrow extra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1186184"/>
            <a:ext cx="11096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B36B1B3-DB51-A542-B321-E9DAA0F73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050" y="4673303"/>
            <a:ext cx="534078" cy="534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9C4869F-DFA1-3545-9CBE-81A991EE1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7050" y="3211694"/>
            <a:ext cx="534078" cy="5722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13" y="5848351"/>
            <a:ext cx="582802" cy="58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8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0" y="987431"/>
            <a:ext cx="12237967" cy="605344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+muller narrow ligh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528761"/>
              </p:ext>
            </p:extLst>
          </p:nvPr>
        </p:nvGraphicFramePr>
        <p:xfrm>
          <a:off x="378966" y="1615842"/>
          <a:ext cx="11484867" cy="517811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20041"/>
                <a:gridCol w="1993392"/>
                <a:gridCol w="1737360"/>
                <a:gridCol w="1517904"/>
                <a:gridCol w="1051560"/>
                <a:gridCol w="4864610"/>
              </a:tblGrid>
              <a:tr h="438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+muller narrow light"/>
                        </a:rPr>
                        <a:t>№ п/п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+muller narrow light"/>
                        </a:rPr>
                        <a:t>Муниципальная программа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+muller narrow light"/>
                        </a:rPr>
                        <a:t>Наименование мероприятия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Объем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+muller narrow light"/>
                        </a:rPr>
                        <a:t>финансирования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+muller narrow light"/>
                        </a:rPr>
                        <a:t>Срок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реализации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Примечание </a:t>
                      </a:r>
                    </a:p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(наименование объектов, ожидаемые результаты и т.п.)</a:t>
                      </a:r>
                      <a:endParaRPr lang="ru-RU" sz="1100" b="1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</a:tr>
              <a:tr h="1271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1.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Муниципальная программа «Развитие образования»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Расходы на укрепление материально-технической базы и на устранение предписаний надзорных органов</a:t>
                      </a:r>
                      <a:endParaRPr lang="ru-RU" sz="11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24 587,6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2023 год</a:t>
                      </a:r>
                      <a:endParaRPr lang="ru-RU" sz="11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Обеспечение комплексной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 безопасности муниципальных образовательных организаций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 – 8 779,2;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+muller narrow ligh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Замена оконных блоков  - 15 308,4;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kumimoji="0" lang="ru-RU" sz="1100" kern="1200" baseline="0" dirty="0" smtClean="0">
                        <a:solidFill>
                          <a:schemeClr val="tx1"/>
                        </a:solidFill>
                        <a:effectLst/>
                        <a:latin typeface="+muller narrow ligh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Приобретение передвижных </a:t>
                      </a:r>
                      <a:r>
                        <a:rPr kumimoji="0" lang="ru-RU" sz="11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рециркуляторов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 – 500,0.</a:t>
                      </a: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</a:tr>
              <a:tr h="16195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Муниципальная программа "Социальная поддержка граждан и социально ориентированных организаций"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Социальная</a:t>
                      </a: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поддержка граждан по</a:t>
                      </a: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проезду в</a:t>
                      </a: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медицинские организации</a:t>
                      </a:r>
                      <a:endParaRPr lang="ru-RU" sz="11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1 099,0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2023 год</a:t>
                      </a:r>
                      <a:endParaRPr lang="ru-RU" sz="11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  Услуги по транспортировке граждан г.Апатиты, в отношении которых не произведена госпитализация, в ночное время (с 01.00 до 06.00) из приёмного отделения АКЦГБ </a:t>
                      </a:r>
                      <a:r>
                        <a:rPr kumimoji="0" lang="ru-RU" sz="11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г.Кировска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 – 99,0;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kumimoji="0" lang="ru-RU" sz="1100" kern="1200" baseline="0" dirty="0" smtClean="0">
                        <a:solidFill>
                          <a:schemeClr val="tx1"/>
                        </a:solidFill>
                        <a:effectLst/>
                        <a:latin typeface="+muller narrow ligh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 Возмещение расходов по проезду в государственные областные медицинские организации Мурманской области, находящиеся за пределами муниципального образования город Апатиты с подведомственной территорией Мурманской области, и обратно отдельным категориям граждан по направлению врачей – 1 000,0</a:t>
                      </a: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</a:tr>
              <a:tr h="1458539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Формирование</a:t>
                      </a: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благоприятных</a:t>
                      </a: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условий</a:t>
                      </a: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деятельности</a:t>
                      </a: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социально</a:t>
                      </a: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ориентированных</a:t>
                      </a: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некоммерческих</a:t>
                      </a: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организаций,</a:t>
                      </a: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посредством их</a:t>
                      </a: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финансовой</a:t>
                      </a: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поддержки</a:t>
                      </a:r>
                      <a:endParaRPr lang="ru-RU" sz="11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1 975,4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2023</a:t>
                      </a:r>
                      <a:endParaRPr lang="ru-RU" sz="11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субсидии из городского бюджета социально ориентированным некоммерческим организациям, осуществляющим деятельность по содержанию животных без владельцев – 1 212,0;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kumimoji="0" lang="ru-RU" sz="1100" kern="1200" baseline="0" dirty="0" smtClean="0">
                        <a:solidFill>
                          <a:schemeClr val="tx1"/>
                        </a:solidFill>
                        <a:effectLst/>
                        <a:latin typeface="+muller narrow ligh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субсидии из городского бюджета прочим социально ориентированным некоммерческим организациям – 763,4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kumimoji="0" lang="ru-RU" sz="1100" kern="1200" baseline="0" dirty="0" smtClean="0">
                        <a:solidFill>
                          <a:schemeClr val="tx1"/>
                        </a:solidFill>
                        <a:effectLst/>
                        <a:latin typeface="+muller narrow light"/>
                        <a:ea typeface="+mn-ea"/>
                        <a:cs typeface="+mn-cs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15265" y="317093"/>
            <a:ext cx="8209977" cy="369318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378964" y="943048"/>
            <a:ext cx="4697071" cy="615523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17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СОЦИАЛЬНО значимые проекты в 2023 году</a:t>
            </a:r>
            <a:endParaRPr lang="ru-RU" altLang="ru-RU" sz="17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621" y="1146047"/>
            <a:ext cx="937005" cy="44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5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0" y="1010291"/>
            <a:ext cx="12237967" cy="605344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+muller narrow ligh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737406"/>
              </p:ext>
            </p:extLst>
          </p:nvPr>
        </p:nvGraphicFramePr>
        <p:xfrm>
          <a:off x="283464" y="1707282"/>
          <a:ext cx="11585448" cy="462036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57199"/>
                <a:gridCol w="1796918"/>
                <a:gridCol w="2260001"/>
                <a:gridCol w="1338042"/>
                <a:gridCol w="1115568"/>
                <a:gridCol w="4617720"/>
              </a:tblGrid>
              <a:tr h="6249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+muller narrow light"/>
                        </a:rPr>
                        <a:t>№ п/п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Муниципальная</a:t>
                      </a:r>
                    </a:p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+muller narrow light"/>
                        </a:rPr>
                        <a:t>программа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Наименование 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+muller narrow light"/>
                        </a:rPr>
                        <a:t>мероприятия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Объем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+muller narrow light"/>
                        </a:rPr>
                        <a:t>финансирования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Срок</a:t>
                      </a:r>
                    </a:p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 реализации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Примечание </a:t>
                      </a:r>
                    </a:p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(наименование объектов, ожидаемые</a:t>
                      </a:r>
                      <a:r>
                        <a:rPr lang="ru-RU" sz="1100" b="1" u="none" strike="noStrike" baseline="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 результаты и т.п.)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</a:tr>
              <a:tr h="10923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3.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Муниципальная программа «Развитие культуры и молодежной политики, сохранение культурного наследия города»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Организация временного трудоустройства граждан в возрасте от 14 до 18 лет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3 648,4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2023 год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Планируется трудоустройство 132 подростков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uller narrow light"/>
                        <a:ea typeface="+mn-ea"/>
                        <a:cs typeface="+mn-cs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</a:tr>
              <a:tr h="1302874">
                <a:tc v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50" b="1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Расходы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 на государственную поддержку отрасли культуры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1 834,5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2023 год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В рамках национального проекта «Культура» в 2023 году бюджету города Апатиты предусматривается предоставление субсидии на приобретение музыкальных инструментов  в детскую музыкальную школу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uller narrow light"/>
                        <a:ea typeface="+mn-ea"/>
                        <a:cs typeface="+mn-cs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</a:tr>
              <a:tr h="1600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4.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Муниципальная программа «Развитие физической культуры и спорта»</a:t>
                      </a: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Строительство Крытого футбольного манежа с полем размерами 60*40 м</a:t>
                      </a:r>
                      <a:endParaRPr lang="ru-RU" sz="11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91 086,4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2023 год</a:t>
                      </a:r>
                      <a:endParaRPr lang="ru-RU" sz="11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Строительство объекта запланировано на площадке демонтированной недостроенной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 школы на </a:t>
                      </a:r>
                      <a:r>
                        <a:rPr kumimoji="0" lang="ru-RU" sz="11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пр.Сидоренко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uller narrow light"/>
                        <a:ea typeface="+mn-ea"/>
                        <a:cs typeface="+mn-cs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15265" y="317093"/>
            <a:ext cx="8209977" cy="369318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6409" y="1075799"/>
            <a:ext cx="4706215" cy="615523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17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СОЦИАЛЬНО значимые проекты в 2023 году</a:t>
            </a:r>
            <a:endParaRPr lang="ru-RU" altLang="ru-RU" sz="17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209" y="1150132"/>
            <a:ext cx="1060704" cy="50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7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-1658" y="987431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+muller narrow ligh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865091"/>
              </p:ext>
            </p:extLst>
          </p:nvPr>
        </p:nvGraphicFramePr>
        <p:xfrm>
          <a:off x="201168" y="1561686"/>
          <a:ext cx="11893137" cy="508959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74904"/>
                <a:gridCol w="1892808"/>
                <a:gridCol w="3601069"/>
                <a:gridCol w="1282852"/>
                <a:gridCol w="923873"/>
                <a:gridCol w="3817631"/>
              </a:tblGrid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+muller narrow light"/>
                        </a:rPr>
                        <a:t>№ п/п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+muller narrow light"/>
                        </a:rPr>
                        <a:t>Муниципальная программа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+muller narrow light"/>
                        </a:rPr>
                        <a:t>Наименование мероприятия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Объем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+muller narrow light"/>
                        </a:rPr>
                        <a:t>финансирования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+muller narrow light"/>
                        </a:rPr>
                        <a:t>Срок реализации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Примечание </a:t>
                      </a:r>
                    </a:p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(наименование объектов, ожидаемые</a:t>
                      </a:r>
                      <a:r>
                        <a:rPr lang="ru-RU" sz="1100" b="1" u="none" strike="noStrike" baseline="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 результаты</a:t>
                      </a:r>
                    </a:p>
                    <a:p>
                      <a:pPr algn="ctr" fontAlgn="b"/>
                      <a:r>
                        <a:rPr lang="ru-RU" sz="1100" b="1" u="none" strike="noStrike" baseline="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 и т.п.)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</a:tr>
              <a:tr h="5545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5.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Муниципальная программа «Обеспечение комфортной среды проживания населения города»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 Устройство оснований под детские и спортивные площадки с установкой освещения и видеонаблюдения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3 144,9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2023 год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территория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 МБОУ СОШ № 6;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территория СШ «Олимп», </a:t>
                      </a:r>
                      <a:r>
                        <a:rPr kumimoji="0" lang="ru-RU" sz="11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ул.Фестивальная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 д.21</a:t>
                      </a: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+muller narrow light"/>
                        <a:ea typeface="+mn-ea"/>
                        <a:cs typeface="+mn-cs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</a:tr>
              <a:tr h="549135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Ремонт сетей наружного уличного освещения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 300,0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2023 год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ул. Ферсмана,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тротуар в районе ж/д перехода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ул.Козлова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, д.10</a:t>
                      </a: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</a:tr>
              <a:tr h="630936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100" b="1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Разработка проектно-сметной документации на благоустройство Аллеи Славы на территории городского кладбища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285,2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2023 год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effectLst/>
                        <a:latin typeface="+muller narrow light"/>
                        <a:ea typeface="+mn-ea"/>
                        <a:cs typeface="+mn-cs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</a:tr>
              <a:tr h="697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6.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Муниципальная  программа "Обеспечение общественного порядка и безопасности населения города Апатиты"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Организация временного трудоустройства граждан в возрасте от 14 до 18 лет в течение календарного года по направлению </a:t>
                      </a:r>
                      <a:r>
                        <a:rPr lang="ru-RU" sz="1100" b="0" i="0" u="none" strike="noStrike" dirty="0" err="1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КДНиЗП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, а также находящихся в трудной жизненной ситуации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2 653,4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2023 год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Планируется оказание адресной помощи в трудоустройстве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 а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социальных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 подростков, а также их вовлечение в реализацию профилактических программ и проектов по формированию здорового образа жизни и развитию антинаркотической пропаганды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uller narrow light"/>
                        <a:ea typeface="+mn-ea"/>
                        <a:cs typeface="+mn-cs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</a:tr>
              <a:tr h="433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7.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Муниципальная  программа "Охрана окружающей среды"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Озеленение городских территорий с последующим уходом за декоративными растениями и травянистой растительностью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2 000,0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2023 год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В рамках мероприятия планируется провести работы на традиционных местах общей площадью – 1226,7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кв.м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.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uller narrow light"/>
                        <a:ea typeface="+mn-ea"/>
                        <a:cs typeface="+mn-cs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</a:tr>
              <a:tr h="5105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8.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Муниципальная  программа «Развитие транспортной системы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 Обеспечение транспортной безопасности на объектах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 транспортной инфраструктуры дорожного хозяйства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1 500,0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2023 год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Разработка проектно-сметной документации на охрану 1 объекта транспортной инфраструктуры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uller narrow light"/>
                        <a:ea typeface="+mn-ea"/>
                        <a:cs typeface="+mn-cs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</a:tr>
              <a:tr h="550022"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Разработка проектно-сметной документации на ремонт мостового сооружения и путепроводов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3 170,0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2023 год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Путепровод через реку Белая (от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ул.Козлова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 на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Промплощадку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)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uller narrow light"/>
                        <a:ea typeface="+mn-ea"/>
                        <a:cs typeface="+mn-cs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</a:tr>
              <a:tr h="2687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+muller narrow light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+muller narrow light"/>
                        </a:rPr>
                        <a:t> 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ИТОГО: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113 598,2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+muller narrow light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latin typeface="+muller narrow light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5919" marR="5919" marT="4643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15265" y="317093"/>
            <a:ext cx="8209977" cy="369318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22401" y="909885"/>
            <a:ext cx="4761080" cy="615523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17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СОЦИАЛЬНО значимые проекты в 2023 году</a:t>
            </a:r>
            <a:endParaRPr lang="ru-RU" altLang="ru-RU" sz="17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462" y="1001533"/>
            <a:ext cx="11096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97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-1658" y="987431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6408" y="1078820"/>
            <a:ext cx="7876518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Программно-целевой метод планирования бюджета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329367" y="2190948"/>
            <a:ext cx="4498213" cy="44210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latin typeface="+muller narrow light"/>
              </a:rPr>
              <a:t>	Муниципальные </a:t>
            </a:r>
            <a:r>
              <a:rPr lang="ru-RU" altLang="ru-RU" sz="2000" dirty="0">
                <a:latin typeface="+muller narrow light"/>
              </a:rPr>
              <a:t>программы являются основным инструментом планирования бюджета. </a:t>
            </a:r>
            <a:endParaRPr lang="ru-RU" altLang="ru-RU" sz="2000" dirty="0" smtClean="0">
              <a:latin typeface="+muller narrow light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latin typeface="+muller narrow light"/>
              </a:rPr>
              <a:t>	Подобно </a:t>
            </a:r>
            <a:r>
              <a:rPr lang="ru-RU" altLang="ru-RU" sz="2000" dirty="0">
                <a:latin typeface="+muller narrow light"/>
              </a:rPr>
              <a:t>тому, как дом строится из кирпичей, бюджет складывается из программ.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latin typeface="+muller narrow light"/>
              </a:rPr>
              <a:t>	Целевые </a:t>
            </a:r>
            <a:r>
              <a:rPr lang="ru-RU" altLang="ru-RU" sz="2000" dirty="0">
                <a:latin typeface="+muller narrow light"/>
              </a:rPr>
              <a:t>программы содержат набор разделов, включая цели и задачи, ожидаемые от реализации результаты, заказчика программы, исполнителей, мероприятия, меры реализации и объемы финансирования в целом и по годам</a:t>
            </a: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7157551" y="4248524"/>
            <a:ext cx="4956591" cy="18049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b="1" dirty="0">
                <a:solidFill>
                  <a:srgbClr val="F05A28"/>
                </a:solidFill>
                <a:latin typeface="+muller narrow light"/>
              </a:rPr>
              <a:t>Благодаря муниципальным </a:t>
            </a:r>
            <a:r>
              <a:rPr lang="ru-RU" altLang="ru-RU" sz="2200" b="1" dirty="0" smtClean="0">
                <a:solidFill>
                  <a:srgbClr val="F05A28"/>
                </a:solidFill>
                <a:latin typeface="+muller narrow light"/>
              </a:rPr>
              <a:t>программам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b="1" dirty="0" smtClean="0">
                <a:solidFill>
                  <a:srgbClr val="F05A28"/>
                </a:solidFill>
                <a:latin typeface="+muller narrow light"/>
              </a:rPr>
              <a:t>каждый </a:t>
            </a:r>
            <a:r>
              <a:rPr lang="ru-RU" altLang="ru-RU" sz="2200" b="1" dirty="0">
                <a:solidFill>
                  <a:srgbClr val="F05A28"/>
                </a:solidFill>
                <a:latin typeface="+muller narrow light"/>
              </a:rPr>
              <a:t>бюджетный </a:t>
            </a:r>
            <a:r>
              <a:rPr lang="ru-RU" altLang="ru-RU" sz="2200" b="1" dirty="0" smtClean="0">
                <a:solidFill>
                  <a:srgbClr val="F05A28"/>
                </a:solidFill>
                <a:latin typeface="+muller narrow light"/>
              </a:rPr>
              <a:t>рубль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b="1" dirty="0" smtClean="0">
                <a:solidFill>
                  <a:srgbClr val="F05A28"/>
                </a:solidFill>
                <a:latin typeface="+muller narrow light"/>
              </a:rPr>
              <a:t>нацелен </a:t>
            </a:r>
            <a:r>
              <a:rPr lang="ru-RU" altLang="ru-RU" sz="2200" b="1" dirty="0">
                <a:solidFill>
                  <a:srgbClr val="F05A28"/>
                </a:solidFill>
                <a:latin typeface="+muller narrow light"/>
              </a:rPr>
              <a:t>на конечный результат!</a:t>
            </a:r>
            <a:endParaRPr lang="ru-RU" altLang="ru-RU" sz="2200" dirty="0">
              <a:solidFill>
                <a:srgbClr val="F05A28"/>
              </a:solidFill>
              <a:latin typeface="+muller narrow ligh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200" dirty="0">
              <a:solidFill>
                <a:srgbClr val="F05A28"/>
              </a:solidFill>
              <a:latin typeface="+muller narrow ligh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61CE4E4-9D90-4442-8D06-DA02D89A0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44" y="2271846"/>
            <a:ext cx="1147181" cy="11881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F164DEB-B7F1-E94D-B1CE-6F485B98C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373" y="5150983"/>
            <a:ext cx="1181251" cy="11812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A2CB1AA-4B44-494B-BD25-4AD65EB01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43" y="3725391"/>
            <a:ext cx="1147181" cy="114718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A3F6151-10FF-8647-876A-743D25164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5563" y="2052521"/>
            <a:ext cx="1812862" cy="181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6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-1658" y="987431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31780" name="TextBox 40"/>
          <p:cNvSpPr txBox="1">
            <a:spLocks noChangeArrowheads="1"/>
          </p:cNvSpPr>
          <p:nvPr/>
        </p:nvSpPr>
        <p:spPr bwMode="auto">
          <a:xfrm>
            <a:off x="8458200" y="2090370"/>
            <a:ext cx="3190412" cy="3385542"/>
          </a:xfrm>
          <a:prstGeom prst="rect">
            <a:avLst/>
          </a:prstGeom>
          <a:solidFill>
            <a:schemeClr val="bg1"/>
          </a:solidFill>
          <a:ln w="38100">
            <a:solidFill>
              <a:srgbClr val="F05A28"/>
            </a:solidFill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Основная </a:t>
            </a:r>
            <a:r>
              <a:rPr lang="ru-RU" altLang="ru-RU" sz="2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цель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системы </a:t>
            </a:r>
            <a:r>
              <a:rPr lang="ru-RU" altLang="ru-RU" sz="2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целеполагания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ОМСУ города Апатиты</a:t>
            </a:r>
            <a:r>
              <a:rPr lang="ru-RU" altLang="ru-RU" sz="2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обеспечение высокого уровня качества жизни </a:t>
            </a:r>
            <a:r>
              <a:rPr lang="ru-RU" altLang="ru-RU" sz="2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населения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Муниципального образования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город Апатиты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с подведомственной территорией</a:t>
            </a:r>
            <a:endParaRPr lang="ru-RU" altLang="ru-RU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5265" y="317093"/>
            <a:ext cx="8209977" cy="369318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63215" y="1222704"/>
            <a:ext cx="6649649" cy="646300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Расходы по направлениям системы целеполагания ОМСУ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05697" y="2237983"/>
            <a:ext cx="3355332" cy="6006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rgbClr val="0082C8"/>
                </a:solidFill>
                <a:latin typeface="+muller narrow light"/>
              </a:rPr>
              <a:t> </a:t>
            </a:r>
            <a:r>
              <a:rPr lang="ru-RU" dirty="0" smtClean="0">
                <a:solidFill>
                  <a:srgbClr val="0082C8"/>
                </a:solidFill>
                <a:latin typeface="+muller narrow light"/>
              </a:rPr>
              <a:t>Развитие человеческого потенциала</a:t>
            </a:r>
            <a:endParaRPr lang="ru-RU" dirty="0">
              <a:solidFill>
                <a:srgbClr val="0082C8"/>
              </a:solidFill>
              <a:latin typeface="+muller narrow light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ABA5FC19-1445-A840-9988-AF4773354E5C}"/>
              </a:ext>
            </a:extLst>
          </p:cNvPr>
          <p:cNvSpPr/>
          <p:nvPr/>
        </p:nvSpPr>
        <p:spPr>
          <a:xfrm>
            <a:off x="319606" y="2237983"/>
            <a:ext cx="2657800" cy="609853"/>
          </a:xfrm>
          <a:prstGeom prst="round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800" b="1" dirty="0" smtClean="0">
                <a:solidFill>
                  <a:prstClr val="white"/>
                </a:solidFill>
                <a:latin typeface="+muller narrow light"/>
              </a:rPr>
              <a:t>2 508,7</a:t>
            </a:r>
            <a:endParaRPr lang="ru-RU" sz="2800" b="1" dirty="0">
              <a:solidFill>
                <a:prstClr val="white"/>
              </a:solidFill>
              <a:latin typeface="+muller narrow ligh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19567" y="2307467"/>
            <a:ext cx="990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white"/>
                </a:solidFill>
                <a:latin typeface="+muller narrow light"/>
              </a:rPr>
              <a:t>млн</a:t>
            </a:r>
            <a:r>
              <a:rPr lang="ru-RU" sz="1200" dirty="0" smtClean="0">
                <a:solidFill>
                  <a:prstClr val="white"/>
                </a:solidFill>
                <a:latin typeface="+muller narrow light"/>
              </a:rPr>
              <a:t> </a:t>
            </a:r>
          </a:p>
          <a:p>
            <a:r>
              <a:rPr lang="ru-RU" sz="1200" b="1" dirty="0" smtClean="0">
                <a:solidFill>
                  <a:prstClr val="white"/>
                </a:solidFill>
                <a:latin typeface="+muller narrow light"/>
              </a:rPr>
              <a:t>рублей</a:t>
            </a:r>
            <a:endParaRPr lang="ru-RU" sz="1200" b="1" dirty="0">
              <a:solidFill>
                <a:prstClr val="white"/>
              </a:solidFill>
              <a:latin typeface="+muller narrow ligh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10178" y="3012737"/>
            <a:ext cx="3355332" cy="6006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82C8"/>
                </a:solidFill>
                <a:latin typeface="+muller narrow light"/>
              </a:rPr>
              <a:t>Обеспечение комфортной и безопасной</a:t>
            </a:r>
          </a:p>
          <a:p>
            <a:pPr algn="ctr"/>
            <a:r>
              <a:rPr lang="ru-RU" sz="1300" dirty="0" smtClean="0">
                <a:solidFill>
                  <a:srgbClr val="0082C8"/>
                </a:solidFill>
                <a:latin typeface="+muller narrow light"/>
              </a:rPr>
              <a:t> среды проживания населения города</a:t>
            </a:r>
            <a:endParaRPr lang="ru-RU" sz="1300" dirty="0">
              <a:solidFill>
                <a:srgbClr val="0082C8"/>
              </a:solidFill>
              <a:latin typeface="+muller narrow light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ABA5FC19-1445-A840-9988-AF4773354E5C}"/>
              </a:ext>
            </a:extLst>
          </p:cNvPr>
          <p:cNvSpPr/>
          <p:nvPr/>
        </p:nvSpPr>
        <p:spPr>
          <a:xfrm>
            <a:off x="288114" y="2984351"/>
            <a:ext cx="2659507" cy="600635"/>
          </a:xfrm>
          <a:prstGeom prst="round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800" dirty="0" smtClean="0">
                <a:solidFill>
                  <a:prstClr val="white"/>
                </a:solidFill>
                <a:latin typeface="+muller narrow light"/>
              </a:rPr>
              <a:t>    273,5</a:t>
            </a:r>
            <a:endParaRPr lang="ru-RU" sz="2800" b="1" dirty="0">
              <a:solidFill>
                <a:prstClr val="white"/>
              </a:solidFill>
              <a:latin typeface="+muller narrow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89354" y="3007669"/>
            <a:ext cx="905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white"/>
                </a:solidFill>
                <a:latin typeface="+muller narrow light"/>
              </a:rPr>
              <a:t>млн</a:t>
            </a:r>
            <a:r>
              <a:rPr lang="ru-RU" sz="1200" dirty="0">
                <a:solidFill>
                  <a:prstClr val="white"/>
                </a:solidFill>
                <a:latin typeface="+muller narrow light"/>
              </a:rPr>
              <a:t> </a:t>
            </a:r>
          </a:p>
          <a:p>
            <a:r>
              <a:rPr lang="ru-RU" sz="1200" b="1" dirty="0">
                <a:solidFill>
                  <a:prstClr val="white"/>
                </a:solidFill>
                <a:latin typeface="+muller narrow light"/>
              </a:rPr>
              <a:t>рублей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913504" y="3781420"/>
            <a:ext cx="3355332" cy="6006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rgbClr val="0082C8"/>
                </a:solidFill>
                <a:latin typeface="+muller narrow light"/>
              </a:rPr>
              <a:t> </a:t>
            </a:r>
            <a:r>
              <a:rPr lang="ru-RU" dirty="0" smtClean="0">
                <a:solidFill>
                  <a:srgbClr val="0082C8"/>
                </a:solidFill>
                <a:latin typeface="+muller narrow light"/>
              </a:rPr>
              <a:t>Повышение эффективности муниципального управления</a:t>
            </a:r>
            <a:endParaRPr lang="ru-RU" dirty="0">
              <a:solidFill>
                <a:srgbClr val="0082C8"/>
              </a:solidFill>
              <a:latin typeface="+muller narrow light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ABA5FC19-1445-A840-9988-AF4773354E5C}"/>
              </a:ext>
            </a:extLst>
          </p:cNvPr>
          <p:cNvSpPr/>
          <p:nvPr/>
        </p:nvSpPr>
        <p:spPr>
          <a:xfrm>
            <a:off x="296817" y="3768566"/>
            <a:ext cx="2657800" cy="600635"/>
          </a:xfrm>
          <a:prstGeom prst="round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800" dirty="0" smtClean="0">
                <a:solidFill>
                  <a:prstClr val="white"/>
                </a:solidFill>
                <a:latin typeface="+muller narrow light"/>
              </a:rPr>
              <a:t>     415,8</a:t>
            </a:r>
            <a:endParaRPr lang="ru-RU" sz="2800" b="1" dirty="0">
              <a:solidFill>
                <a:prstClr val="white"/>
              </a:solidFill>
              <a:latin typeface="+muller narrow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64245" y="3780272"/>
            <a:ext cx="905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white"/>
                </a:solidFill>
                <a:latin typeface="+muller narrow light"/>
              </a:rPr>
              <a:t>млн</a:t>
            </a:r>
            <a:r>
              <a:rPr lang="ru-RU" sz="1200" dirty="0">
                <a:solidFill>
                  <a:prstClr val="white"/>
                </a:solidFill>
                <a:latin typeface="+muller narrow light"/>
              </a:rPr>
              <a:t> </a:t>
            </a:r>
          </a:p>
          <a:p>
            <a:r>
              <a:rPr lang="ru-RU" sz="1200" b="1" dirty="0">
                <a:solidFill>
                  <a:prstClr val="white"/>
                </a:solidFill>
                <a:latin typeface="+muller narrow light"/>
              </a:rPr>
              <a:t>рублей</a:t>
            </a:r>
          </a:p>
        </p:txBody>
      </p:sp>
      <p:sp>
        <p:nvSpPr>
          <p:cNvPr id="42" name="Треугольник 18">
            <a:extLst>
              <a:ext uri="{FF2B5EF4-FFF2-40B4-BE49-F238E27FC236}">
                <a16:creationId xmlns:a16="http://schemas.microsoft.com/office/drawing/2014/main" xmlns="" id="{91E45819-5BDE-B045-BA6C-D401701E3619}"/>
              </a:ext>
            </a:extLst>
          </p:cNvPr>
          <p:cNvSpPr/>
          <p:nvPr/>
        </p:nvSpPr>
        <p:spPr>
          <a:xfrm rot="5400000">
            <a:off x="2893048" y="2474420"/>
            <a:ext cx="261712" cy="155981"/>
          </a:xfrm>
          <a:prstGeom prst="triangle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Треугольник 18">
            <a:extLst>
              <a:ext uri="{FF2B5EF4-FFF2-40B4-BE49-F238E27FC236}">
                <a16:creationId xmlns:a16="http://schemas.microsoft.com/office/drawing/2014/main" xmlns="" id="{91E45819-5BDE-B045-BA6C-D401701E3619}"/>
              </a:ext>
            </a:extLst>
          </p:cNvPr>
          <p:cNvSpPr/>
          <p:nvPr/>
        </p:nvSpPr>
        <p:spPr>
          <a:xfrm rot="5400000">
            <a:off x="2875352" y="3990893"/>
            <a:ext cx="261712" cy="155981"/>
          </a:xfrm>
          <a:prstGeom prst="triangle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Треугольник 18">
            <a:extLst>
              <a:ext uri="{FF2B5EF4-FFF2-40B4-BE49-F238E27FC236}">
                <a16:creationId xmlns:a16="http://schemas.microsoft.com/office/drawing/2014/main" xmlns="" id="{91E45819-5BDE-B045-BA6C-D401701E3619}"/>
              </a:ext>
            </a:extLst>
          </p:cNvPr>
          <p:cNvSpPr/>
          <p:nvPr/>
        </p:nvSpPr>
        <p:spPr>
          <a:xfrm rot="5400000">
            <a:off x="2860639" y="3237170"/>
            <a:ext cx="261712" cy="155981"/>
          </a:xfrm>
          <a:prstGeom prst="triangle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37069" y="2356988"/>
            <a:ext cx="1140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05A28"/>
                </a:solidFill>
                <a:latin typeface="+muller narrow light"/>
              </a:rPr>
              <a:t>78,4</a:t>
            </a:r>
            <a:r>
              <a:rPr lang="ru-RU" sz="2400" baseline="30000" dirty="0" smtClean="0">
                <a:solidFill>
                  <a:srgbClr val="F05A28"/>
                </a:solidFill>
                <a:latin typeface="+muller narrow light"/>
              </a:rPr>
              <a:t>%</a:t>
            </a:r>
            <a:r>
              <a:rPr lang="ru-RU" b="1" dirty="0" smtClean="0">
                <a:solidFill>
                  <a:srgbClr val="F05A28"/>
                </a:solidFill>
                <a:latin typeface="+muller narrow light"/>
              </a:rPr>
              <a:t> </a:t>
            </a:r>
            <a:endParaRPr lang="ru-RU" b="1" dirty="0">
              <a:solidFill>
                <a:srgbClr val="F05A28"/>
              </a:solidFill>
              <a:latin typeface="+muller narrow ligh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38776" y="2984351"/>
            <a:ext cx="101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05A28"/>
                </a:solidFill>
                <a:latin typeface="+muller narrow light"/>
              </a:rPr>
              <a:t>8,6</a:t>
            </a:r>
            <a:r>
              <a:rPr lang="ru-RU" sz="2400" baseline="30000" dirty="0" smtClean="0">
                <a:solidFill>
                  <a:srgbClr val="F05A28"/>
                </a:solidFill>
                <a:latin typeface="+muller narrow light"/>
              </a:rPr>
              <a:t>%</a:t>
            </a:r>
            <a:r>
              <a:rPr lang="ru-RU" sz="2400" b="1" dirty="0" smtClean="0">
                <a:solidFill>
                  <a:srgbClr val="0082C8"/>
                </a:solidFill>
                <a:latin typeface="+muller narrow light"/>
              </a:rPr>
              <a:t> </a:t>
            </a:r>
            <a:endParaRPr lang="ru-RU" sz="2400" b="1" dirty="0">
              <a:solidFill>
                <a:srgbClr val="0082C8"/>
              </a:solidFill>
              <a:latin typeface="+muller narrow ligh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45772" y="3872605"/>
            <a:ext cx="101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05A28"/>
                </a:solidFill>
                <a:latin typeface="+muller narrow light"/>
              </a:rPr>
              <a:t>13,0</a:t>
            </a:r>
            <a:r>
              <a:rPr lang="ru-RU" sz="2400" baseline="30000" dirty="0" smtClean="0">
                <a:solidFill>
                  <a:srgbClr val="F05A28"/>
                </a:solidFill>
                <a:latin typeface="+muller narrow light"/>
              </a:rPr>
              <a:t>%</a:t>
            </a:r>
            <a:r>
              <a:rPr lang="ru-RU" b="1" dirty="0" smtClean="0">
                <a:solidFill>
                  <a:srgbClr val="F05A28"/>
                </a:solidFill>
                <a:latin typeface="+muller narrow light"/>
              </a:rPr>
              <a:t> </a:t>
            </a:r>
            <a:endParaRPr lang="ru-RU" b="1" dirty="0">
              <a:solidFill>
                <a:srgbClr val="F05A28"/>
              </a:solidFill>
              <a:latin typeface="+muller narrow light"/>
            </a:endParaRPr>
          </a:p>
        </p:txBody>
      </p:sp>
      <p:sp>
        <p:nvSpPr>
          <p:cNvPr id="50" name="Треугольник 18">
            <a:extLst>
              <a:ext uri="{FF2B5EF4-FFF2-40B4-BE49-F238E27FC236}">
                <a16:creationId xmlns:a16="http://schemas.microsoft.com/office/drawing/2014/main" xmlns="" id="{91E45819-5BDE-B045-BA6C-D401701E3619}"/>
              </a:ext>
            </a:extLst>
          </p:cNvPr>
          <p:cNvSpPr/>
          <p:nvPr/>
        </p:nvSpPr>
        <p:spPr>
          <a:xfrm rot="5400000">
            <a:off x="6218436" y="2460310"/>
            <a:ext cx="261712" cy="155981"/>
          </a:xfrm>
          <a:prstGeom prst="triangle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Треугольник 18">
            <a:extLst>
              <a:ext uri="{FF2B5EF4-FFF2-40B4-BE49-F238E27FC236}">
                <a16:creationId xmlns:a16="http://schemas.microsoft.com/office/drawing/2014/main" xmlns="" id="{91E45819-5BDE-B045-BA6C-D401701E3619}"/>
              </a:ext>
            </a:extLst>
          </p:cNvPr>
          <p:cNvSpPr/>
          <p:nvPr/>
        </p:nvSpPr>
        <p:spPr>
          <a:xfrm rot="5400000">
            <a:off x="6202121" y="3206679"/>
            <a:ext cx="261712" cy="155981"/>
          </a:xfrm>
          <a:prstGeom prst="triangle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Треугольник 18">
            <a:extLst>
              <a:ext uri="{FF2B5EF4-FFF2-40B4-BE49-F238E27FC236}">
                <a16:creationId xmlns:a16="http://schemas.microsoft.com/office/drawing/2014/main" xmlns="" id="{91E45819-5BDE-B045-BA6C-D401701E3619}"/>
              </a:ext>
            </a:extLst>
          </p:cNvPr>
          <p:cNvSpPr/>
          <p:nvPr/>
        </p:nvSpPr>
        <p:spPr>
          <a:xfrm rot="5400000">
            <a:off x="6216866" y="4003747"/>
            <a:ext cx="261712" cy="155981"/>
          </a:xfrm>
          <a:prstGeom prst="triangle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10534650" y="1458988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solidFill>
                  <a:prstClr val="black"/>
                </a:solidFill>
                <a:latin typeface="+muller narrow light"/>
              </a:rPr>
              <a:t>млн. </a:t>
            </a:r>
            <a:r>
              <a:rPr lang="ru-RU" altLang="ru-RU" sz="1000" b="1" dirty="0">
                <a:solidFill>
                  <a:prstClr val="black"/>
                </a:solidFill>
                <a:latin typeface="+muller narrow light"/>
              </a:rPr>
              <a:t>рублей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1862" y="1215564"/>
            <a:ext cx="355600" cy="3175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598979" y="5715150"/>
            <a:ext cx="124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05A28"/>
                </a:solidFill>
                <a:latin typeface="+muller narrow light"/>
              </a:rPr>
              <a:t>100,0</a:t>
            </a:r>
            <a:r>
              <a:rPr lang="ru-RU" sz="2400" baseline="30000" dirty="0" smtClean="0">
                <a:solidFill>
                  <a:srgbClr val="F05A28"/>
                </a:solidFill>
                <a:latin typeface="+muller narrow light"/>
              </a:rPr>
              <a:t>%</a:t>
            </a:r>
            <a:r>
              <a:rPr lang="ru-RU" b="1" dirty="0" smtClean="0">
                <a:solidFill>
                  <a:srgbClr val="F05A28"/>
                </a:solidFill>
                <a:latin typeface="+muller narrow light"/>
              </a:rPr>
              <a:t> </a:t>
            </a:r>
            <a:endParaRPr lang="ru-RU" b="1" dirty="0">
              <a:solidFill>
                <a:srgbClr val="F05A28"/>
              </a:solidFill>
              <a:latin typeface="+muller narrow light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3549988" y="5568971"/>
            <a:ext cx="2724150" cy="630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2800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3 198,4 </a:t>
            </a:r>
            <a:r>
              <a:rPr lang="ru-RU" altLang="ru-RU" sz="1400" b="1" dirty="0" err="1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млн.рублей</a:t>
            </a:r>
            <a:endParaRPr lang="ru-RU" altLang="ru-RU" sz="1400" b="1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prstClr val="black"/>
              </a:solidFill>
              <a:latin typeface="+muller narrow light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549988" y="5568971"/>
            <a:ext cx="4289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936293" y="4647052"/>
            <a:ext cx="3355332" cy="6006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rgbClr val="0082C8"/>
                </a:solidFill>
                <a:latin typeface="+muller narrow light"/>
              </a:rPr>
              <a:t> </a:t>
            </a:r>
            <a:r>
              <a:rPr lang="ru-RU" dirty="0" smtClean="0">
                <a:solidFill>
                  <a:srgbClr val="0082C8"/>
                </a:solidFill>
                <a:latin typeface="+muller narrow light"/>
              </a:rPr>
              <a:t>Обеспечение устойчивого экономического роста</a:t>
            </a:r>
            <a:endParaRPr lang="ru-RU" dirty="0">
              <a:solidFill>
                <a:srgbClr val="0082C8"/>
              </a:solidFill>
              <a:latin typeface="+muller narrow light"/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xmlns="" id="{ABA5FC19-1445-A840-9988-AF4773354E5C}"/>
              </a:ext>
            </a:extLst>
          </p:cNvPr>
          <p:cNvSpPr/>
          <p:nvPr/>
        </p:nvSpPr>
        <p:spPr>
          <a:xfrm>
            <a:off x="319606" y="4634198"/>
            <a:ext cx="2657800" cy="600635"/>
          </a:xfrm>
          <a:prstGeom prst="round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800" dirty="0" smtClean="0">
                <a:solidFill>
                  <a:prstClr val="white"/>
                </a:solidFill>
                <a:latin typeface="+muller narrow light"/>
              </a:rPr>
              <a:t>           0,4</a:t>
            </a:r>
            <a:endParaRPr lang="ru-RU" sz="2800" b="1" dirty="0">
              <a:solidFill>
                <a:prstClr val="white"/>
              </a:solidFill>
              <a:latin typeface="+muller narrow ligh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7034" y="4645904"/>
            <a:ext cx="905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white"/>
                </a:solidFill>
                <a:latin typeface="+muller narrow light"/>
              </a:rPr>
              <a:t>млн</a:t>
            </a:r>
            <a:r>
              <a:rPr lang="ru-RU" sz="1200" dirty="0">
                <a:solidFill>
                  <a:prstClr val="white"/>
                </a:solidFill>
                <a:latin typeface="+muller narrow light"/>
              </a:rPr>
              <a:t> </a:t>
            </a:r>
          </a:p>
          <a:p>
            <a:r>
              <a:rPr lang="ru-RU" sz="1200" b="1" dirty="0">
                <a:solidFill>
                  <a:prstClr val="white"/>
                </a:solidFill>
                <a:latin typeface="+muller narrow light"/>
              </a:rPr>
              <a:t>рублей</a:t>
            </a:r>
          </a:p>
        </p:txBody>
      </p:sp>
      <p:sp>
        <p:nvSpPr>
          <p:cNvPr id="43" name="Треугольник 18">
            <a:extLst>
              <a:ext uri="{FF2B5EF4-FFF2-40B4-BE49-F238E27FC236}">
                <a16:creationId xmlns:a16="http://schemas.microsoft.com/office/drawing/2014/main" xmlns="" id="{91E45819-5BDE-B045-BA6C-D401701E3619}"/>
              </a:ext>
            </a:extLst>
          </p:cNvPr>
          <p:cNvSpPr/>
          <p:nvPr/>
        </p:nvSpPr>
        <p:spPr>
          <a:xfrm rot="5400000">
            <a:off x="2898141" y="4856525"/>
            <a:ext cx="261712" cy="155981"/>
          </a:xfrm>
          <a:prstGeom prst="triangle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68561" y="4738237"/>
            <a:ext cx="101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05A28"/>
                </a:solidFill>
                <a:latin typeface="+muller narrow light"/>
              </a:rPr>
              <a:t>0,01</a:t>
            </a:r>
            <a:r>
              <a:rPr lang="ru-RU" sz="2400" baseline="30000" dirty="0" smtClean="0">
                <a:solidFill>
                  <a:srgbClr val="F05A28"/>
                </a:solidFill>
                <a:latin typeface="+muller narrow light"/>
              </a:rPr>
              <a:t>%</a:t>
            </a:r>
            <a:r>
              <a:rPr lang="ru-RU" b="1" dirty="0" smtClean="0">
                <a:solidFill>
                  <a:srgbClr val="F05A28"/>
                </a:solidFill>
                <a:latin typeface="+muller narrow light"/>
              </a:rPr>
              <a:t> </a:t>
            </a:r>
            <a:endParaRPr lang="ru-RU" b="1" dirty="0">
              <a:solidFill>
                <a:srgbClr val="F05A28"/>
              </a:solidFill>
              <a:latin typeface="+muller narrow light"/>
            </a:endParaRPr>
          </a:p>
        </p:txBody>
      </p:sp>
      <p:sp>
        <p:nvSpPr>
          <p:cNvPr id="52" name="Треугольник 18">
            <a:extLst>
              <a:ext uri="{FF2B5EF4-FFF2-40B4-BE49-F238E27FC236}">
                <a16:creationId xmlns:a16="http://schemas.microsoft.com/office/drawing/2014/main" xmlns="" id="{91E45819-5BDE-B045-BA6C-D401701E3619}"/>
              </a:ext>
            </a:extLst>
          </p:cNvPr>
          <p:cNvSpPr/>
          <p:nvPr/>
        </p:nvSpPr>
        <p:spPr>
          <a:xfrm rot="5400000">
            <a:off x="6239655" y="4869379"/>
            <a:ext cx="261712" cy="155981"/>
          </a:xfrm>
          <a:prstGeom prst="triangle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8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-18926" y="804907"/>
            <a:ext cx="12239625" cy="6476337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</a:ln>
          <a:effectLst/>
        </p:spPr>
        <p:txBody>
          <a:bodyPr lIns="105963" tIns="52978" rIns="105963" bIns="52978" rtlCol="0" anchor="ctr"/>
          <a:lstStyle/>
          <a:p>
            <a:pPr marL="0" marR="0" lvl="0" indent="0" defTabSz="1059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0" i="0" u="none" strike="noStrike" kern="0" cap="none" spc="0" normalizeH="0" baseline="0" noProof="0" dirty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Muller Narrow ExtraBold"/>
              <a:ea typeface="+mn-ea"/>
              <a:cs typeface="+mn-cs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5123803" y="4289650"/>
            <a:ext cx="1969249" cy="9386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  <a:p>
            <a:pPr algn="ctr" defTabSz="1059800">
              <a:spcBef>
                <a:spcPct val="0"/>
              </a:spcBef>
              <a:defRPr/>
            </a:pPr>
            <a:r>
              <a:rPr lang="ru-RU" altLang="ru-RU" sz="3600" b="1" cap="all" dirty="0" smtClean="0">
                <a:solidFill>
                  <a:srgbClr val="F05A28"/>
                </a:solidFill>
                <a:latin typeface="Muller Narrow ExtraBold"/>
                <a:cs typeface="Times New Roman" pitchFamily="18" charset="0"/>
              </a:rPr>
              <a:t>3 198,4     </a:t>
            </a:r>
            <a:r>
              <a:rPr lang="ru-RU" altLang="ru-RU" sz="1400" b="1" dirty="0" err="1" smtClean="0">
                <a:solidFill>
                  <a:srgbClr val="F05A28"/>
                </a:solidFill>
                <a:latin typeface="Muller Narrow ExtraBold"/>
                <a:cs typeface="Times New Roman" pitchFamily="18" charset="0"/>
              </a:rPr>
              <a:t>млн.рублей</a:t>
            </a:r>
            <a:endParaRPr lang="ru-RU" altLang="ru-RU" sz="100" b="1" cap="all" dirty="0">
              <a:solidFill>
                <a:srgbClr val="F05A2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F05A28"/>
              </a:solidFill>
              <a:latin typeface="Muller Narrow ExtraBold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>
              <a:solidFill>
                <a:srgbClr val="F05A2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3721505" y="1878022"/>
            <a:ext cx="4758764" cy="4549741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4759498" y="2941544"/>
            <a:ext cx="2589374" cy="1200298"/>
          </a:xfrm>
          <a:prstGeom prst="rect">
            <a:avLst/>
          </a:prstGeom>
          <a:noFill/>
        </p:spPr>
        <p:txBody>
          <a:bodyPr wrap="square" lIns="91405" tIns="45705" rIns="91405" bIns="45705">
            <a:spAutoFit/>
          </a:bodyPr>
          <a:lstStyle/>
          <a:p>
            <a:pPr algn="ctr"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Муниципальные</a:t>
            </a:r>
          </a:p>
          <a:p>
            <a:pPr algn="ctr"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Программы</a:t>
            </a:r>
          </a:p>
          <a:p>
            <a:pPr algn="ctr"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города апатиты</a:t>
            </a:r>
          </a:p>
          <a:p>
            <a:pPr algn="ctr"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На 2023 год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15265" y="317093"/>
            <a:ext cx="8209977" cy="369318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96" name="Блок-схема: узел 95"/>
          <p:cNvSpPr/>
          <p:nvPr/>
        </p:nvSpPr>
        <p:spPr>
          <a:xfrm>
            <a:off x="6387640" y="997257"/>
            <a:ext cx="997540" cy="948586"/>
          </a:xfrm>
          <a:prstGeom prst="flowChartConnector">
            <a:avLst/>
          </a:prstGeom>
          <a:solidFill>
            <a:srgbClr val="F05A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Блок-схема: узел 97"/>
          <p:cNvSpPr/>
          <p:nvPr/>
        </p:nvSpPr>
        <p:spPr>
          <a:xfrm>
            <a:off x="3489417" y="2592692"/>
            <a:ext cx="466267" cy="469208"/>
          </a:xfrm>
          <a:prstGeom prst="flowChartConnector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Блок-схема: узел 98"/>
          <p:cNvSpPr/>
          <p:nvPr/>
        </p:nvSpPr>
        <p:spPr>
          <a:xfrm>
            <a:off x="7838393" y="5484187"/>
            <a:ext cx="886850" cy="830757"/>
          </a:xfrm>
          <a:prstGeom prst="flowChartConnector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Блок-схема: узел 99"/>
          <p:cNvSpPr/>
          <p:nvPr/>
        </p:nvSpPr>
        <p:spPr>
          <a:xfrm>
            <a:off x="8349899" y="4639547"/>
            <a:ext cx="952697" cy="920651"/>
          </a:xfrm>
          <a:prstGeom prst="flowChartConnector">
            <a:avLst/>
          </a:prstGeom>
          <a:solidFill>
            <a:srgbClr val="F05C2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Блок-схема: узел 100"/>
          <p:cNvSpPr/>
          <p:nvPr/>
        </p:nvSpPr>
        <p:spPr>
          <a:xfrm>
            <a:off x="8480269" y="3482760"/>
            <a:ext cx="1037140" cy="988980"/>
          </a:xfrm>
          <a:prstGeom prst="flowChartConnector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Блок-схема: узел 102"/>
          <p:cNvSpPr/>
          <p:nvPr/>
        </p:nvSpPr>
        <p:spPr>
          <a:xfrm>
            <a:off x="8160395" y="2451286"/>
            <a:ext cx="961861" cy="931599"/>
          </a:xfrm>
          <a:prstGeom prst="flowChartConnector">
            <a:avLst/>
          </a:prstGeom>
          <a:solidFill>
            <a:srgbClr val="F05A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Блок-схема: узел 103"/>
          <p:cNvSpPr/>
          <p:nvPr/>
        </p:nvSpPr>
        <p:spPr>
          <a:xfrm>
            <a:off x="3270465" y="3306947"/>
            <a:ext cx="530522" cy="545124"/>
          </a:xfrm>
          <a:prstGeom prst="flowChartConnector">
            <a:avLst/>
          </a:prstGeom>
          <a:solidFill>
            <a:srgbClr val="F05C2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Блок-схема: узел 104"/>
          <p:cNvSpPr/>
          <p:nvPr/>
        </p:nvSpPr>
        <p:spPr>
          <a:xfrm>
            <a:off x="3163966" y="3995365"/>
            <a:ext cx="543554" cy="526484"/>
          </a:xfrm>
          <a:prstGeom prst="flowChartConnector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Блок-схема: узел 105"/>
          <p:cNvSpPr/>
          <p:nvPr/>
        </p:nvSpPr>
        <p:spPr>
          <a:xfrm>
            <a:off x="3376132" y="5132445"/>
            <a:ext cx="626231" cy="561420"/>
          </a:xfrm>
          <a:prstGeom prst="flowChartConnector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Блок-схема: узел 106"/>
          <p:cNvSpPr/>
          <p:nvPr/>
        </p:nvSpPr>
        <p:spPr>
          <a:xfrm>
            <a:off x="3256603" y="4587692"/>
            <a:ext cx="544384" cy="541572"/>
          </a:xfrm>
          <a:prstGeom prst="flowChartConnector">
            <a:avLst/>
          </a:prstGeom>
          <a:solidFill>
            <a:srgbClr val="F05A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Блок-схема: узел 107"/>
          <p:cNvSpPr/>
          <p:nvPr/>
        </p:nvSpPr>
        <p:spPr>
          <a:xfrm>
            <a:off x="3800986" y="5675764"/>
            <a:ext cx="694607" cy="644125"/>
          </a:xfrm>
          <a:prstGeom prst="flowChartConnector">
            <a:avLst/>
          </a:prstGeom>
          <a:solidFill>
            <a:srgbClr val="F05C2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Блок-схема: узел 108"/>
          <p:cNvSpPr/>
          <p:nvPr/>
        </p:nvSpPr>
        <p:spPr>
          <a:xfrm>
            <a:off x="4357680" y="6109249"/>
            <a:ext cx="744756" cy="702426"/>
          </a:xfrm>
          <a:prstGeom prst="flowChartConnector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Блок-схема: узел 109"/>
          <p:cNvSpPr/>
          <p:nvPr/>
        </p:nvSpPr>
        <p:spPr>
          <a:xfrm>
            <a:off x="5300165" y="6486436"/>
            <a:ext cx="754020" cy="655156"/>
          </a:xfrm>
          <a:prstGeom prst="flowChartConnector">
            <a:avLst/>
          </a:prstGeom>
          <a:solidFill>
            <a:srgbClr val="F05C2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Блок-схема: узел 110"/>
          <p:cNvSpPr/>
          <p:nvPr/>
        </p:nvSpPr>
        <p:spPr>
          <a:xfrm>
            <a:off x="6148621" y="6455532"/>
            <a:ext cx="799039" cy="723693"/>
          </a:xfrm>
          <a:prstGeom prst="flowChartConnector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Блок-схема: узел 111"/>
          <p:cNvSpPr/>
          <p:nvPr/>
        </p:nvSpPr>
        <p:spPr>
          <a:xfrm>
            <a:off x="7119626" y="6109249"/>
            <a:ext cx="872528" cy="749831"/>
          </a:xfrm>
          <a:prstGeom prst="flowChartConnector">
            <a:avLst/>
          </a:prstGeom>
          <a:solidFill>
            <a:srgbClr val="F05C2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flipH="1">
            <a:off x="8535133" y="1650228"/>
            <a:ext cx="3582162" cy="695141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ru-RU" altLang="ru-RU" sz="12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Развитие культуры и молодежной политики, сохранение культурного  наследия города</a:t>
            </a:r>
          </a:p>
        </p:txBody>
      </p:sp>
      <p:sp>
        <p:nvSpPr>
          <p:cNvPr id="31778" name="Прямоугольник 17"/>
          <p:cNvSpPr>
            <a:spLocks noChangeArrowheads="1"/>
          </p:cNvSpPr>
          <p:nvPr/>
        </p:nvSpPr>
        <p:spPr bwMode="auto">
          <a:xfrm>
            <a:off x="8704832" y="1829052"/>
            <a:ext cx="3509895" cy="2968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91" name="Стрелка вправо 90"/>
          <p:cNvSpPr/>
          <p:nvPr/>
        </p:nvSpPr>
        <p:spPr>
          <a:xfrm flipH="1">
            <a:off x="9085680" y="2547468"/>
            <a:ext cx="3028365" cy="52359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05A28"/>
              </a:solidFill>
            </a:endParaRPr>
          </a:p>
        </p:txBody>
      </p:sp>
      <p:sp>
        <p:nvSpPr>
          <p:cNvPr id="31779" name="Прямоугольник 18"/>
          <p:cNvSpPr>
            <a:spLocks noChangeArrowheads="1"/>
          </p:cNvSpPr>
          <p:nvPr/>
        </p:nvSpPr>
        <p:spPr bwMode="auto">
          <a:xfrm>
            <a:off x="9296958" y="2660861"/>
            <a:ext cx="2734792" cy="296813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114" name="Стрелка вправо 113"/>
          <p:cNvSpPr/>
          <p:nvPr/>
        </p:nvSpPr>
        <p:spPr>
          <a:xfrm>
            <a:off x="192137" y="3101643"/>
            <a:ext cx="3131727" cy="913864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Стрелка вправо 115"/>
          <p:cNvSpPr/>
          <p:nvPr/>
        </p:nvSpPr>
        <p:spPr>
          <a:xfrm flipH="1">
            <a:off x="9084322" y="4839953"/>
            <a:ext cx="3029579" cy="52359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Стрелка вправо 116"/>
          <p:cNvSpPr/>
          <p:nvPr/>
        </p:nvSpPr>
        <p:spPr>
          <a:xfrm flipH="1">
            <a:off x="8007505" y="6332549"/>
            <a:ext cx="4145231" cy="440806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Стрелка вправо 117"/>
          <p:cNvSpPr/>
          <p:nvPr/>
        </p:nvSpPr>
        <p:spPr>
          <a:xfrm flipH="1">
            <a:off x="8651423" y="5592866"/>
            <a:ext cx="3462479" cy="52359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Стрелка вправо 118"/>
          <p:cNvSpPr/>
          <p:nvPr/>
        </p:nvSpPr>
        <p:spPr>
          <a:xfrm flipH="1">
            <a:off x="9403662" y="3373741"/>
            <a:ext cx="2710240" cy="1207018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18"/>
          <p:cNvSpPr>
            <a:spLocks noChangeArrowheads="1"/>
          </p:cNvSpPr>
          <p:nvPr/>
        </p:nvSpPr>
        <p:spPr bwMode="auto">
          <a:xfrm>
            <a:off x="9849776" y="3391394"/>
            <a:ext cx="2690567" cy="11893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 Управление </a:t>
            </a:r>
            <a:r>
              <a:rPr lang="ru-RU" altLang="ru-RU" sz="10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муниципальным </a:t>
            </a:r>
            <a:endParaRPr lang="ru-RU" altLang="ru-RU" sz="1000" b="1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имуществом и земельными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ресурсами</a:t>
            </a:r>
            <a:r>
              <a:rPr lang="ru-RU" altLang="ru-RU" sz="10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, </a:t>
            </a:r>
            <a:r>
              <a:rPr lang="ru-RU" altLang="ru-RU" sz="10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расположенными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altLang="ru-RU" sz="10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на территории муниципального </a:t>
            </a:r>
            <a:endParaRPr lang="ru-RU" altLang="ru-RU" sz="1000" b="1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образования </a:t>
            </a:r>
            <a:r>
              <a:rPr lang="ru-RU" altLang="ru-RU" sz="10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город Апатиты с </a:t>
            </a:r>
            <a:r>
              <a:rPr lang="ru-RU" altLang="ru-RU" sz="10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подведомственной  территорией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altLang="ru-RU" sz="10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Мурманской области</a:t>
            </a:r>
          </a:p>
        </p:txBody>
      </p:sp>
      <p:sp>
        <p:nvSpPr>
          <p:cNvPr id="31780" name="Прямоугольник 19"/>
          <p:cNvSpPr>
            <a:spLocks noChangeArrowheads="1"/>
          </p:cNvSpPr>
          <p:nvPr/>
        </p:nvSpPr>
        <p:spPr bwMode="auto">
          <a:xfrm>
            <a:off x="9302596" y="4861011"/>
            <a:ext cx="2838714" cy="48147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Обеспечение комфортной среды проживания населения города</a:t>
            </a:r>
          </a:p>
        </p:txBody>
      </p:sp>
      <p:sp>
        <p:nvSpPr>
          <p:cNvPr id="31775" name="Прямоугольник 14"/>
          <p:cNvSpPr>
            <a:spLocks noChangeArrowheads="1"/>
          </p:cNvSpPr>
          <p:nvPr/>
        </p:nvSpPr>
        <p:spPr bwMode="auto">
          <a:xfrm>
            <a:off x="8944272" y="5616027"/>
            <a:ext cx="3143143" cy="48147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Обеспечение </a:t>
            </a:r>
            <a:r>
              <a:rPr lang="ru-RU" altLang="ru-RU" sz="12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общественного </a:t>
            </a:r>
            <a:r>
              <a:rPr lang="ru-RU" altLang="ru-RU" sz="12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порядка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и безопасности населения города</a:t>
            </a:r>
          </a:p>
        </p:txBody>
      </p:sp>
      <p:sp>
        <p:nvSpPr>
          <p:cNvPr id="31820" name="Прямоугольник 20"/>
          <p:cNvSpPr>
            <a:spLocks noChangeArrowheads="1"/>
          </p:cNvSpPr>
          <p:nvPr/>
        </p:nvSpPr>
        <p:spPr bwMode="auto">
          <a:xfrm>
            <a:off x="8194745" y="6319889"/>
            <a:ext cx="3977495" cy="48147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Социальная поддержка граждан и социально-ориентированных организаций</a:t>
            </a:r>
          </a:p>
        </p:txBody>
      </p:sp>
      <p:sp>
        <p:nvSpPr>
          <p:cNvPr id="120" name="Стрелка вправо 119"/>
          <p:cNvSpPr/>
          <p:nvPr/>
        </p:nvSpPr>
        <p:spPr>
          <a:xfrm flipH="1">
            <a:off x="6934444" y="6872295"/>
            <a:ext cx="2770323" cy="278164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20"/>
          <p:cNvSpPr>
            <a:spLocks noChangeArrowheads="1"/>
          </p:cNvSpPr>
          <p:nvPr/>
        </p:nvSpPr>
        <p:spPr bwMode="auto">
          <a:xfrm>
            <a:off x="7053574" y="6870928"/>
            <a:ext cx="2532061" cy="48147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12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Охрана </a:t>
            </a:r>
            <a:r>
              <a:rPr lang="ru-RU" altLang="ru-RU" sz="12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окружающей среды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21" name="Стрелка вправо 120"/>
          <p:cNvSpPr/>
          <p:nvPr/>
        </p:nvSpPr>
        <p:spPr>
          <a:xfrm>
            <a:off x="191502" y="4122381"/>
            <a:ext cx="2981702" cy="52359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Стрелка вправо 121"/>
          <p:cNvSpPr/>
          <p:nvPr/>
        </p:nvSpPr>
        <p:spPr>
          <a:xfrm>
            <a:off x="192137" y="5783626"/>
            <a:ext cx="3676744" cy="52359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Стрелка вправо 122"/>
          <p:cNvSpPr/>
          <p:nvPr/>
        </p:nvSpPr>
        <p:spPr>
          <a:xfrm>
            <a:off x="1410203" y="6827147"/>
            <a:ext cx="3937221" cy="278441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95" name="Прямоугольник 20"/>
          <p:cNvSpPr>
            <a:spLocks noChangeArrowheads="1"/>
          </p:cNvSpPr>
          <p:nvPr/>
        </p:nvSpPr>
        <p:spPr bwMode="auto">
          <a:xfrm>
            <a:off x="1390703" y="6819452"/>
            <a:ext cx="4065131" cy="2968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Капитальный </a:t>
            </a:r>
            <a:r>
              <a:rPr lang="ru-RU" altLang="ru-RU" sz="1200" b="1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ремонт  </a:t>
            </a:r>
            <a:r>
              <a:rPr lang="ru-RU" altLang="ru-RU" sz="1200" b="1" dirty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многоквартирных домов</a:t>
            </a:r>
          </a:p>
        </p:txBody>
      </p:sp>
      <p:sp>
        <p:nvSpPr>
          <p:cNvPr id="124" name="Стрелка вправо 123"/>
          <p:cNvSpPr/>
          <p:nvPr/>
        </p:nvSpPr>
        <p:spPr>
          <a:xfrm>
            <a:off x="647073" y="6441412"/>
            <a:ext cx="3718231" cy="29822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99" name="Прямоугольник 20"/>
          <p:cNvSpPr>
            <a:spLocks noChangeArrowheads="1"/>
          </p:cNvSpPr>
          <p:nvPr/>
        </p:nvSpPr>
        <p:spPr bwMode="auto">
          <a:xfrm>
            <a:off x="351288" y="6464710"/>
            <a:ext cx="4309800" cy="2968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Управление </a:t>
            </a:r>
            <a:r>
              <a:rPr lang="ru-RU" altLang="ru-RU" sz="12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муниципальными  </a:t>
            </a:r>
            <a:r>
              <a:rPr lang="ru-RU" altLang="ru-RU" sz="12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финансами</a:t>
            </a:r>
          </a:p>
        </p:txBody>
      </p:sp>
      <p:sp>
        <p:nvSpPr>
          <p:cNvPr id="63" name="Прямоугольник 20"/>
          <p:cNvSpPr>
            <a:spLocks noChangeArrowheads="1"/>
          </p:cNvSpPr>
          <p:nvPr/>
        </p:nvSpPr>
        <p:spPr bwMode="auto">
          <a:xfrm>
            <a:off x="175499" y="5856648"/>
            <a:ext cx="3726006" cy="45070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Обеспечение доступным и комфортным жильем и коммунальными услугами населения города </a:t>
            </a:r>
          </a:p>
        </p:txBody>
      </p:sp>
      <p:sp>
        <p:nvSpPr>
          <p:cNvPr id="128" name="Стрелка вправо 127"/>
          <p:cNvSpPr/>
          <p:nvPr/>
        </p:nvSpPr>
        <p:spPr>
          <a:xfrm>
            <a:off x="204849" y="2513176"/>
            <a:ext cx="3298807" cy="397676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Стрелка вправо 128"/>
          <p:cNvSpPr/>
          <p:nvPr/>
        </p:nvSpPr>
        <p:spPr>
          <a:xfrm>
            <a:off x="192139" y="4723308"/>
            <a:ext cx="3063361" cy="36659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27" name="Прямоугольник 14"/>
          <p:cNvSpPr>
            <a:spLocks noChangeArrowheads="1"/>
          </p:cNvSpPr>
          <p:nvPr/>
        </p:nvSpPr>
        <p:spPr bwMode="auto">
          <a:xfrm>
            <a:off x="402154" y="4722876"/>
            <a:ext cx="2715117" cy="2968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Экономический потенциал</a:t>
            </a:r>
            <a:endParaRPr lang="ru-RU" altLang="ru-RU" sz="1200" b="1" dirty="0">
              <a:solidFill>
                <a:srgbClr val="F05A2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62" name="Прямоугольник 20"/>
          <p:cNvSpPr>
            <a:spLocks noChangeArrowheads="1"/>
          </p:cNvSpPr>
          <p:nvPr/>
        </p:nvSpPr>
        <p:spPr bwMode="auto">
          <a:xfrm>
            <a:off x="652622" y="4122381"/>
            <a:ext cx="2214182" cy="481489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err="1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Энергоэффективность</a:t>
            </a:r>
            <a:r>
              <a:rPr lang="ru-RU" altLang="ru-RU" sz="12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и развитие энергетики</a:t>
            </a:r>
          </a:p>
        </p:txBody>
      </p:sp>
      <p:sp>
        <p:nvSpPr>
          <p:cNvPr id="131" name="Стрелка вправо 130"/>
          <p:cNvSpPr/>
          <p:nvPr/>
        </p:nvSpPr>
        <p:spPr>
          <a:xfrm>
            <a:off x="204849" y="5248836"/>
            <a:ext cx="3142066" cy="41291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ru-RU" altLang="ru-RU" sz="1200" b="1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          </a:t>
            </a:r>
            <a:r>
              <a:rPr lang="ru-RU" altLang="ru-RU" sz="1200" b="1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Информационное</a:t>
            </a:r>
            <a:r>
              <a:rPr lang="ru-RU" altLang="ru-RU" sz="1200" b="1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2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общество</a:t>
            </a:r>
          </a:p>
        </p:txBody>
      </p:sp>
      <p:sp>
        <p:nvSpPr>
          <p:cNvPr id="130" name="Прямоугольник 20"/>
          <p:cNvSpPr>
            <a:spLocks noChangeArrowheads="1"/>
          </p:cNvSpPr>
          <p:nvPr/>
        </p:nvSpPr>
        <p:spPr bwMode="auto">
          <a:xfrm>
            <a:off x="665333" y="5285904"/>
            <a:ext cx="2351757" cy="2968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64" name="Прямоугольник 14"/>
          <p:cNvSpPr>
            <a:spLocks noChangeArrowheads="1"/>
          </p:cNvSpPr>
          <p:nvPr/>
        </p:nvSpPr>
        <p:spPr bwMode="auto">
          <a:xfrm>
            <a:off x="0" y="3124994"/>
            <a:ext cx="3281269" cy="88158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Противодействие терроризму 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профилактика экстремизма в области межэтнических и </a:t>
            </a:r>
            <a:r>
              <a:rPr lang="ru-RU" altLang="ru-RU" sz="1000" b="1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межконфессиальных</a:t>
            </a:r>
            <a:r>
              <a:rPr lang="ru-RU" altLang="ru-RU" sz="1000" b="1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 отношений на территории  муниципального образования город Апатиты</a:t>
            </a:r>
            <a:endParaRPr lang="ru-RU" altLang="ru-RU" sz="1000" b="1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68" name="Прямоугольник 14"/>
          <p:cNvSpPr>
            <a:spLocks noChangeArrowheads="1"/>
          </p:cNvSpPr>
          <p:nvPr/>
        </p:nvSpPr>
        <p:spPr bwMode="auto">
          <a:xfrm>
            <a:off x="273798" y="2507019"/>
            <a:ext cx="3109403" cy="4507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Создание условий для развития жилищно-коммунального хозяйства</a:t>
            </a:r>
          </a:p>
        </p:txBody>
      </p:sp>
      <p:sp>
        <p:nvSpPr>
          <p:cNvPr id="95" name="Блок-схема: узел 94"/>
          <p:cNvSpPr/>
          <p:nvPr/>
        </p:nvSpPr>
        <p:spPr>
          <a:xfrm>
            <a:off x="5132463" y="1000127"/>
            <a:ext cx="966172" cy="894747"/>
          </a:xfrm>
          <a:prstGeom prst="flowChartConnector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трелка вправо 112"/>
          <p:cNvSpPr/>
          <p:nvPr/>
        </p:nvSpPr>
        <p:spPr>
          <a:xfrm>
            <a:off x="1044959" y="967349"/>
            <a:ext cx="4042268" cy="612156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200" b="1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Муниципальное управление</a:t>
            </a:r>
          </a:p>
        </p:txBody>
      </p:sp>
      <p:sp>
        <p:nvSpPr>
          <p:cNvPr id="31777" name="Прямоугольник 16"/>
          <p:cNvSpPr>
            <a:spLocks noChangeArrowheads="1"/>
          </p:cNvSpPr>
          <p:nvPr/>
        </p:nvSpPr>
        <p:spPr bwMode="auto">
          <a:xfrm>
            <a:off x="1192041" y="1006808"/>
            <a:ext cx="3633024" cy="2968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3435743" y="1579505"/>
            <a:ext cx="1098154" cy="1019268"/>
          </a:xfrm>
          <a:prstGeom prst="flowChartConnector">
            <a:avLst/>
          </a:prstGeom>
          <a:solidFill>
            <a:srgbClr val="F05A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2" name="Стрелка вправо 91"/>
          <p:cNvSpPr/>
          <p:nvPr/>
        </p:nvSpPr>
        <p:spPr>
          <a:xfrm>
            <a:off x="692275" y="1696408"/>
            <a:ext cx="2687154" cy="52359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82" name="Прямоугольник 22"/>
          <p:cNvSpPr>
            <a:spLocks noChangeArrowheads="1"/>
          </p:cNvSpPr>
          <p:nvPr/>
        </p:nvSpPr>
        <p:spPr bwMode="auto">
          <a:xfrm>
            <a:off x="1016012" y="1762646"/>
            <a:ext cx="2244946" cy="37375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300" b="1" dirty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Развитие </a:t>
            </a:r>
            <a:r>
              <a:rPr lang="ru-RU" altLang="ru-RU" sz="1200" b="1" dirty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образования</a:t>
            </a:r>
          </a:p>
        </p:txBody>
      </p:sp>
      <p:sp>
        <p:nvSpPr>
          <p:cNvPr id="31774" name="Прямоугольник 12"/>
          <p:cNvSpPr>
            <a:spLocks noChangeArrowheads="1"/>
          </p:cNvSpPr>
          <p:nvPr/>
        </p:nvSpPr>
        <p:spPr bwMode="auto">
          <a:xfrm>
            <a:off x="3449975" y="1740806"/>
            <a:ext cx="1536461" cy="74308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1 962,5</a:t>
            </a:r>
            <a:endParaRPr lang="ru-RU" altLang="ru-RU" sz="22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9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</a:t>
            </a:r>
            <a:r>
              <a:rPr lang="ru-RU" altLang="ru-RU" sz="19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 61,4</a:t>
            </a:r>
            <a:r>
              <a:rPr lang="ru-RU" altLang="ru-RU" sz="1900" b="1" baseline="30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%</a:t>
            </a:r>
            <a:endParaRPr lang="ru-RU" altLang="ru-RU" sz="1900" b="1" baseline="30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1784" name="Прямоугольник 25"/>
          <p:cNvSpPr>
            <a:spLocks noChangeArrowheads="1"/>
          </p:cNvSpPr>
          <p:nvPr/>
        </p:nvSpPr>
        <p:spPr bwMode="auto">
          <a:xfrm>
            <a:off x="5022179" y="1147519"/>
            <a:ext cx="1253712" cy="681533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314,4</a:t>
            </a:r>
            <a:endParaRPr lang="ru-RU" altLang="ru-RU" sz="20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9,8</a:t>
            </a:r>
            <a:r>
              <a:rPr lang="ru-RU" altLang="ru-RU" sz="17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7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32" name="Прямоугольник 25"/>
          <p:cNvSpPr>
            <a:spLocks noChangeArrowheads="1"/>
          </p:cNvSpPr>
          <p:nvPr/>
        </p:nvSpPr>
        <p:spPr bwMode="auto">
          <a:xfrm>
            <a:off x="7042090" y="6184085"/>
            <a:ext cx="1063932" cy="63536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25,0</a:t>
            </a:r>
            <a:endParaRPr lang="ru-RU" altLang="ru-RU" sz="17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0,8</a:t>
            </a:r>
            <a:r>
              <a:rPr lang="ru-RU" altLang="ru-RU" sz="17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7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33" name="Прямоугольник 25"/>
          <p:cNvSpPr>
            <a:spLocks noChangeArrowheads="1"/>
          </p:cNvSpPr>
          <p:nvPr/>
        </p:nvSpPr>
        <p:spPr bwMode="auto">
          <a:xfrm>
            <a:off x="8149950" y="4777778"/>
            <a:ext cx="1253712" cy="635377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48,2</a:t>
            </a:r>
            <a:endParaRPr lang="ru-RU" altLang="ru-RU" sz="17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1,5</a:t>
            </a:r>
            <a:r>
              <a:rPr lang="ru-RU" altLang="ru-RU" sz="17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7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34" name="Прямоугольник 25"/>
          <p:cNvSpPr>
            <a:spLocks noChangeArrowheads="1"/>
          </p:cNvSpPr>
          <p:nvPr/>
        </p:nvSpPr>
        <p:spPr bwMode="auto">
          <a:xfrm>
            <a:off x="7612620" y="5560198"/>
            <a:ext cx="1253712" cy="635377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34,5</a:t>
            </a:r>
            <a:endParaRPr lang="ru-RU" altLang="ru-RU" sz="17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1,10</a:t>
            </a:r>
            <a:r>
              <a:rPr lang="ru-RU" altLang="ru-RU" sz="17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7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35" name="Прямоугольник 25"/>
          <p:cNvSpPr>
            <a:spLocks noChangeArrowheads="1"/>
          </p:cNvSpPr>
          <p:nvPr/>
        </p:nvSpPr>
        <p:spPr bwMode="auto">
          <a:xfrm>
            <a:off x="8359697" y="3646387"/>
            <a:ext cx="1253712" cy="635377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85,7</a:t>
            </a:r>
            <a:endParaRPr lang="ru-RU" altLang="ru-RU" sz="17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2,7</a:t>
            </a:r>
            <a:r>
              <a:rPr lang="ru-RU" altLang="ru-RU" sz="17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7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37" name="Прямоугольник 25"/>
          <p:cNvSpPr>
            <a:spLocks noChangeArrowheads="1"/>
          </p:cNvSpPr>
          <p:nvPr/>
        </p:nvSpPr>
        <p:spPr bwMode="auto">
          <a:xfrm>
            <a:off x="8048884" y="2592692"/>
            <a:ext cx="1253712" cy="635367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153,7</a:t>
            </a:r>
            <a:endParaRPr lang="ru-RU" altLang="ru-RU" sz="17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4,8</a:t>
            </a:r>
            <a:r>
              <a:rPr lang="ru-RU" altLang="ru-RU" sz="17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7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39" name="Прямоугольник 25"/>
          <p:cNvSpPr>
            <a:spLocks noChangeArrowheads="1"/>
          </p:cNvSpPr>
          <p:nvPr/>
        </p:nvSpPr>
        <p:spPr bwMode="auto">
          <a:xfrm>
            <a:off x="6275891" y="1115926"/>
            <a:ext cx="1253712" cy="681533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277,4</a:t>
            </a:r>
            <a:endParaRPr lang="ru-RU" altLang="ru-RU" sz="20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8,7</a:t>
            </a:r>
            <a:r>
              <a:rPr lang="ru-RU" altLang="ru-RU" sz="17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7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40" name="Прямоугольник 25"/>
          <p:cNvSpPr>
            <a:spLocks noChangeArrowheads="1"/>
          </p:cNvSpPr>
          <p:nvPr/>
        </p:nvSpPr>
        <p:spPr bwMode="auto">
          <a:xfrm>
            <a:off x="3509903" y="5671866"/>
            <a:ext cx="1253712" cy="635377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6,0</a:t>
            </a:r>
            <a:endParaRPr lang="ru-RU" altLang="ru-RU" sz="17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0,2</a:t>
            </a:r>
            <a:r>
              <a:rPr lang="ru-RU" altLang="ru-RU" sz="17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7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41" name="Прямоугольник 25"/>
          <p:cNvSpPr>
            <a:spLocks noChangeArrowheads="1"/>
          </p:cNvSpPr>
          <p:nvPr/>
        </p:nvSpPr>
        <p:spPr bwMode="auto">
          <a:xfrm>
            <a:off x="5213887" y="6484164"/>
            <a:ext cx="896388" cy="63536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13,6</a:t>
            </a:r>
            <a:endParaRPr lang="ru-RU" altLang="ru-RU" sz="17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0,4</a:t>
            </a:r>
            <a:r>
              <a:rPr lang="ru-RU" altLang="ru-RU" sz="17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7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42" name="Прямоугольник 25"/>
          <p:cNvSpPr>
            <a:spLocks noChangeArrowheads="1"/>
          </p:cNvSpPr>
          <p:nvPr/>
        </p:nvSpPr>
        <p:spPr bwMode="auto">
          <a:xfrm>
            <a:off x="4087247" y="6165990"/>
            <a:ext cx="1253712" cy="635377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15,1</a:t>
            </a:r>
            <a:endParaRPr lang="ru-RU" altLang="ru-RU" sz="17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0,5</a:t>
            </a:r>
            <a:r>
              <a:rPr lang="ru-RU" altLang="ru-RU" sz="17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7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43" name="Прямоугольник 25"/>
          <p:cNvSpPr>
            <a:spLocks noChangeArrowheads="1"/>
          </p:cNvSpPr>
          <p:nvPr/>
        </p:nvSpPr>
        <p:spPr bwMode="auto">
          <a:xfrm>
            <a:off x="5999369" y="6504181"/>
            <a:ext cx="1097541" cy="63536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17,3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0,5</a:t>
            </a:r>
            <a:r>
              <a:rPr lang="ru-RU" altLang="ru-RU" sz="17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7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44" name="Прямоугольник 25"/>
          <p:cNvSpPr>
            <a:spLocks noChangeArrowheads="1"/>
          </p:cNvSpPr>
          <p:nvPr/>
        </p:nvSpPr>
        <p:spPr bwMode="auto">
          <a:xfrm>
            <a:off x="3101030" y="2643854"/>
            <a:ext cx="1253712" cy="419923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0,01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0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0</a:t>
            </a:r>
            <a:r>
              <a:rPr lang="ru-RU" altLang="ru-RU" sz="10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0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45" name="Прямоугольник 25"/>
          <p:cNvSpPr>
            <a:spLocks noChangeArrowheads="1"/>
          </p:cNvSpPr>
          <p:nvPr/>
        </p:nvSpPr>
        <p:spPr bwMode="auto">
          <a:xfrm>
            <a:off x="2940499" y="3383868"/>
            <a:ext cx="1253712" cy="481478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0,06</a:t>
            </a:r>
            <a:endParaRPr lang="ru-RU" altLang="ru-RU" sz="12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altLang="ru-RU" sz="12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0</a:t>
            </a:r>
            <a:r>
              <a:rPr lang="ru-RU" altLang="ru-RU" sz="12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2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46" name="Прямоугольник 25"/>
          <p:cNvSpPr>
            <a:spLocks noChangeArrowheads="1"/>
          </p:cNvSpPr>
          <p:nvPr/>
        </p:nvSpPr>
        <p:spPr bwMode="auto">
          <a:xfrm>
            <a:off x="2788333" y="4006582"/>
            <a:ext cx="1253712" cy="481478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0,1</a:t>
            </a:r>
            <a:endParaRPr lang="ru-RU" altLang="ru-RU" sz="12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2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0</a:t>
            </a:r>
            <a:r>
              <a:rPr lang="ru-RU" altLang="ru-RU" sz="12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2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47" name="Прямоугольник 25"/>
          <p:cNvSpPr>
            <a:spLocks noChangeArrowheads="1"/>
          </p:cNvSpPr>
          <p:nvPr/>
        </p:nvSpPr>
        <p:spPr bwMode="auto">
          <a:xfrm>
            <a:off x="2866804" y="5184917"/>
            <a:ext cx="1253712" cy="481478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      0,6</a:t>
            </a:r>
            <a:endParaRPr lang="ru-RU" altLang="ru-RU" sz="12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2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      0</a:t>
            </a:r>
            <a:r>
              <a:rPr lang="ru-RU" altLang="ru-RU" sz="12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2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54F9EF3F-955B-9040-8964-B28494753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005" y="2957515"/>
            <a:ext cx="435497" cy="435497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xmlns="" id="{5A41AE57-D59D-C644-B301-C2CAAA2B3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698" y="5629498"/>
            <a:ext cx="458481" cy="45848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xmlns="" id="{6102740D-359B-9A4E-9470-C9E616E76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2081" y="5949398"/>
            <a:ext cx="418123" cy="418123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xmlns="" id="{DC88B9B5-6926-FD48-B578-D581FFB4A7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4173" y="3431847"/>
            <a:ext cx="429081" cy="429081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xmlns="" id="{6D665E8F-FF74-F74F-8B81-BD4F51E92A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9867" y="2302776"/>
            <a:ext cx="489383" cy="489383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xmlns="" id="{5D721B9E-8BE9-9041-A68E-BFC6064695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1651" y="3760842"/>
            <a:ext cx="282234" cy="564468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:a16="http://schemas.microsoft.com/office/drawing/2014/main" xmlns="" id="{C7D0801D-C5BF-1341-A0A4-B92991794F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4210" y="5217513"/>
            <a:ext cx="355600" cy="457200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xmlns="" id="{E2C859A4-155B-944B-8C3C-5BAB260EFE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7612" y="5065699"/>
            <a:ext cx="431991" cy="416563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xmlns="" id="{498E0919-4616-1D4A-B4AA-8ADA85341F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1824" y="5651303"/>
            <a:ext cx="475853" cy="475853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xmlns="" id="{8C6F65D7-6FBB-174C-8156-6C7525C4F1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64245" y="3999937"/>
            <a:ext cx="355600" cy="355600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:a16="http://schemas.microsoft.com/office/drawing/2014/main" xmlns="" id="{C8D0A5EF-69A8-BC43-B1AA-15E23A714F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72060" y="2300574"/>
            <a:ext cx="355600" cy="431800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:a16="http://schemas.microsoft.com/office/drawing/2014/main" xmlns="" id="{6309FDBA-0D53-C441-9535-E6CA08B236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39878" y="2827608"/>
            <a:ext cx="355600" cy="419100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F43619E2-C2D3-D14D-A81F-19ED3D039B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39040" y="5489254"/>
            <a:ext cx="355600" cy="355600"/>
          </a:xfrm>
          <a:prstGeom prst="rect">
            <a:avLst/>
          </a:prstGeom>
        </p:spPr>
      </p:pic>
      <p:sp>
        <p:nvSpPr>
          <p:cNvPr id="168" name="TextBox 5"/>
          <p:cNvSpPr txBox="1">
            <a:spLocks noChangeArrowheads="1"/>
          </p:cNvSpPr>
          <p:nvPr/>
        </p:nvSpPr>
        <p:spPr bwMode="auto">
          <a:xfrm>
            <a:off x="11106737" y="1264368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>
                <a:latin typeface="+muller narrow light"/>
              </a:rPr>
              <a:t>млн. рублей</a:t>
            </a:r>
          </a:p>
        </p:txBody>
      </p:sp>
      <p:pic>
        <p:nvPicPr>
          <p:cNvPr id="169" name="Рисунок 168">
            <a:extLst>
              <a:ext uri="{FF2B5EF4-FFF2-40B4-BE49-F238E27FC236}">
                <a16:creationId xmlns="" xmlns:a16="http://schemas.microsoft.com/office/drawing/2014/main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45838" y="951105"/>
            <a:ext cx="355600" cy="317500"/>
          </a:xfrm>
          <a:prstGeom prst="rect">
            <a:avLst/>
          </a:prstGeom>
        </p:spPr>
      </p:pic>
      <p:sp>
        <p:nvSpPr>
          <p:cNvPr id="172" name="Блок-схема: узел 171"/>
          <p:cNvSpPr/>
          <p:nvPr/>
        </p:nvSpPr>
        <p:spPr>
          <a:xfrm>
            <a:off x="7530580" y="1567580"/>
            <a:ext cx="1004553" cy="929425"/>
          </a:xfrm>
          <a:prstGeom prst="flowChartConnector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Прямоугольник 25"/>
          <p:cNvSpPr>
            <a:spLocks noChangeArrowheads="1"/>
          </p:cNvSpPr>
          <p:nvPr/>
        </p:nvSpPr>
        <p:spPr bwMode="auto">
          <a:xfrm>
            <a:off x="7446180" y="1663836"/>
            <a:ext cx="1253712" cy="681533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243,8</a:t>
            </a:r>
            <a:endParaRPr lang="ru-RU" altLang="ru-RU" sz="20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7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7,6</a:t>
            </a:r>
            <a:r>
              <a:rPr lang="ru-RU" altLang="ru-RU" sz="17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7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75" name="Стрелка вправо 174"/>
          <p:cNvSpPr/>
          <p:nvPr/>
        </p:nvSpPr>
        <p:spPr>
          <a:xfrm flipH="1">
            <a:off x="7497764" y="1006808"/>
            <a:ext cx="3462479" cy="52359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endParaRPr lang="ru-RU" altLang="ru-RU" sz="1200" b="1" dirty="0" smtClean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altLang="ru-RU" sz="1200" b="1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Развитие </a:t>
            </a:r>
            <a:r>
              <a:rPr lang="ru-RU" altLang="ru-RU" sz="1200" b="1" dirty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физической культуры  и </a:t>
            </a:r>
            <a:r>
              <a:rPr lang="ru-RU" altLang="ru-RU" sz="1200" b="1" dirty="0" smtClean="0">
                <a:solidFill>
                  <a:srgbClr val="F05A28"/>
                </a:solidFill>
                <a:latin typeface="+muller narrow light"/>
                <a:cs typeface="Times New Roman" pitchFamily="18" charset="0"/>
              </a:rPr>
              <a:t>спорта</a:t>
            </a:r>
            <a:endParaRPr lang="ru-RU" altLang="ru-RU" sz="1200" b="1" dirty="0">
              <a:solidFill>
                <a:srgbClr val="F05A28"/>
              </a:solidFill>
              <a:latin typeface="+muller narrow light"/>
              <a:cs typeface="Times New Roman" pitchFamily="18" charset="0"/>
            </a:endParaRPr>
          </a:p>
          <a:p>
            <a:pPr algn="ctr"/>
            <a:endParaRPr lang="ru-RU" sz="1200" dirty="0"/>
          </a:p>
        </p:txBody>
      </p:sp>
      <p:sp>
        <p:nvSpPr>
          <p:cNvPr id="178" name="Прямоугольник 25"/>
          <p:cNvSpPr>
            <a:spLocks noChangeArrowheads="1"/>
          </p:cNvSpPr>
          <p:nvPr/>
        </p:nvSpPr>
        <p:spPr bwMode="auto">
          <a:xfrm>
            <a:off x="2894577" y="4613988"/>
            <a:ext cx="1253712" cy="481478"/>
          </a:xfrm>
          <a:prstGeom prst="rect">
            <a:avLst/>
          </a:prstGeom>
          <a:noFill/>
          <a:ln>
            <a:noFill/>
          </a:ln>
          <a:extLst/>
        </p:spPr>
        <p:txBody>
          <a:bodyPr lIns="111061" tIns="55531" rIns="111061" bIns="5553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0,4</a:t>
            </a:r>
            <a:endParaRPr lang="ru-RU" altLang="ru-RU" sz="12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12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0</a:t>
            </a:r>
            <a:r>
              <a:rPr lang="ru-RU" altLang="ru-RU" sz="1200" b="1" baseline="30000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%</a:t>
            </a:r>
            <a:endParaRPr lang="ru-RU" altLang="ru-RU" sz="1200" b="1" baseline="30000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</p:txBody>
      </p:sp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4361D1D6-A5E3-5141-B2E2-CEB2FA3FD3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40517" y="4608191"/>
            <a:ext cx="614502" cy="4389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080" y="1997849"/>
            <a:ext cx="458659" cy="42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397" y="1961442"/>
            <a:ext cx="448899" cy="41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595" y="5923014"/>
            <a:ext cx="39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510" y="4564182"/>
            <a:ext cx="35401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6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2722" y="987431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 smtClean="0">
                <a:solidFill>
                  <a:prstClr val="black"/>
                </a:solidFill>
                <a:latin typeface="+muller narrow extra"/>
                <a:cs typeface="Myanmar Text" panose="020B0502040204020203" pitchFamily="34" charset="0"/>
              </a:rPr>
              <a:t>ПРОЕКТ БЮДЖЕТА </a:t>
            </a:r>
            <a:r>
              <a:rPr lang="ru-RU" b="1" dirty="0">
                <a:solidFill>
                  <a:prstClr val="black"/>
                </a:solidFill>
                <a:latin typeface="+muller narrow extra"/>
                <a:cs typeface="Myanmar Text" panose="020B0502040204020203" pitchFamily="34" charset="0"/>
              </a:rPr>
              <a:t>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extra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extra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8134" y="1063290"/>
            <a:ext cx="7460944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extra"/>
                <a:cs typeface="Times New Roman" pitchFamily="18" charset="0"/>
              </a:rPr>
              <a:t>Ресурсное обеспечение МП «развитие образования»</a:t>
            </a:r>
            <a:endParaRPr lang="ru-RU" altLang="ru-RU" b="1" cap="all" dirty="0">
              <a:solidFill>
                <a:srgbClr val="0082C8"/>
              </a:solidFill>
              <a:latin typeface="+muller narrow extra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276017"/>
              </p:ext>
            </p:extLst>
          </p:nvPr>
        </p:nvGraphicFramePr>
        <p:xfrm>
          <a:off x="288133" y="2698209"/>
          <a:ext cx="11515941" cy="1267538"/>
        </p:xfrm>
        <a:graphic>
          <a:graphicData uri="http://schemas.openxmlformats.org/drawingml/2006/table">
            <a:tbl>
              <a:tblPr/>
              <a:tblGrid>
                <a:gridCol w="7199292"/>
                <a:gridCol w="1443760"/>
                <a:gridCol w="1424250"/>
                <a:gridCol w="1448639"/>
              </a:tblGrid>
              <a:tr h="2439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25360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Муниципальная программа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«Развитие образования»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2 021 084,0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54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Подпрограмма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«Развитие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современной системы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образования»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42 445,5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720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Ведомственная целевая программа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«Развитие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дошкольного, общего и дополнительного образования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детей»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на 2021-2023 годы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1 978 638,5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765950"/>
              </p:ext>
            </p:extLst>
          </p:nvPr>
        </p:nvGraphicFramePr>
        <p:xfrm>
          <a:off x="285008" y="4120737"/>
          <a:ext cx="11519065" cy="2626031"/>
        </p:xfrm>
        <a:graphic>
          <a:graphicData uri="http://schemas.openxmlformats.org/drawingml/2006/table">
            <a:tbl>
              <a:tblPr/>
              <a:tblGrid>
                <a:gridCol w="7137069"/>
                <a:gridCol w="1389413"/>
                <a:gridCol w="1436914"/>
                <a:gridCol w="1555669"/>
              </a:tblGrid>
              <a:tr h="2058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Важнейшие целевые показатели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472218">
                <a:tc gridSpan="4"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extra"/>
                        </a:rPr>
                        <a:t>Цель муниципальной программы</a:t>
                      </a:r>
                      <a:r>
                        <a:rPr lang="ru-RU" sz="1600" b="0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extra"/>
                        </a:rPr>
                        <a:t>: повышение </a:t>
                      </a:r>
                      <a:r>
                        <a:rPr lang="ru-RU" sz="16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extra"/>
                        </a:rPr>
                        <a:t>доступности и качества образования, создание современной образовательной среды для детей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6053"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ru-RU" sz="1200" b="0" i="0" u="none" strike="noStrike" dirty="0" smtClean="0">
                          <a:effectLst/>
                          <a:latin typeface="+muller narrow light"/>
                        </a:rPr>
                        <a:t>Удельный </a:t>
                      </a:r>
                      <a:r>
                        <a:rPr lang="ru-RU" sz="1200" b="0" i="0" u="none" strike="noStrike" dirty="0">
                          <a:effectLst/>
                          <a:latin typeface="+muller narrow light"/>
                        </a:rPr>
                        <a:t>вес численности детей в возрасте 3-7 лет, получающих дошкольную образовательную услугу к численности детей в возрасте 3-7 лет, скорректированной на численность детей в возрасте 5-7 лет, обучающихся в </a:t>
                      </a:r>
                      <a:r>
                        <a:rPr lang="ru-RU" sz="1200" b="0" i="0" u="none" strike="noStrike" dirty="0" smtClean="0">
                          <a:effectLst/>
                          <a:latin typeface="+muller narrow light"/>
                        </a:rPr>
                        <a:t>школе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+muller narrow light"/>
                        </a:rPr>
                        <a:t> (%)</a:t>
                      </a:r>
                      <a:endParaRPr lang="ru-RU" sz="12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 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0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+muller narrow light"/>
                        </a:rPr>
                        <a:t>Удельный </a:t>
                      </a:r>
                      <a:r>
                        <a:rPr lang="ru-RU" sz="1200" b="0" i="0" u="none" strike="noStrike" dirty="0">
                          <a:effectLst/>
                          <a:latin typeface="+muller narrow light"/>
                        </a:rPr>
                        <a:t>вес численности обучающихся в общеобразовательных организациях в возрасте 7-17 лет, к общей численности детей в возрасте 7-17 </a:t>
                      </a:r>
                      <a:r>
                        <a:rPr lang="ru-RU" sz="1200" b="0" i="0" u="none" strike="noStrike" dirty="0" smtClean="0">
                          <a:effectLst/>
                          <a:latin typeface="+muller narrow light"/>
                        </a:rPr>
                        <a:t>лет (%)</a:t>
                      </a:r>
                      <a:endParaRPr lang="ru-RU" sz="12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90,3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87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+muller narrow light"/>
                        </a:rPr>
                        <a:t>Удельный </a:t>
                      </a:r>
                      <a:r>
                        <a:rPr lang="ru-RU" sz="1200" b="0" i="0" u="none" strike="noStrike" dirty="0">
                          <a:effectLst/>
                          <a:latin typeface="+muller narrow light"/>
                        </a:rPr>
                        <a:t>вес численности обучающихся образовательных организаций, которым предоставлена возможность обучаться в соответствии с основными современными требованиями, в общей численности </a:t>
                      </a:r>
                      <a:r>
                        <a:rPr lang="ru-RU" sz="1200" b="0" i="0" u="none" strike="noStrike" dirty="0" smtClean="0">
                          <a:effectLst/>
                          <a:latin typeface="+muller narrow light"/>
                        </a:rPr>
                        <a:t>обучающихся (%)</a:t>
                      </a:r>
                      <a:endParaRPr lang="ru-RU" sz="12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83,5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8133" y="1645920"/>
            <a:ext cx="3730473" cy="877133"/>
          </a:xfrm>
          <a:prstGeom prst="rect">
            <a:avLst/>
          </a:prstGeom>
          <a:solidFill>
            <a:srgbClr val="F05C27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3600" b="1" cap="all" dirty="0" smtClean="0">
                <a:solidFill>
                  <a:schemeClr val="bg1"/>
                </a:solidFill>
                <a:latin typeface="Muller Narrow ExtraBold"/>
                <a:cs typeface="Times New Roman" pitchFamily="18" charset="0"/>
              </a:rPr>
              <a:t>                 </a:t>
            </a:r>
            <a:r>
              <a:rPr lang="ru-RU" altLang="ru-RU" sz="3200" b="1" cap="all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2 021 084,0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Muller Narrow ExtraBold"/>
                <a:cs typeface="Times New Roman" pitchFamily="18" charset="0"/>
              </a:rPr>
              <a:t>                                                                                      </a:t>
            </a:r>
            <a:r>
              <a:rPr lang="ru-RU" altLang="ru-RU" sz="1400" b="1" dirty="0" err="1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4620253" y="1594958"/>
            <a:ext cx="3470871" cy="477023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МБ: 484 936,4 </a:t>
            </a:r>
            <a:r>
              <a:rPr lang="ru-RU" altLang="ru-RU" sz="1400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4252869" y="1853550"/>
            <a:ext cx="308758" cy="527850"/>
          </a:xfrm>
          <a:prstGeom prst="rightArrow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люс 32"/>
          <p:cNvSpPr/>
          <p:nvPr/>
        </p:nvSpPr>
        <p:spPr>
          <a:xfrm>
            <a:off x="8091124" y="2012606"/>
            <a:ext cx="242079" cy="221369"/>
          </a:xfrm>
          <a:prstGeom prst="mathPlus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971757EB-41E0-FB41-977F-66556C4D0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66" y="1728048"/>
            <a:ext cx="601016" cy="729805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4620253" y="2142888"/>
            <a:ext cx="3470871" cy="477023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оБ</a:t>
            </a:r>
            <a:r>
              <a:rPr lang="ru-RU" altLang="ru-RU" sz="24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: 1 388 778,7</a:t>
            </a:r>
            <a:r>
              <a:rPr lang="ru-RU" altLang="ru-RU" sz="1400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8333203" y="1601713"/>
            <a:ext cx="3470871" cy="477023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  </a:t>
            </a:r>
            <a:r>
              <a:rPr lang="ru-RU" altLang="ru-RU" sz="2400" cap="all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фБ</a:t>
            </a:r>
            <a:r>
              <a:rPr lang="ru-RU" altLang="ru-RU" sz="24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:  88 807,3</a:t>
            </a:r>
            <a:r>
              <a:rPr lang="ru-RU" altLang="ru-RU" sz="1400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8333203" y="2145025"/>
            <a:ext cx="3470871" cy="477023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вБи</a:t>
            </a:r>
            <a:r>
              <a:rPr lang="ru-RU" altLang="ru-RU" sz="24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: 58 561,6</a:t>
            </a:r>
            <a:r>
              <a:rPr lang="ru-RU" altLang="ru-RU" sz="1400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1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-1658" y="987431"/>
            <a:ext cx="12239625" cy="585575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6408" y="1150847"/>
            <a:ext cx="7129716" cy="354005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1700" b="1" dirty="0">
                <a:solidFill>
                  <a:srgbClr val="0082C8"/>
                </a:solidFill>
                <a:latin typeface="+muller narrow light"/>
              </a:rPr>
              <a:t>КАКИЕ НАЛОГИ УПЛАЧИВАЮТ В БЮДЖЕТ ЖИТЕЛИ ГОРОДА?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6408" y="1727035"/>
            <a:ext cx="3569335" cy="2304764"/>
          </a:xfrm>
          <a:prstGeom prst="rect">
            <a:avLst/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3" rIns="91422" bIns="45713" rtlCol="0" anchor="ctr"/>
          <a:lstStyle/>
          <a:p>
            <a:pPr algn="ctr" defTabSz="457028">
              <a:defRPr/>
            </a:pPr>
            <a:r>
              <a:rPr lang="ru-RU" sz="1400" b="1" dirty="0">
                <a:solidFill>
                  <a:prstClr val="black"/>
                </a:solidFill>
                <a:latin typeface="Muller Narrow ExtraBold"/>
              </a:rPr>
              <a:t>Налог на доходы физических лиц </a:t>
            </a:r>
          </a:p>
          <a:p>
            <a:pPr marL="171416" indent="-171416" algn="ctr" defTabSz="457028">
              <a:buFontTx/>
              <a:buChar char="-"/>
              <a:defRPr/>
            </a:pPr>
            <a:r>
              <a:rPr lang="ru-RU" sz="1000" b="1" dirty="0">
                <a:solidFill>
                  <a:prstClr val="black"/>
                </a:solidFill>
                <a:latin typeface="Muller Narrow ExtraBold"/>
              </a:rPr>
              <a:t>Глава 23 НК РФ</a:t>
            </a:r>
          </a:p>
          <a:p>
            <a:pPr marL="171416" indent="-171416" algn="ctr" defTabSz="457028">
              <a:buFontTx/>
              <a:buChar char="-"/>
              <a:defRPr/>
            </a:pPr>
            <a:endParaRPr lang="ru-RU" sz="1000" b="1" dirty="0">
              <a:solidFill>
                <a:prstClr val="black"/>
              </a:solidFill>
              <a:latin typeface="Muller Narrow ExtraBold"/>
            </a:endParaRPr>
          </a:p>
          <a:p>
            <a:pPr algn="just" defTabSz="457028">
              <a:defRPr/>
            </a:pPr>
            <a:r>
              <a:rPr lang="ru-RU" sz="1000" b="1" dirty="0">
                <a:solidFill>
                  <a:prstClr val="black"/>
                </a:solidFill>
                <a:latin typeface="+muller narrow extra"/>
              </a:rPr>
              <a:t>Основная ставка </a:t>
            </a:r>
            <a:r>
              <a:rPr lang="ru-RU" sz="1000" b="1" dirty="0" smtClean="0">
                <a:solidFill>
                  <a:prstClr val="black"/>
                </a:solidFill>
                <a:latin typeface="+muller narrow extra"/>
              </a:rPr>
              <a:t>налога 13</a:t>
            </a:r>
            <a:r>
              <a:rPr lang="ru-RU" sz="1000" b="1" dirty="0">
                <a:solidFill>
                  <a:prstClr val="black"/>
                </a:solidFill>
                <a:latin typeface="+muller narrow extra"/>
              </a:rPr>
              <a:t>%, </a:t>
            </a:r>
            <a:r>
              <a:rPr lang="ru-RU" sz="1000" dirty="0">
                <a:solidFill>
                  <a:prstClr val="black"/>
                </a:solidFill>
                <a:latin typeface="+muller narrow extra"/>
              </a:rPr>
              <a:t>в отдельных случаях:</a:t>
            </a:r>
          </a:p>
          <a:p>
            <a:pPr algn="just" defTabSz="457028">
              <a:defRPr/>
            </a:pPr>
            <a:r>
              <a:rPr lang="ru-RU" sz="1000" b="1" dirty="0">
                <a:solidFill>
                  <a:prstClr val="black"/>
                </a:solidFill>
                <a:latin typeface="+muller narrow extra"/>
              </a:rPr>
              <a:t>9%</a:t>
            </a:r>
            <a:r>
              <a:rPr lang="ru-RU" sz="1000" dirty="0">
                <a:solidFill>
                  <a:prstClr val="black"/>
                </a:solidFill>
                <a:latin typeface="+muller narrow extra"/>
              </a:rPr>
              <a:t> - в отношении доходов от долевого  участия в виде дивидендов</a:t>
            </a:r>
            <a:r>
              <a:rPr lang="ru-RU" sz="1000" dirty="0" smtClean="0">
                <a:solidFill>
                  <a:prstClr val="black"/>
                </a:solidFill>
                <a:latin typeface="+muller narrow extra"/>
              </a:rPr>
              <a:t>;</a:t>
            </a:r>
          </a:p>
          <a:p>
            <a:pPr algn="just" defTabSz="457028"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+muller narrow extra"/>
              </a:rPr>
              <a:t>15%</a:t>
            </a:r>
            <a:r>
              <a:rPr lang="ru-RU" sz="1000" dirty="0" smtClean="0">
                <a:solidFill>
                  <a:prstClr val="black"/>
                </a:solidFill>
                <a:latin typeface="+muller narrow extra"/>
              </a:rPr>
              <a:t> - </a:t>
            </a:r>
            <a:r>
              <a:rPr lang="ru-RU" sz="1000" dirty="0" smtClean="0">
                <a:solidFill>
                  <a:schemeClr val="tx1"/>
                </a:solidFill>
                <a:latin typeface="+muller narrow extra"/>
              </a:rPr>
              <a:t>в </a:t>
            </a:r>
            <a:r>
              <a:rPr lang="ru-RU" sz="1000" dirty="0">
                <a:solidFill>
                  <a:schemeClr val="tx1"/>
                </a:solidFill>
                <a:latin typeface="+muller narrow extra"/>
              </a:rPr>
              <a:t>части суммы налога, превышающей 650 тысяч рублей, относящейся к части налоговой базы, превышающей 5 миллионов рублей</a:t>
            </a:r>
          </a:p>
          <a:p>
            <a:pPr algn="just" defTabSz="457028"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+muller narrow extra"/>
              </a:rPr>
              <a:t>30</a:t>
            </a:r>
            <a:r>
              <a:rPr lang="ru-RU" sz="1000" b="1" dirty="0">
                <a:solidFill>
                  <a:prstClr val="black"/>
                </a:solidFill>
                <a:latin typeface="+muller narrow extra"/>
              </a:rPr>
              <a:t>% </a:t>
            </a:r>
            <a:r>
              <a:rPr lang="ru-RU" sz="1000" dirty="0">
                <a:solidFill>
                  <a:prstClr val="black"/>
                </a:solidFill>
                <a:latin typeface="+muller narrow extra"/>
              </a:rPr>
              <a:t>- в отношении доходов, получаемых  физическими лицами – иностранными гражданами;</a:t>
            </a:r>
          </a:p>
          <a:p>
            <a:pPr algn="just" defTabSz="457028">
              <a:defRPr/>
            </a:pPr>
            <a:r>
              <a:rPr lang="ru-RU" sz="1000" b="1" dirty="0">
                <a:solidFill>
                  <a:prstClr val="black"/>
                </a:solidFill>
                <a:latin typeface="+muller narrow extra"/>
              </a:rPr>
              <a:t>35% </a:t>
            </a:r>
            <a:r>
              <a:rPr lang="ru-RU" sz="1000" dirty="0">
                <a:solidFill>
                  <a:prstClr val="black"/>
                </a:solidFill>
                <a:latin typeface="+muller narrow extra"/>
              </a:rPr>
              <a:t>- в отношении стоимости выигрышей и призов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6412" y="4319895"/>
            <a:ext cx="3569334" cy="2304764"/>
          </a:xfrm>
          <a:prstGeom prst="rect">
            <a:avLst/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3" rIns="91422" bIns="45713" rtlCol="0" anchor="ctr"/>
          <a:lstStyle/>
          <a:p>
            <a:pPr algn="ctr" defTabSz="457028">
              <a:defRPr/>
            </a:pPr>
            <a:r>
              <a:rPr lang="ru-RU" sz="950" b="1" dirty="0">
                <a:solidFill>
                  <a:prstClr val="black"/>
                </a:solidFill>
                <a:latin typeface="+muller narrow light"/>
              </a:rPr>
              <a:t>Налог на имущество физических лиц - Глава 32 НК РФ</a:t>
            </a:r>
          </a:p>
          <a:p>
            <a:pPr algn="ctr" defTabSz="457028">
              <a:defRPr/>
            </a:pPr>
            <a:endParaRPr lang="ru-RU" sz="950" b="1" dirty="0">
              <a:solidFill>
                <a:prstClr val="black"/>
              </a:solidFill>
              <a:latin typeface="+muller narrow light"/>
            </a:endParaRPr>
          </a:p>
          <a:p>
            <a:pPr algn="just" defTabSz="457028">
              <a:defRPr/>
            </a:pPr>
            <a:r>
              <a:rPr lang="ru-RU" sz="950" b="1" dirty="0">
                <a:solidFill>
                  <a:prstClr val="black"/>
                </a:solidFill>
                <a:latin typeface="+muller narrow light"/>
              </a:rPr>
              <a:t>Ставки налога:</a:t>
            </a:r>
          </a:p>
          <a:p>
            <a:pPr algn="just" defTabSz="457028"/>
            <a:r>
              <a:rPr lang="ru-RU" sz="950" b="1" dirty="0">
                <a:solidFill>
                  <a:prstClr val="black"/>
                </a:solidFill>
                <a:latin typeface="+muller narrow light"/>
              </a:rPr>
              <a:t>0,3 % - </a:t>
            </a:r>
            <a:r>
              <a:rPr lang="ru-RU" sz="950" dirty="0">
                <a:solidFill>
                  <a:prstClr val="black"/>
                </a:solidFill>
                <a:latin typeface="+muller narrow light"/>
              </a:rPr>
              <a:t>в отношении объектов налогообложения, указанных в подпункте 1 п.2 ст. 406 Налогового кодекса РФ;</a:t>
            </a:r>
          </a:p>
          <a:p>
            <a:pPr algn="just" defTabSz="457028"/>
            <a:r>
              <a:rPr lang="ru-RU" sz="950" b="1" dirty="0">
                <a:solidFill>
                  <a:prstClr val="black"/>
                </a:solidFill>
                <a:latin typeface="+muller narrow light"/>
              </a:rPr>
              <a:t>2,0% - </a:t>
            </a:r>
            <a:r>
              <a:rPr lang="ru-RU" sz="950" dirty="0">
                <a:solidFill>
                  <a:prstClr val="black"/>
                </a:solidFill>
                <a:latin typeface="+muller narrow light"/>
              </a:rPr>
              <a:t>в отношении объектов налогообложения, включенных в перечень, определяемый в соответствии с п. 7 ст. 378.2 Налогового кодекса РФ, в отношении объектов налогообложения, предусмотренных абзацем 2 п. 10 ст. 378.2 Налогового кодекса РФ, а также в отношении объектов налогообложения, кадастровая стоимость каждого из которых превышает 300 миллионов рублей;</a:t>
            </a:r>
          </a:p>
          <a:p>
            <a:pPr algn="just" defTabSz="457028"/>
            <a:r>
              <a:rPr lang="ru-RU" sz="950" b="1" dirty="0">
                <a:solidFill>
                  <a:prstClr val="black"/>
                </a:solidFill>
                <a:latin typeface="+muller narrow light"/>
              </a:rPr>
              <a:t>0,5%  -  </a:t>
            </a:r>
            <a:r>
              <a:rPr lang="ru-RU" sz="950" dirty="0">
                <a:solidFill>
                  <a:prstClr val="black"/>
                </a:solidFill>
                <a:latin typeface="+muller narrow light"/>
              </a:rPr>
              <a:t>в отношении прочих объектов налогообложения.   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53266" y="4357561"/>
            <a:ext cx="3672884" cy="2304764"/>
          </a:xfrm>
          <a:prstGeom prst="rect">
            <a:avLst/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3" rIns="91422" bIns="45713" rtlCol="0" anchor="ctr"/>
          <a:lstStyle/>
          <a:p>
            <a:pPr algn="ctr" defTabSz="457028">
              <a:defRPr/>
            </a:pPr>
            <a:r>
              <a:rPr lang="ru-RU" sz="1400" b="1" dirty="0">
                <a:solidFill>
                  <a:prstClr val="black"/>
                </a:solidFill>
                <a:latin typeface="Muller Narrow ExtraBold"/>
              </a:rPr>
              <a:t>Земельный налог</a:t>
            </a:r>
          </a:p>
          <a:p>
            <a:pPr algn="ctr" defTabSz="457028">
              <a:defRPr/>
            </a:pPr>
            <a:r>
              <a:rPr lang="ru-RU" sz="1500" b="1" dirty="0">
                <a:solidFill>
                  <a:prstClr val="black"/>
                </a:solidFill>
                <a:latin typeface="Muller Narrow ExtraBold"/>
              </a:rPr>
              <a:t> </a:t>
            </a:r>
            <a:r>
              <a:rPr lang="ru-RU" sz="1000" b="1" dirty="0">
                <a:solidFill>
                  <a:prstClr val="black"/>
                </a:solidFill>
                <a:latin typeface="Muller Narrow ExtraBold"/>
              </a:rPr>
              <a:t>– Глава 31 НК РФ</a:t>
            </a:r>
          </a:p>
          <a:p>
            <a:pPr algn="just" defTabSz="457028">
              <a:defRPr/>
            </a:pPr>
            <a:endParaRPr lang="ru-RU" sz="1000" b="1" dirty="0">
              <a:solidFill>
                <a:prstClr val="black"/>
              </a:solidFill>
              <a:latin typeface="Muller Narrow ExtraBold"/>
            </a:endParaRPr>
          </a:p>
          <a:p>
            <a:pPr algn="just" defTabSz="457028">
              <a:defRPr/>
            </a:pPr>
            <a:r>
              <a:rPr lang="ru-RU" sz="1000" b="1" dirty="0">
                <a:solidFill>
                  <a:prstClr val="black"/>
                </a:solidFill>
                <a:latin typeface="Muller Narrow ExtraBold"/>
              </a:rPr>
              <a:t>Ставка налога – 0,3%</a:t>
            </a:r>
          </a:p>
          <a:p>
            <a:pPr algn="just" defTabSz="457028">
              <a:defRPr/>
            </a:pPr>
            <a:r>
              <a:rPr lang="ru-RU" sz="1000" dirty="0">
                <a:solidFill>
                  <a:prstClr val="black"/>
                </a:solidFill>
                <a:latin typeface="Muller Narrow ExtraBold"/>
              </a:rPr>
              <a:t>От кадастровой стоимости участка в отношении земельных участков, занятых жилищным фондом –домами индивидуальной жилой застройки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07882" y="1727035"/>
            <a:ext cx="3672884" cy="2304764"/>
          </a:xfrm>
          <a:prstGeom prst="rect">
            <a:avLst/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3" rIns="91422" bIns="45713" rtlCol="0" anchor="ctr"/>
          <a:lstStyle/>
          <a:p>
            <a:pPr algn="ctr" defTabSz="457028">
              <a:defRPr/>
            </a:pPr>
            <a:endParaRPr lang="ru-RU" sz="1400" b="1" dirty="0">
              <a:solidFill>
                <a:prstClr val="black"/>
              </a:solidFill>
              <a:latin typeface="Muller Narrow ExtraBold"/>
            </a:endParaRPr>
          </a:p>
          <a:p>
            <a:pPr algn="ctr" defTabSz="457028">
              <a:defRPr/>
            </a:pPr>
            <a:r>
              <a:rPr lang="ru-RU" sz="1400" b="1" dirty="0">
                <a:solidFill>
                  <a:prstClr val="black"/>
                </a:solidFill>
                <a:latin typeface="Muller Narrow ExtraBold"/>
              </a:rPr>
              <a:t>Транспортный налог </a:t>
            </a:r>
          </a:p>
          <a:p>
            <a:pPr algn="ctr" defTabSz="457028">
              <a:defRPr/>
            </a:pPr>
            <a:r>
              <a:rPr lang="ru-RU" sz="1000" b="1" dirty="0">
                <a:solidFill>
                  <a:prstClr val="black"/>
                </a:solidFill>
                <a:latin typeface="Muller Narrow ExtraBold"/>
              </a:rPr>
              <a:t>– Глава 28 НК РФ</a:t>
            </a:r>
          </a:p>
          <a:p>
            <a:pPr algn="just" defTabSz="457028">
              <a:defRPr/>
            </a:pPr>
            <a:r>
              <a:rPr lang="ru-RU" sz="1000" b="1" dirty="0">
                <a:solidFill>
                  <a:prstClr val="black"/>
                </a:solidFill>
                <a:latin typeface="Muller Narrow ExtraBold"/>
              </a:rPr>
              <a:t>Ставки налога </a:t>
            </a:r>
            <a:r>
              <a:rPr lang="ru-RU" sz="1000" dirty="0">
                <a:solidFill>
                  <a:prstClr val="black"/>
                </a:solidFill>
                <a:latin typeface="Muller Narrow ExtraBold"/>
              </a:rPr>
              <a:t>установлены в зависимости от мощности двигателя тяги реактивного двигателя или валовой вместимости транспортного средства в расчете на одну лошадиную силу мощности двигателя транспортного средства, один килограмм силы тяги реактивного двигателя, одну регистровую  тонну транспортного средства или единицу транспортного средства в размере от 10 до 1000 руб. (ст.5 Закона  Мурманской области от 18.11.2002 № 368-01-ЗМО «О транспортном налоге» )</a:t>
            </a:r>
          </a:p>
          <a:p>
            <a:pPr algn="just" defTabSz="457028">
              <a:defRPr/>
            </a:pPr>
            <a:r>
              <a:rPr lang="ru-RU" sz="1000" b="1" dirty="0">
                <a:solidFill>
                  <a:prstClr val="black"/>
                </a:solidFill>
                <a:latin typeface="Muller Narrow ExtraBold"/>
              </a:rPr>
              <a:t>Налоговые льготы ст. 6 </a:t>
            </a:r>
            <a:r>
              <a:rPr lang="ru-RU" sz="1000" dirty="0">
                <a:solidFill>
                  <a:prstClr val="black"/>
                </a:solidFill>
                <a:latin typeface="Muller Narrow ExtraBold"/>
              </a:rPr>
              <a:t>Закона Мурманской области от 18.11.2002 № 368-01-ЗМО «О транспортном налоге»</a:t>
            </a:r>
          </a:p>
          <a:p>
            <a:pPr algn="just" defTabSz="457028">
              <a:defRPr/>
            </a:pP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887279" y="1725075"/>
            <a:ext cx="278741" cy="2304764"/>
          </a:xfrm>
          <a:prstGeom prst="chevron">
            <a:avLst/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3" rIns="91422" bIns="45713" rtlCol="0" anchor="ctr"/>
          <a:lstStyle/>
          <a:p>
            <a:pPr algn="ctr" defTabSz="1059800"/>
            <a:endParaRPr lang="ru-RU" sz="210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3887279" y="4319895"/>
            <a:ext cx="278741" cy="2304764"/>
          </a:xfrm>
          <a:prstGeom prst="chevron">
            <a:avLst/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3" rIns="91422" bIns="45713" rtlCol="0" anchor="ctr"/>
          <a:lstStyle/>
          <a:p>
            <a:pPr algn="ctr" defTabSz="1059800"/>
            <a:endParaRPr lang="ru-RU" sz="210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10156970" y="4338945"/>
            <a:ext cx="278741" cy="2304764"/>
          </a:xfrm>
          <a:prstGeom prst="chevron">
            <a:avLst/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3" rIns="91422" bIns="45713" rtlCol="0" anchor="ctr"/>
          <a:lstStyle/>
          <a:p>
            <a:pPr algn="ctr" defTabSz="1059800"/>
            <a:endParaRPr lang="ru-RU" sz="210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10080770" y="1725075"/>
            <a:ext cx="278741" cy="2304764"/>
          </a:xfrm>
          <a:prstGeom prst="chevron">
            <a:avLst/>
          </a:prstGeom>
          <a:solidFill>
            <a:schemeClr val="bg1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3" rIns="91422" bIns="45713" rtlCol="0" anchor="ctr"/>
          <a:lstStyle/>
          <a:p>
            <a:pPr algn="ctr" defTabSz="1059800"/>
            <a:endParaRPr lang="ru-RU" sz="210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" name="TextBox 58"/>
          <p:cNvSpPr txBox="1">
            <a:spLocks noChangeArrowheads="1"/>
          </p:cNvSpPr>
          <p:nvPr/>
        </p:nvSpPr>
        <p:spPr bwMode="auto">
          <a:xfrm>
            <a:off x="4247365" y="5005964"/>
            <a:ext cx="2728275" cy="149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50" tIns="55527" rIns="111050" bIns="555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059800" eaLnBrk="1" hangingPunct="1"/>
            <a:r>
              <a:rPr lang="ru-RU" altLang="ru-RU" sz="5400" b="1" dirty="0">
                <a:solidFill>
                  <a:srgbClr val="F05A28"/>
                </a:solidFill>
                <a:latin typeface="Muller Narrow ExtraBold"/>
                <a:cs typeface="Times New Roman" pitchFamily="18" charset="0"/>
              </a:rPr>
              <a:t>100</a:t>
            </a:r>
            <a:r>
              <a:rPr lang="ru-RU" altLang="ru-RU" sz="4800" baseline="30000" dirty="0">
                <a:solidFill>
                  <a:srgbClr val="F05A28"/>
                </a:solidFill>
                <a:latin typeface="Muller Narrow ExtraBold"/>
                <a:cs typeface="Times New Roman" pitchFamily="18" charset="0"/>
              </a:rPr>
              <a:t>%</a:t>
            </a:r>
          </a:p>
          <a:p>
            <a:pPr defTabSz="1059800" eaLnBrk="1" hangingPunct="1"/>
            <a:r>
              <a:rPr lang="ru-RU" altLang="ru-RU" dirty="0">
                <a:solidFill>
                  <a:prstClr val="black"/>
                </a:solidFill>
                <a:latin typeface="Muller Narrow ExtraBold"/>
                <a:cs typeface="Times New Roman" pitchFamily="18" charset="0"/>
              </a:rPr>
              <a:t> Местный</a:t>
            </a:r>
          </a:p>
          <a:p>
            <a:pPr defTabSz="1059800" eaLnBrk="1" hangingPunct="1"/>
            <a:r>
              <a:rPr lang="ru-RU" altLang="ru-RU" dirty="0">
                <a:solidFill>
                  <a:prstClr val="black"/>
                </a:solidFill>
                <a:latin typeface="Muller Narrow ExtraBold"/>
                <a:cs typeface="Times New Roman" pitchFamily="18" charset="0"/>
              </a:rPr>
              <a:t> бюджет</a:t>
            </a:r>
          </a:p>
        </p:txBody>
      </p:sp>
      <p:sp>
        <p:nvSpPr>
          <p:cNvPr id="23" name="TextBox 58"/>
          <p:cNvSpPr txBox="1">
            <a:spLocks noChangeArrowheads="1"/>
          </p:cNvSpPr>
          <p:nvPr/>
        </p:nvSpPr>
        <p:spPr bwMode="auto">
          <a:xfrm>
            <a:off x="4247362" y="1570908"/>
            <a:ext cx="2574652" cy="371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1050" tIns="55527" rIns="111050" bIns="555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059800" eaLnBrk="1" hangingPunct="1"/>
            <a:r>
              <a:rPr lang="ru-RU" altLang="ru-RU" sz="4800" b="1" dirty="0">
                <a:solidFill>
                  <a:srgbClr val="F05A28"/>
                </a:solidFill>
                <a:latin typeface="Muller Narrow ExtraBold"/>
                <a:cs typeface="Times New Roman" pitchFamily="18" charset="0"/>
              </a:rPr>
              <a:t>70</a:t>
            </a:r>
            <a:r>
              <a:rPr lang="ru-RU" altLang="ru-RU" sz="4800" baseline="30000" dirty="0">
                <a:solidFill>
                  <a:srgbClr val="F05A28"/>
                </a:solidFill>
                <a:latin typeface="Muller Narrow ExtraBold"/>
                <a:cs typeface="Times New Roman" pitchFamily="18" charset="0"/>
              </a:rPr>
              <a:t>%</a:t>
            </a:r>
          </a:p>
          <a:p>
            <a:pPr defTabSz="1059800" eaLnBrk="1" hangingPunct="1"/>
            <a:r>
              <a:rPr lang="ru-RU" altLang="ru-RU" dirty="0">
                <a:solidFill>
                  <a:prstClr val="black"/>
                </a:solidFill>
                <a:latin typeface="Muller Narrow ExtraBold"/>
                <a:cs typeface="Times New Roman" pitchFamily="18" charset="0"/>
              </a:rPr>
              <a:t> Областной</a:t>
            </a:r>
          </a:p>
          <a:p>
            <a:pPr defTabSz="1059800" eaLnBrk="1" hangingPunct="1"/>
            <a:r>
              <a:rPr lang="ru-RU" altLang="ru-RU" dirty="0">
                <a:solidFill>
                  <a:prstClr val="black"/>
                </a:solidFill>
                <a:latin typeface="Muller Narrow ExtraBold"/>
                <a:cs typeface="Times New Roman" pitchFamily="18" charset="0"/>
              </a:rPr>
              <a:t> бюджет</a:t>
            </a:r>
          </a:p>
          <a:p>
            <a:pPr defTabSz="1059800" eaLnBrk="1" hangingPunct="1"/>
            <a:r>
              <a:rPr lang="ru-RU" altLang="ru-RU" sz="4800" b="1" dirty="0">
                <a:solidFill>
                  <a:srgbClr val="F05A28"/>
                </a:solidFill>
                <a:latin typeface="Muller Narrow ExtraBold"/>
                <a:cs typeface="Times New Roman" pitchFamily="18" charset="0"/>
              </a:rPr>
              <a:t>30</a:t>
            </a:r>
            <a:r>
              <a:rPr lang="ru-RU" altLang="ru-RU" sz="4800" baseline="30000" dirty="0">
                <a:solidFill>
                  <a:srgbClr val="F05A28"/>
                </a:solidFill>
                <a:latin typeface="Muller Narrow ExtraBold"/>
                <a:cs typeface="Times New Roman" pitchFamily="18" charset="0"/>
              </a:rPr>
              <a:t>%</a:t>
            </a:r>
          </a:p>
          <a:p>
            <a:pPr defTabSz="1059800" eaLnBrk="1" hangingPunct="1"/>
            <a:r>
              <a:rPr lang="ru-RU" altLang="ru-RU" dirty="0">
                <a:solidFill>
                  <a:prstClr val="black"/>
                </a:solidFill>
                <a:latin typeface="Muller Narrow ExtraBold"/>
                <a:cs typeface="Times New Roman" pitchFamily="18" charset="0"/>
              </a:rPr>
              <a:t> Местный</a:t>
            </a:r>
          </a:p>
          <a:p>
            <a:pPr defTabSz="1059800" eaLnBrk="1" hangingPunct="1"/>
            <a:r>
              <a:rPr lang="ru-RU" altLang="ru-RU" dirty="0">
                <a:solidFill>
                  <a:prstClr val="black"/>
                </a:solidFill>
                <a:latin typeface="Muller Narrow ExtraBold"/>
                <a:cs typeface="Times New Roman" pitchFamily="18" charset="0"/>
              </a:rPr>
              <a:t> бюджет</a:t>
            </a:r>
            <a:endParaRPr lang="ru-RU" altLang="ru-RU" baseline="30000" dirty="0">
              <a:solidFill>
                <a:prstClr val="black"/>
              </a:solidFill>
              <a:latin typeface="Muller Narrow ExtraBold"/>
              <a:cs typeface="Times New Roman" pitchFamily="18" charset="0"/>
            </a:endParaRPr>
          </a:p>
          <a:p>
            <a:pPr defTabSz="1059800" eaLnBrk="1" hangingPunct="1"/>
            <a:r>
              <a:rPr lang="ru-RU" altLang="ru-RU" sz="6600" baseline="30000" dirty="0">
                <a:solidFill>
                  <a:prstClr val="black"/>
                </a:solidFill>
                <a:latin typeface="Muller Narrow ExtraBold"/>
                <a:cs typeface="Times New Roman" pitchFamily="18" charset="0"/>
              </a:rPr>
              <a:t>   </a:t>
            </a:r>
            <a:endParaRPr lang="ru-RU" altLang="ru-RU" sz="6000" dirty="0">
              <a:solidFill>
                <a:prstClr val="black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24" name="TextBox 58"/>
          <p:cNvSpPr txBox="1">
            <a:spLocks noChangeArrowheads="1"/>
          </p:cNvSpPr>
          <p:nvPr/>
        </p:nvSpPr>
        <p:spPr bwMode="auto">
          <a:xfrm>
            <a:off x="10457606" y="4999563"/>
            <a:ext cx="2728275" cy="149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50" tIns="55527" rIns="111050" bIns="555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059800" eaLnBrk="1" hangingPunct="1"/>
            <a:r>
              <a:rPr lang="ru-RU" altLang="ru-RU" sz="5400" b="1" dirty="0">
                <a:solidFill>
                  <a:srgbClr val="F05A28"/>
                </a:solidFill>
                <a:latin typeface="Muller Narrow ExtraBold"/>
                <a:cs typeface="Times New Roman" pitchFamily="18" charset="0"/>
              </a:rPr>
              <a:t>100</a:t>
            </a:r>
            <a:r>
              <a:rPr lang="ru-RU" altLang="ru-RU" sz="4800" baseline="30000" dirty="0">
                <a:solidFill>
                  <a:srgbClr val="F05A28"/>
                </a:solidFill>
                <a:latin typeface="Muller Narrow ExtraBold"/>
                <a:cs typeface="Times New Roman" pitchFamily="18" charset="0"/>
              </a:rPr>
              <a:t>%</a:t>
            </a:r>
          </a:p>
          <a:p>
            <a:pPr defTabSz="1059800" eaLnBrk="1" hangingPunct="1"/>
            <a:r>
              <a:rPr lang="ru-RU" altLang="ru-RU" dirty="0">
                <a:solidFill>
                  <a:prstClr val="black"/>
                </a:solidFill>
                <a:latin typeface="Muller Narrow ExtraBold"/>
                <a:cs typeface="Times New Roman" pitchFamily="18" charset="0"/>
              </a:rPr>
              <a:t>  Местный</a:t>
            </a:r>
          </a:p>
          <a:p>
            <a:pPr defTabSz="1059800" eaLnBrk="1" hangingPunct="1"/>
            <a:r>
              <a:rPr lang="ru-RU" altLang="ru-RU" dirty="0">
                <a:solidFill>
                  <a:prstClr val="black"/>
                </a:solidFill>
                <a:latin typeface="Muller Narrow ExtraBold"/>
                <a:cs typeface="Times New Roman" pitchFamily="18" charset="0"/>
              </a:rPr>
              <a:t>  бюджет</a:t>
            </a:r>
          </a:p>
        </p:txBody>
      </p:sp>
      <p:sp>
        <p:nvSpPr>
          <p:cNvPr id="25" name="TextBox 58"/>
          <p:cNvSpPr txBox="1">
            <a:spLocks noChangeArrowheads="1"/>
          </p:cNvSpPr>
          <p:nvPr/>
        </p:nvSpPr>
        <p:spPr bwMode="auto">
          <a:xfrm>
            <a:off x="10305206" y="2267250"/>
            <a:ext cx="2728275" cy="149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50" tIns="55527" rIns="111050" bIns="555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059800" eaLnBrk="1" hangingPunct="1"/>
            <a:r>
              <a:rPr lang="ru-RU" altLang="ru-RU" sz="5400" b="1" dirty="0">
                <a:solidFill>
                  <a:srgbClr val="F05A28"/>
                </a:solidFill>
                <a:latin typeface="Muller Narrow ExtraBold"/>
                <a:cs typeface="Times New Roman" pitchFamily="18" charset="0"/>
              </a:rPr>
              <a:t>100</a:t>
            </a:r>
            <a:r>
              <a:rPr lang="ru-RU" altLang="ru-RU" sz="4800" baseline="30000" dirty="0">
                <a:solidFill>
                  <a:srgbClr val="F05A28"/>
                </a:solidFill>
                <a:latin typeface="Muller Narrow ExtraBold"/>
                <a:cs typeface="Times New Roman" pitchFamily="18" charset="0"/>
              </a:rPr>
              <a:t>%</a:t>
            </a:r>
          </a:p>
          <a:p>
            <a:pPr defTabSz="1059800" eaLnBrk="1" hangingPunct="1"/>
            <a:r>
              <a:rPr lang="ru-RU" altLang="ru-RU" dirty="0">
                <a:solidFill>
                  <a:prstClr val="black"/>
                </a:solidFill>
                <a:latin typeface="Muller Narrow ExtraBold"/>
                <a:cs typeface="Times New Roman" pitchFamily="18" charset="0"/>
              </a:rPr>
              <a:t>  Областной</a:t>
            </a:r>
          </a:p>
          <a:p>
            <a:pPr defTabSz="1059800" eaLnBrk="1" hangingPunct="1"/>
            <a:r>
              <a:rPr lang="ru-RU" altLang="ru-RU" dirty="0">
                <a:solidFill>
                  <a:prstClr val="black"/>
                </a:solidFill>
                <a:latin typeface="Muller Narrow ExtraBold"/>
                <a:cs typeface="Times New Roman" pitchFamily="18" charset="0"/>
              </a:rPr>
              <a:t>  бюджет</a:t>
            </a:r>
          </a:p>
        </p:txBody>
      </p:sp>
    </p:spTree>
    <p:extLst>
      <p:ext uri="{BB962C8B-B14F-4D97-AF65-F5344CB8AC3E}">
        <p14:creationId xmlns:p14="http://schemas.microsoft.com/office/powerpoint/2010/main" val="166819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587" y="987431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extra"/>
                <a:cs typeface="Myanmar Text" panose="020B0502040204020203" pitchFamily="34" charset="0"/>
              </a:rPr>
              <a:t>ПРОЕКТ БЮДЖЕТА ГОРОДА АПАТИТЫ НА 2023-2025 ГОДЫ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8134" y="1063290"/>
            <a:ext cx="10328050" cy="646300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extra"/>
                <a:cs typeface="Times New Roman" pitchFamily="18" charset="0"/>
              </a:rPr>
              <a:t>Ресурсное обеспечение МП «социальная поддержка граждан и социально ориентированных организаций»</a:t>
            </a:r>
            <a:endParaRPr lang="ru-RU" altLang="ru-RU" b="1" cap="all" dirty="0">
              <a:solidFill>
                <a:srgbClr val="0082C8"/>
              </a:solidFill>
              <a:latin typeface="+muller narrow extra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599153"/>
              </p:ext>
            </p:extLst>
          </p:nvPr>
        </p:nvGraphicFramePr>
        <p:xfrm>
          <a:off x="308758" y="2791289"/>
          <a:ext cx="11340935" cy="3941575"/>
        </p:xfrm>
        <a:graphic>
          <a:graphicData uri="http://schemas.openxmlformats.org/drawingml/2006/table">
            <a:tbl>
              <a:tblPr/>
              <a:tblGrid>
                <a:gridCol w="8120271"/>
                <a:gridCol w="1023729"/>
                <a:gridCol w="1092530"/>
                <a:gridCol w="1104405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Муниципальная программа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«Социальная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поддержка граждан и социально ориентированных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организаций»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24 985,6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86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Подпрограмма №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«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Социальная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поддержка отдельных категорий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граждан»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23 010,3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Подпрограмма № 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«Поддержка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социально ориентированных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организаций»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1 975,3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Важнейшие целевые показатели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324870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Цель муниципальной программы</a:t>
                      </a:r>
                      <a:r>
                        <a:rPr lang="ru-RU" sz="1600" b="0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: оказание </a:t>
                      </a:r>
                      <a:r>
                        <a:rPr lang="ru-RU" sz="16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поддержки социально уязвимым слоям населения, социально ориентированным некоммерческим организациям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effectLst/>
                          <a:latin typeface="+muller narrow light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+muller narrow light"/>
                        </a:rPr>
                        <a:t>Доля граждан, получающих меры социальной поддержки, в общей численности граждан, обратившихся за получением мер социальной </a:t>
                      </a:r>
                      <a:r>
                        <a:rPr lang="ru-RU" sz="1600" b="0" i="0" u="none" strike="noStrike" dirty="0" smtClean="0">
                          <a:effectLst/>
                          <a:latin typeface="+muller narrow light"/>
                        </a:rPr>
                        <a:t>поддержки (%)</a:t>
                      </a:r>
                      <a:endParaRPr lang="ru-RU" sz="16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effectLst/>
                          <a:latin typeface="+muller narrow light"/>
                        </a:rPr>
                        <a:t>Доля </a:t>
                      </a:r>
                      <a:r>
                        <a:rPr lang="ru-RU" sz="1600" b="0" i="0" u="none" strike="noStrike" dirty="0">
                          <a:effectLst/>
                          <a:latin typeface="+muller narrow light"/>
                        </a:rPr>
                        <a:t>социально ориентированных  некоммерческих организаций, получивших финансовую поддержку за счет средств городского бюджета, от общего числа социально ориентированных некоммерческих организаций, подавших заявку на участие в городском конкурсе по предоставлению </a:t>
                      </a:r>
                      <a:r>
                        <a:rPr lang="ru-RU" sz="1600" b="0" i="0" u="none" strike="noStrike" dirty="0" smtClean="0">
                          <a:effectLst/>
                          <a:latin typeface="+muller narrow light"/>
                        </a:rPr>
                        <a:t>субсидии (%)</a:t>
                      </a:r>
                      <a:endParaRPr lang="ru-RU" sz="16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100,0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308758" y="1828474"/>
            <a:ext cx="3265715" cy="877133"/>
          </a:xfrm>
          <a:prstGeom prst="rect">
            <a:avLst/>
          </a:prstGeom>
          <a:solidFill>
            <a:srgbClr val="F05C27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3600" b="1" cap="all" dirty="0" smtClean="0">
                <a:solidFill>
                  <a:schemeClr val="bg1"/>
                </a:solidFill>
                <a:latin typeface="Muller Narrow ExtraBold"/>
                <a:cs typeface="Times New Roman" pitchFamily="18" charset="0"/>
              </a:rPr>
              <a:t>                    </a:t>
            </a:r>
            <a:r>
              <a:rPr lang="ru-RU" altLang="ru-RU" sz="3200" b="1" cap="all" dirty="0" smtClean="0">
                <a:solidFill>
                  <a:schemeClr val="bg1"/>
                </a:solidFill>
                <a:latin typeface="+muller narrow extra"/>
                <a:cs typeface="Times New Roman" pitchFamily="18" charset="0"/>
              </a:rPr>
              <a:t>24 985,6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Muller Narrow ExtraBold"/>
                <a:cs typeface="Times New Roman" pitchFamily="18" charset="0"/>
              </a:rPr>
              <a:t>                                                                       </a:t>
            </a:r>
            <a:r>
              <a:rPr lang="ru-RU" altLang="ru-RU" sz="1400" b="1" dirty="0" err="1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4620253" y="1890029"/>
            <a:ext cx="2380957" cy="754022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8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МБ: 9 782,6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                         </a:t>
            </a:r>
            <a:r>
              <a:rPr lang="ru-RU" altLang="ru-RU" sz="1400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7986875" y="1877226"/>
            <a:ext cx="2356533" cy="754022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800" cap="all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оБ</a:t>
            </a:r>
            <a:r>
              <a:rPr lang="ru-RU" altLang="ru-RU" sz="28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: 15 203,0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                         </a:t>
            </a:r>
            <a:r>
              <a:rPr lang="ru-RU" altLang="ru-RU" sz="1400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942606" y="2003115"/>
            <a:ext cx="308758" cy="527850"/>
          </a:xfrm>
          <a:prstGeom prst="rightArrow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люс 24"/>
          <p:cNvSpPr/>
          <p:nvPr/>
        </p:nvSpPr>
        <p:spPr>
          <a:xfrm>
            <a:off x="7284445" y="2036391"/>
            <a:ext cx="415636" cy="435693"/>
          </a:xfrm>
          <a:prstGeom prst="mathPlus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40155F24-5EEC-2944-A509-62A79FAF3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90" y="1845586"/>
            <a:ext cx="797537" cy="7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0" y="987431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extra"/>
                <a:cs typeface="Myanmar Text" panose="020B0502040204020203" pitchFamily="34" charset="0"/>
              </a:rPr>
              <a:t>ПРОЕКТ БЮДЖЕТА ГОРОДА АПАТИТЫ НА 2023-2025 ГОДЫ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8134" y="1063290"/>
            <a:ext cx="9805892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extra"/>
                <a:cs typeface="Times New Roman" pitchFamily="18" charset="0"/>
              </a:rPr>
              <a:t>Ресурсное обеспечение МП «развитие физической культуры и спорта»</a:t>
            </a:r>
            <a:endParaRPr lang="ru-RU" altLang="ru-RU" b="1" cap="all" dirty="0">
              <a:solidFill>
                <a:srgbClr val="0082C8"/>
              </a:solidFill>
              <a:latin typeface="+muller narrow extra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645207"/>
              </p:ext>
            </p:extLst>
          </p:nvPr>
        </p:nvGraphicFramePr>
        <p:xfrm>
          <a:off x="309991" y="2553195"/>
          <a:ext cx="11622817" cy="4363365"/>
        </p:xfrm>
        <a:graphic>
          <a:graphicData uri="http://schemas.openxmlformats.org/drawingml/2006/table">
            <a:tbl>
              <a:tblPr/>
              <a:tblGrid>
                <a:gridCol w="7266107"/>
                <a:gridCol w="1457160"/>
                <a:gridCol w="1437467"/>
                <a:gridCol w="1462083"/>
              </a:tblGrid>
              <a:tr h="3157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Муниципальная программа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«Развитие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физической культуры 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спорта»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277 413,8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Подпрограмма 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«Развитие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массового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спорта»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365,00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Подпрограмма 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«Развитие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спортивной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инфраструктуры»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91 136,4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Ведомственная целевая программа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«Обеспечение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развития физической культуры и спорта в городе Апатиты через эффективное выполнение муниципальных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функций»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185 912,4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Важнейшие целевые показатели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481470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Цель муниципальной программы</a:t>
                      </a:r>
                      <a:r>
                        <a:rPr lang="ru-RU" sz="1400" b="0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: создание </a:t>
                      </a:r>
                      <a:r>
                        <a:rPr lang="ru-RU" sz="14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effectLst/>
                          <a:latin typeface="+muller narrow light"/>
                        </a:rPr>
                        <a:t>Доля граждан, систематически занимающихся физической культурой и спортом в общей численности населения 3-79 лет </a:t>
                      </a:r>
                      <a:r>
                        <a:rPr lang="ru-RU" sz="1400" b="0" i="0" u="none" strike="noStrike" dirty="0" smtClean="0">
                          <a:effectLst/>
                          <a:latin typeface="+muller narrow light"/>
                        </a:rPr>
                        <a:t>(%)</a:t>
                      </a:r>
                      <a:endParaRPr lang="ru-RU" sz="14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49,8 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спорта (%)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37,0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effectLst/>
                          <a:latin typeface="+muller narrow light"/>
                        </a:rPr>
                        <a:t>Численность спортсменов и специалистов, включенных в список кандидатов в спортивные сборные команды Мурманской </a:t>
                      </a:r>
                      <a:r>
                        <a:rPr lang="ru-RU" sz="1400" b="0" i="0" u="none" strike="noStrike" dirty="0" smtClean="0">
                          <a:effectLst/>
                          <a:latin typeface="+muller narrow light"/>
                        </a:rPr>
                        <a:t>области (чел.)</a:t>
                      </a:r>
                      <a:endParaRPr lang="ru-RU" sz="14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150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8134" y="1549678"/>
            <a:ext cx="3505102" cy="877133"/>
          </a:xfrm>
          <a:prstGeom prst="rect">
            <a:avLst/>
          </a:prstGeom>
          <a:solidFill>
            <a:srgbClr val="F05C27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3600" b="1" cap="all" dirty="0" smtClean="0">
                <a:solidFill>
                  <a:schemeClr val="bg1"/>
                </a:solidFill>
                <a:latin typeface="Muller Narrow ExtraBold"/>
                <a:cs typeface="Times New Roman" pitchFamily="18" charset="0"/>
              </a:rPr>
              <a:t>                 </a:t>
            </a:r>
            <a:r>
              <a:rPr lang="ru-RU" altLang="ru-RU" sz="3600" b="1" cap="all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277 413,8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Muller Narrow ExtraBold"/>
                <a:cs typeface="Times New Roman" pitchFamily="18" charset="0"/>
              </a:rPr>
              <a:t>                                                                                  </a:t>
            </a:r>
            <a:r>
              <a:rPr lang="ru-RU" altLang="ru-RU" sz="1400" b="1" dirty="0" err="1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942606" y="1739190"/>
            <a:ext cx="308758" cy="527850"/>
          </a:xfrm>
          <a:prstGeom prst="rightArrow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43E5CE99-F668-5443-A2CB-30E857BF6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82" y="1629837"/>
            <a:ext cx="779145" cy="716813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4620253" y="1611232"/>
            <a:ext cx="2718698" cy="754022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8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МБ: 269 332,0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                             </a:t>
            </a:r>
            <a:r>
              <a:rPr lang="ru-RU" altLang="ru-RU" sz="1400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8155933" y="1626104"/>
            <a:ext cx="2718698" cy="754022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8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ОБ: 8 081,8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                         </a:t>
            </a:r>
            <a:r>
              <a:rPr lang="ru-RU" altLang="ru-RU" sz="1400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11" name="Плюс 10"/>
          <p:cNvSpPr/>
          <p:nvPr/>
        </p:nvSpPr>
        <p:spPr>
          <a:xfrm>
            <a:off x="7625684" y="1770396"/>
            <a:ext cx="415636" cy="435693"/>
          </a:xfrm>
          <a:prstGeom prst="mathPlus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2722" y="987431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extra"/>
                <a:cs typeface="Myanmar Text" panose="020B0502040204020203" pitchFamily="34" charset="0"/>
              </a:rPr>
              <a:t>ПРОЕКТ БЮДЖЕТА ГОРОДА АПАТИТЫ НА 2023-2025 ГОДЫ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384637" y="1046382"/>
            <a:ext cx="11668818" cy="646300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Ресурсное обеспечение МП «развитие культуры и молодежной политики, сохранение культурного наследия города»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185992"/>
              </p:ext>
            </p:extLst>
          </p:nvPr>
        </p:nvGraphicFramePr>
        <p:xfrm>
          <a:off x="495139" y="3004592"/>
          <a:ext cx="11447814" cy="3262349"/>
        </p:xfrm>
        <a:graphic>
          <a:graphicData uri="http://schemas.openxmlformats.org/drawingml/2006/table">
            <a:tbl>
              <a:tblPr/>
              <a:tblGrid>
                <a:gridCol w="7158436"/>
                <a:gridCol w="1434639"/>
                <a:gridCol w="1415252"/>
                <a:gridCol w="1439487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Муниципальная программа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«Развитие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культуры и молодежной политики, сохранение культурного наследия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города»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243 793,3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Подпрограмма 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«Культура»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1 834,5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Подпрограмма 2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«Вовлечение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молодежи в социальную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практику»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4 684,3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Ведомственная  целевая программа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«Услуги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учреждений культуры и молодёжной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политики»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237 274,5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Важнейшие целевые показатели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489421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Цель муниципальной программы</a:t>
                      </a:r>
                      <a:r>
                        <a:rPr lang="ru-RU" sz="1600" b="0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: создание </a:t>
                      </a:r>
                      <a:r>
                        <a:rPr lang="ru-RU" sz="16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условий для творческого и культурного развития личности, организации досуга населения и вовлечение молодежи в социальную практику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3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spc="0" dirty="0" smtClean="0">
                          <a:effectLst/>
                          <a:latin typeface="+muller narrow light"/>
                        </a:rPr>
                        <a:t>Уровень</a:t>
                      </a:r>
                      <a:r>
                        <a:rPr lang="ru-RU" sz="1400" b="0" i="0" u="none" strike="noStrike" spc="0" baseline="0" dirty="0" smtClean="0">
                          <a:effectLst/>
                          <a:latin typeface="+muller narrow light"/>
                        </a:rPr>
                        <a:t> удовлетворенности населения города качеством оказания муниципальных услуг в сфере культуры и молодежной политики (%)</a:t>
                      </a:r>
                      <a:endParaRPr lang="ru-RU" sz="14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95,0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515265" y="1815672"/>
            <a:ext cx="3351885" cy="877133"/>
          </a:xfrm>
          <a:prstGeom prst="rect">
            <a:avLst/>
          </a:prstGeom>
          <a:solidFill>
            <a:srgbClr val="F05C27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3600" b="1" cap="all" dirty="0" smtClean="0">
                <a:solidFill>
                  <a:schemeClr val="bg1"/>
                </a:solidFill>
                <a:latin typeface="Muller Narrow ExtraBold"/>
                <a:cs typeface="Times New Roman" pitchFamily="18" charset="0"/>
              </a:rPr>
              <a:t>                </a:t>
            </a:r>
            <a:r>
              <a:rPr lang="ru-RU" altLang="ru-RU" sz="3200" b="1" cap="all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243 793,3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Muller Narrow ExtraBold"/>
                <a:cs typeface="Times New Roman" pitchFamily="18" charset="0"/>
              </a:rPr>
              <a:t>                                                                      </a:t>
            </a:r>
            <a:r>
              <a:rPr lang="ru-RU" altLang="ru-RU" sz="1400" b="1" dirty="0" err="1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4194196" y="1900830"/>
            <a:ext cx="2316332" cy="692467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МБ: 192 567,9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                      </a:t>
            </a:r>
            <a:r>
              <a:rPr lang="ru-RU" altLang="ru-RU" sz="1400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7036957" y="1886983"/>
            <a:ext cx="2280779" cy="692467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оБ</a:t>
            </a:r>
            <a:r>
              <a:rPr lang="ru-RU" altLang="ru-RU" sz="24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: 49 566,4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                     </a:t>
            </a:r>
            <a:r>
              <a:rPr lang="ru-RU" altLang="ru-RU" sz="1400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4FCD29AD-63E6-1F40-9636-287553F35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49" y="1873136"/>
            <a:ext cx="781716" cy="781716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3867150" y="1979378"/>
            <a:ext cx="308758" cy="527850"/>
          </a:xfrm>
          <a:prstGeom prst="rightArrow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люс 27"/>
          <p:cNvSpPr/>
          <p:nvPr/>
        </p:nvSpPr>
        <p:spPr>
          <a:xfrm>
            <a:off x="6517230" y="1993830"/>
            <a:ext cx="415636" cy="435693"/>
          </a:xfrm>
          <a:prstGeom prst="mathPlus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9418320" y="1993829"/>
            <a:ext cx="415636" cy="435693"/>
          </a:xfrm>
          <a:prstGeom prst="mathPlus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9833956" y="1886983"/>
            <a:ext cx="2108997" cy="692467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ФБ: 1 659,0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                  </a:t>
            </a:r>
            <a:r>
              <a:rPr lang="ru-RU" altLang="ru-RU" sz="1400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2722" y="987431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extra"/>
                <a:cs typeface="Myanmar Text" panose="020B0502040204020203" pitchFamily="34" charset="0"/>
              </a:rPr>
              <a:t>ПРОЕКТ БЮДЖЕТА ГОРОДА АПАТИТЫ НА 2023-2025 ГОДЫ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8134" y="1063290"/>
            <a:ext cx="11599066" cy="646300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extra"/>
                <a:cs typeface="Times New Roman" pitchFamily="18" charset="0"/>
              </a:rPr>
              <a:t>Ресурсное обеспечение МП «обеспечение комфортной среды проживания населения города»</a:t>
            </a:r>
            <a:endParaRPr lang="ru-RU" altLang="ru-RU" b="1" cap="all" dirty="0">
              <a:solidFill>
                <a:srgbClr val="0082C8"/>
              </a:solidFill>
              <a:latin typeface="+muller narrow extra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34756"/>
              </p:ext>
            </p:extLst>
          </p:nvPr>
        </p:nvGraphicFramePr>
        <p:xfrm>
          <a:off x="352425" y="2712973"/>
          <a:ext cx="11534775" cy="4184612"/>
        </p:xfrm>
        <a:graphic>
          <a:graphicData uri="http://schemas.openxmlformats.org/drawingml/2006/table">
            <a:tbl>
              <a:tblPr/>
              <a:tblGrid>
                <a:gridCol w="7186967"/>
                <a:gridCol w="1454183"/>
                <a:gridCol w="1434530"/>
                <a:gridCol w="1459095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Муниципальная программа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«Обеспечение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комфортной среды проживания населения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города»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48 219,7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Подпрограмма № 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«Организация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сферы  ритуальных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услуг»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4 833,1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Подпрограмма № 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«Наружное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уличное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освещение»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27 431,3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Подпрограмма № 3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«Внешнее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благоустройство городских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территорий»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15 955,3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Важнейшие целевые показатели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559397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Цель муниципальной программы</a:t>
                      </a:r>
                      <a:r>
                        <a:rPr lang="ru-RU" sz="1400" b="0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: обеспечение </a:t>
                      </a:r>
                      <a:r>
                        <a:rPr lang="ru-RU" sz="14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комфортной и безопасной городской среды, повышение освещенности улиц, автомобильных дорог и дворовых территорий, улучшение качества предоставления ритуальных услуг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effectLst/>
                          <a:latin typeface="+muller narrow light"/>
                        </a:rPr>
                        <a:t>Уровень благоустройства кладбищ города санитарной и экологической безопасности в текущем </a:t>
                      </a:r>
                      <a:r>
                        <a:rPr lang="ru-RU" sz="1400" b="0" i="0" u="none" strike="noStrike" dirty="0" smtClean="0">
                          <a:effectLst/>
                          <a:latin typeface="+muller narrow light"/>
                        </a:rPr>
                        <a:t>году (%)</a:t>
                      </a:r>
                      <a:endParaRPr lang="ru-RU" sz="14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effectLst/>
                          <a:latin typeface="+muller narrow light"/>
                        </a:rPr>
                        <a:t>Доля элементов сетей наружного уличного освещения, соответствующих нормативным показателям от общего количества элементов сетей наружного уличного </a:t>
                      </a:r>
                      <a:r>
                        <a:rPr lang="ru-RU" sz="1400" b="0" i="0" u="none" strike="noStrike" dirty="0" smtClean="0">
                          <a:effectLst/>
                          <a:latin typeface="+muller narrow light"/>
                        </a:rPr>
                        <a:t>освещения (%)</a:t>
                      </a:r>
                      <a:endParaRPr lang="ru-RU" sz="14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43,7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1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Доля выполненных мероприятий по созданию комфортных безопасных условий для проживания граждан от запланированных Программой на текущий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год (%)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344260" y="1794854"/>
            <a:ext cx="3551465" cy="877133"/>
          </a:xfrm>
          <a:prstGeom prst="rect">
            <a:avLst/>
          </a:prstGeom>
          <a:solidFill>
            <a:srgbClr val="F05C27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3600" b="1" cap="all" dirty="0" smtClean="0">
                <a:solidFill>
                  <a:schemeClr val="bg1"/>
                </a:solidFill>
                <a:latin typeface="Muller Narrow ExtraBold"/>
                <a:cs typeface="Times New Roman" pitchFamily="18" charset="0"/>
              </a:rPr>
              <a:t>                     48 219,7</a:t>
            </a:r>
            <a:endParaRPr lang="ru-RU" altLang="ru-RU" sz="3200" b="1" cap="all" dirty="0" smtClean="0">
              <a:solidFill>
                <a:schemeClr val="bg1"/>
              </a:solidFill>
              <a:latin typeface="+muller narrow extra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Muller Narrow ExtraBold"/>
                <a:cs typeface="Times New Roman" pitchFamily="18" charset="0"/>
              </a:rPr>
              <a:t>                                                                                 </a:t>
            </a:r>
            <a:r>
              <a:rPr lang="ru-RU" altLang="ru-RU" sz="1400" b="1" dirty="0" err="1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0F69540-00BD-BB4B-8FB3-16E63CA59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15" y="1842479"/>
            <a:ext cx="757462" cy="75746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4620253" y="1890029"/>
            <a:ext cx="2552072" cy="754022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8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МБ: 46 052,7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                             </a:t>
            </a:r>
            <a:r>
              <a:rPr lang="ru-RU" altLang="ru-RU" sz="1400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7986875" y="1877226"/>
            <a:ext cx="2356533" cy="754022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800" cap="all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оБ</a:t>
            </a:r>
            <a:r>
              <a:rPr lang="ru-RU" altLang="ru-RU" sz="28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: 2 167,0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                     </a:t>
            </a:r>
            <a:r>
              <a:rPr lang="ru-RU" altLang="ru-RU" sz="1400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041070" y="2003115"/>
            <a:ext cx="308758" cy="527850"/>
          </a:xfrm>
          <a:prstGeom prst="rightArrow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7284445" y="2036391"/>
            <a:ext cx="415636" cy="435693"/>
          </a:xfrm>
          <a:prstGeom prst="mathPlus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3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2722" y="987431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extra"/>
                <a:cs typeface="Myanmar Text" panose="020B0502040204020203" pitchFamily="34" charset="0"/>
              </a:rPr>
              <a:t>ПРОЕКТ БЮДЖЕТА ГОРОДА АПАТИТЫ НА 2023-2025 ГОДЫ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8134" y="1063290"/>
            <a:ext cx="11599066" cy="646300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Ресурсное обеспечение МП «обеспечение доступным и комфортным жильем и коммунальными услугами населения города»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715877"/>
              </p:ext>
            </p:extLst>
          </p:nvPr>
        </p:nvGraphicFramePr>
        <p:xfrm>
          <a:off x="285750" y="3406233"/>
          <a:ext cx="11355194" cy="2767872"/>
        </p:xfrm>
        <a:graphic>
          <a:graphicData uri="http://schemas.openxmlformats.org/drawingml/2006/table">
            <a:tbl>
              <a:tblPr/>
              <a:tblGrid>
                <a:gridCol w="7099693"/>
                <a:gridCol w="1423309"/>
                <a:gridCol w="1404075"/>
                <a:gridCol w="1428117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Муниципальная  программа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«Обеспечение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доступным и комфортным жильем и коммунальными  услугами населения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города»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5 996,3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Подпрограмма № 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«Поддержка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и  стимулирование жилищного строительства в городе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Апатиты»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4 514,2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Подпрограмма № 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«Обеспечение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жильем  молодых семей города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Апатиты»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1 482,1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Важнейшие целевые показатели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390432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Цель муниципальной программы</a:t>
                      </a:r>
                      <a:r>
                        <a:rPr lang="ru-RU" sz="1400" b="0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: повышение </a:t>
                      </a:r>
                      <a:r>
                        <a:rPr lang="ru-RU" sz="14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доступности жилья и качества </a:t>
                      </a:r>
                      <a:r>
                        <a:rPr lang="ru-RU" sz="1400" b="1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жилищного   обеспечения населения города   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 smtClean="0">
                          <a:effectLst/>
                          <a:latin typeface="+muller narrow light"/>
                        </a:rPr>
                        <a:t>Количество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+muller narrow light"/>
                        </a:rPr>
                        <a:t> семей отдельных категорий граждан (молодых семей, многодетных семей) города Апатиты, улучивших жилищные условия (ед.)</a:t>
                      </a:r>
                      <a:endParaRPr lang="ru-RU" sz="14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88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8134" y="2178987"/>
            <a:ext cx="3247110" cy="877133"/>
          </a:xfrm>
          <a:prstGeom prst="rect">
            <a:avLst/>
          </a:prstGeom>
          <a:solidFill>
            <a:srgbClr val="F05C27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3600" b="1" cap="all" dirty="0" smtClean="0">
                <a:solidFill>
                  <a:schemeClr val="bg1"/>
                </a:solidFill>
                <a:latin typeface="Muller Narrow ExtraBold"/>
                <a:cs typeface="Times New Roman" pitchFamily="18" charset="0"/>
              </a:rPr>
              <a:t>                    </a:t>
            </a:r>
            <a:r>
              <a:rPr lang="ru-RU" altLang="ru-RU" sz="3200" b="1" cap="all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5 996,3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                                     </a:t>
            </a:r>
            <a:r>
              <a:rPr lang="ru-RU" altLang="ru-RU" sz="1400" b="1" dirty="0" err="1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4620253" y="2222294"/>
            <a:ext cx="1921653" cy="754022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8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МБ: 495,1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F05C27"/>
                </a:solidFill>
                <a:latin typeface="Muller Narrow ExtraBold"/>
                <a:cs typeface="Times New Roman" pitchFamily="18" charset="0"/>
              </a:rPr>
              <a:t>                            </a:t>
            </a:r>
            <a:r>
              <a:rPr lang="ru-RU" altLang="ru-RU" sz="1400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814844" y="2353628"/>
            <a:ext cx="308758" cy="527850"/>
          </a:xfrm>
          <a:prstGeom prst="rightArrow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7018041" y="2341865"/>
            <a:ext cx="415636" cy="435693"/>
          </a:xfrm>
          <a:prstGeom prst="mathPlus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7779931" y="2256640"/>
            <a:ext cx="2297519" cy="754022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800" cap="all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оБ</a:t>
            </a:r>
            <a:r>
              <a:rPr lang="ru-RU" altLang="ru-RU" sz="28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: 5 501,2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F05C27"/>
                </a:solidFill>
                <a:latin typeface="Muller Narrow ExtraBold"/>
                <a:cs typeface="Times New Roman" pitchFamily="18" charset="0"/>
              </a:rPr>
              <a:t>                                           </a:t>
            </a:r>
            <a:r>
              <a:rPr lang="ru-RU" altLang="ru-RU" sz="1400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419DF98-C5CF-124F-980D-FAAF4E07E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65" y="2240542"/>
            <a:ext cx="754022" cy="7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2722" y="987431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483367" y="35830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extra"/>
                <a:cs typeface="Myanmar Text" panose="020B0502040204020203" pitchFamily="34" charset="0"/>
              </a:rPr>
              <a:t>ПРОЕКТ БЮДЖЕТА ГОРОДА АПАТИТЫ НА 2023-2025 ГОДЫ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321865" y="1046809"/>
            <a:ext cx="8079185" cy="646300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extra"/>
                <a:cs typeface="Times New Roman" pitchFamily="18" charset="0"/>
              </a:rPr>
              <a:t>Ресурсное обеспечение МП «</a:t>
            </a:r>
            <a:r>
              <a:rPr lang="ru-RU" altLang="ru-RU" b="1" cap="all" dirty="0">
                <a:solidFill>
                  <a:srgbClr val="0082C8"/>
                </a:solidFill>
                <a:latin typeface="+muller narrow extra"/>
              </a:rPr>
              <a:t>Обеспечение общественного порядка и безопасности населения  </a:t>
            </a:r>
            <a:r>
              <a:rPr lang="ru-RU" altLang="ru-RU" b="1" cap="all" dirty="0" smtClean="0">
                <a:solidFill>
                  <a:srgbClr val="0082C8"/>
                </a:solidFill>
                <a:latin typeface="+muller narrow extra"/>
              </a:rPr>
              <a:t>города</a:t>
            </a:r>
            <a:r>
              <a:rPr lang="ru-RU" altLang="ru-RU" b="1" cap="all" dirty="0" smtClean="0">
                <a:solidFill>
                  <a:srgbClr val="0082C8"/>
                </a:solidFill>
                <a:latin typeface="+muller narrow extra"/>
                <a:cs typeface="Times New Roman" pitchFamily="18" charset="0"/>
              </a:rPr>
              <a:t>»</a:t>
            </a:r>
            <a:endParaRPr lang="ru-RU" altLang="ru-RU" b="1" cap="all" dirty="0">
              <a:solidFill>
                <a:srgbClr val="0082C8"/>
              </a:solidFill>
              <a:latin typeface="+muller narrow extra"/>
              <a:cs typeface="Times New Roman" pitchFamily="18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52041"/>
              </p:ext>
            </p:extLst>
          </p:nvPr>
        </p:nvGraphicFramePr>
        <p:xfrm>
          <a:off x="258783" y="1736725"/>
          <a:ext cx="11566567" cy="5274613"/>
        </p:xfrm>
        <a:graphic>
          <a:graphicData uri="http://schemas.openxmlformats.org/drawingml/2006/table">
            <a:tbl>
              <a:tblPr/>
              <a:tblGrid>
                <a:gridCol w="7240307"/>
                <a:gridCol w="1446975"/>
                <a:gridCol w="1427420"/>
                <a:gridCol w="1451865"/>
              </a:tblGrid>
              <a:tr h="186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Наименование</a:t>
                      </a:r>
                    </a:p>
                  </a:txBody>
                  <a:tcPr marL="6376" marR="6376" marT="31880" marB="3188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6376" marR="6376" marT="637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6376" marR="6376" marT="637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6376" marR="6376" marT="637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26779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Муниципальная  программа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«Обеспечение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общественного порядка и безопасности населения города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Апатиты»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376" marR="6376" marT="637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35 339,7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376" marR="6376" marT="637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376" marR="6376" marT="637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376" marR="6376" marT="637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1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Подпрограмма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№ 1 «Профилактика безнадзорности и правонарушений несовершеннолетних»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376" marR="6376" marT="637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888,3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376" marR="6376" marT="637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376" marR="6376" marT="637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376" marR="6376" marT="637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6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Подпрограмма № 2 "Профилактика наркомании, алкоголизма и употребления табака в молодежной среде города Апатиты"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376" marR="6376" marT="637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2 653,4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376" marR="6376" marT="637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376" marR="6376" marT="637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376" marR="6376" marT="637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6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Подпрограмма № 3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«Обеспечение 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безопасности и защиты населения в области гражданской обороны и чрезвычайных 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ситуаций»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376" marR="6376" marT="637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1 977,3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376" marR="6376" marT="637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376" marR="6376" marT="637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376" marR="6376" marT="637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6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Аналитическая ведомственная целевая  программа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«Обеспечение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деятельности Муниципального казенного учреждения 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«Служба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гражданской защиты города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Апатиты»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376" marR="6376" marT="637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29 700,7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376" marR="6376" marT="637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376" marR="6376" marT="637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376" marR="6376" marT="637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520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Подпрограмма № 5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«О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привлечении граждан и их объединений к участию в обеспечении охраны общественного порядка (о добровольных народных дружинах) на территории муниципального образования город Апатиты с подведомственной территорией Мурманской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области»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376" marR="6376" marT="637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120,00</a:t>
                      </a:r>
                    </a:p>
                  </a:txBody>
                  <a:tcPr marL="6376" marR="6376" marT="637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376" marR="6376" marT="637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376" marR="6376" marT="637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6376" marR="6376" marT="637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6376" marR="6376" marT="637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6376" marR="6376" marT="637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6376" marR="6376" marT="637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1338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Важнейшие целевые показатели</a:t>
                      </a:r>
                    </a:p>
                  </a:txBody>
                  <a:tcPr marL="6376" marR="6376" marT="637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6376" marR="6376" marT="637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6376" marR="6376" marT="637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6376" marR="6376" marT="637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414439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Цель муниципальной программы</a:t>
                      </a:r>
                      <a:r>
                        <a:rPr lang="ru-RU" sz="1050" b="0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: повышение </a:t>
                      </a:r>
                      <a:r>
                        <a:rPr lang="ru-RU" sz="105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уровня общественной безопасности, обеспечение защиты населения и территорий муниципального образования город Апатиты с подведомственной территорией Мурманской области от чрезвычайных ситуаций природного, техногенного и иного характера</a:t>
                      </a:r>
                    </a:p>
                  </a:txBody>
                  <a:tcPr marL="6376" marR="6376" marT="637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79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>
                          <a:effectLst/>
                          <a:latin typeface="+muller narrow light"/>
                        </a:rPr>
                        <a:t>Численность несовершеннолетних, состоящих на профилактических </a:t>
                      </a:r>
                      <a:r>
                        <a:rPr lang="ru-RU" sz="1050" b="0" i="0" u="none" strike="noStrike" dirty="0" smtClean="0">
                          <a:effectLst/>
                          <a:latin typeface="+muller narrow light"/>
                        </a:rPr>
                        <a:t>учётах (чел.)</a:t>
                      </a:r>
                      <a:endParaRPr lang="ru-RU" sz="105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6376" marR="6376" marT="637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120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6376" marR="6376" marT="637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6376" marR="6376" marT="637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6376" marR="6376" marT="637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68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>
                          <a:effectLst/>
                          <a:latin typeface="+muller narrow light"/>
                        </a:rPr>
                        <a:t>Доля утвердительных ответов молодых людей в анонимных опросах на вопрос о наличии хотя бы однократного эпизода употребления наркотических </a:t>
                      </a:r>
                      <a:r>
                        <a:rPr lang="ru-RU" sz="1050" b="0" i="0" u="none" strike="noStrike" dirty="0" smtClean="0">
                          <a:effectLst/>
                          <a:latin typeface="+muller narrow light"/>
                        </a:rPr>
                        <a:t>веществ (%)</a:t>
                      </a:r>
                      <a:endParaRPr lang="ru-RU" sz="105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6376" marR="6376" marT="637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14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6376" marR="6376" marT="637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6376" marR="6376" marT="637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376" marR="6376" marT="637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782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>
                          <a:effectLst/>
                          <a:latin typeface="+muller narrow light"/>
                        </a:rPr>
                        <a:t>Доля выполненных мероприятий согласно Плана основных мероприятий муниципального образования в области гражданской обороны, предупреждения и ликвидации чрезвычайных ситуаций,  обеспечения пожарной безопасности и безопасности людей на водных </a:t>
                      </a:r>
                      <a:r>
                        <a:rPr lang="ru-RU" sz="1050" b="0" i="0" u="none" strike="noStrike" dirty="0" smtClean="0">
                          <a:effectLst/>
                          <a:latin typeface="+muller narrow light"/>
                        </a:rPr>
                        <a:t>объектах (%)</a:t>
                      </a:r>
                      <a:endParaRPr lang="ru-RU" sz="105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6376" marR="6376" marT="637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6376" marR="6376" marT="637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6376" marR="6376" marT="637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6376" marR="6376" marT="637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68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>
                          <a:effectLst/>
                          <a:latin typeface="+muller narrow light"/>
                        </a:rPr>
                        <a:t>Степень освоения денежных средств выделенных на обеспечение деятельности Муниципального казенного учреждения «Служба гражданской защиты города Апатиты</a:t>
                      </a:r>
                      <a:r>
                        <a:rPr lang="ru-RU" sz="1050" b="0" i="0" u="none" strike="noStrike" dirty="0" smtClean="0">
                          <a:effectLst/>
                          <a:latin typeface="+muller narrow light"/>
                        </a:rPr>
                        <a:t>» (%)</a:t>
                      </a:r>
                      <a:endParaRPr lang="ru-RU" sz="105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6376" marR="6376" marT="637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6376" marR="6376" marT="637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6376" marR="6376" marT="637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6376" marR="6376" marT="637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68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>
                          <a:effectLst/>
                          <a:latin typeface="+muller narrow light"/>
                        </a:rPr>
                        <a:t>Количество членов добровольной народной дружины в муниципальном образовании город Апатиты с подведомственной </a:t>
                      </a:r>
                      <a:r>
                        <a:rPr lang="ru-RU" sz="1050" b="0" i="0" u="none" strike="noStrike" dirty="0" smtClean="0">
                          <a:effectLst/>
                          <a:latin typeface="+muller narrow light"/>
                        </a:rPr>
                        <a:t>территорией (чел.)</a:t>
                      </a:r>
                      <a:endParaRPr lang="ru-RU" sz="105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6376" marR="6376" marT="637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35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6376" marR="6376" marT="637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6376" marR="6376" marT="637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6376" marR="6376" marT="637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8401050" y="1069174"/>
            <a:ext cx="3514725" cy="630912"/>
          </a:xfrm>
          <a:prstGeom prst="rect">
            <a:avLst/>
          </a:prstGeom>
          <a:solidFill>
            <a:srgbClr val="F05C27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000" b="1" cap="all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       35 339,7      </a:t>
            </a:r>
            <a:r>
              <a:rPr lang="ru-RU" altLang="ru-RU" sz="1600" b="1" cap="all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МБ: 34 451,4</a:t>
            </a:r>
            <a:endParaRPr lang="ru-RU" altLang="ru-RU" sz="2800" b="1" cap="all" dirty="0" smtClean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Muller Narrow ExtraBold"/>
                <a:cs typeface="Times New Roman" pitchFamily="18" charset="0"/>
              </a:rPr>
              <a:t>                        </a:t>
            </a:r>
            <a:r>
              <a:rPr lang="ru-RU" altLang="ru-RU" sz="1400" b="1" dirty="0" err="1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тыс.рублей</a:t>
            </a:r>
            <a:r>
              <a:rPr lang="ru-RU" altLang="ru-RU" sz="14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     ВБИ:    888,3</a:t>
            </a:r>
            <a:endParaRPr lang="ru-RU" altLang="ru-RU" sz="14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10D1C8B-CCDB-1E4C-B989-1831BE043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508" y="1111527"/>
            <a:ext cx="450656" cy="57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0" y="974804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extra"/>
                <a:cs typeface="Myanmar Text" panose="020B0502040204020203" pitchFamily="34" charset="0"/>
              </a:rPr>
              <a:t>ПРОЕКТ БЮДЖЕТА ГОРОДА АПАТИТЫ НА 2023-2025 ГОДЫ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8134" y="1063290"/>
            <a:ext cx="7977092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extra"/>
                <a:cs typeface="Times New Roman" pitchFamily="18" charset="0"/>
              </a:rPr>
              <a:t>Ресурсное обеспечение МП «охрана окружающей среды»</a:t>
            </a:r>
            <a:endParaRPr lang="ru-RU" altLang="ru-RU" b="1" cap="all" dirty="0">
              <a:solidFill>
                <a:srgbClr val="0082C8"/>
              </a:solidFill>
              <a:latin typeface="+muller narrow extra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675715"/>
              </p:ext>
            </p:extLst>
          </p:nvPr>
        </p:nvGraphicFramePr>
        <p:xfrm>
          <a:off x="427511" y="2867501"/>
          <a:ext cx="11091553" cy="2885599"/>
        </p:xfrm>
        <a:graphic>
          <a:graphicData uri="http://schemas.openxmlformats.org/drawingml/2006/table">
            <a:tbl>
              <a:tblPr/>
              <a:tblGrid>
                <a:gridCol w="6933982"/>
                <a:gridCol w="1390555"/>
                <a:gridCol w="1371763"/>
                <a:gridCol w="1395253"/>
              </a:tblGrid>
              <a:tr h="245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245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Муниципальная  программа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«Охрана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окружающей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среды»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17 263,1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Подпрограмма 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«Обеспечение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экологической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безопасности»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17 263,1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2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Важнейшие целевые показатели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342628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Цель </a:t>
                      </a:r>
                      <a:r>
                        <a:rPr lang="ru-RU" sz="16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муниципальной программы</a:t>
                      </a:r>
                      <a:r>
                        <a:rPr lang="ru-RU" sz="1600" b="0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: обеспечение </a:t>
                      </a:r>
                      <a:r>
                        <a:rPr lang="ru-RU" sz="16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благоприятной окружающей среды для </a:t>
                      </a:r>
                      <a:r>
                        <a:rPr lang="ru-RU" sz="1600" b="0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населения</a:t>
                      </a:r>
                      <a:endParaRPr lang="ru-RU" sz="1600" b="0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1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+muller narrow light"/>
                          <a:ea typeface="Times New Roman"/>
                        </a:rPr>
                        <a:t>Доля реализованных мероприятий, направленных на охрану окружающей среды, от количества запланированных </a:t>
                      </a:r>
                      <a:r>
                        <a:rPr lang="ru-RU" sz="1600" b="0" i="0" u="none" strike="noStrike" dirty="0" smtClean="0">
                          <a:effectLst/>
                          <a:latin typeface="+muller narrow light"/>
                          <a:ea typeface="Times New Roman"/>
                        </a:rPr>
                        <a:t>мероприятий (%)</a:t>
                      </a:r>
                      <a:endParaRPr lang="ru-RU" sz="16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effectLst/>
                          <a:latin typeface="+muller narrow light"/>
                        </a:rPr>
                        <a:t> </a:t>
                      </a:r>
                      <a:r>
                        <a:rPr lang="ru-RU" sz="1600" b="0" i="0" u="none" strike="noStrike" dirty="0" smtClean="0">
                          <a:effectLst/>
                          <a:latin typeface="+muller narrow light"/>
                        </a:rPr>
                        <a:t>100,0</a:t>
                      </a:r>
                      <a:endParaRPr lang="ru-RU" sz="16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6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+muller narrow light"/>
                          <a:ea typeface="Times New Roman"/>
                        </a:rPr>
                        <a:t>Доля средств городского бюджета, направленных на реализацию мероприятий в области охраны окружающей среды, в общем объеме средств городского </a:t>
                      </a:r>
                      <a:r>
                        <a:rPr lang="ru-RU" sz="1600" b="0" i="0" u="none" strike="noStrike" dirty="0" smtClean="0">
                          <a:effectLst/>
                          <a:latin typeface="+muller narrow light"/>
                          <a:ea typeface="Times New Roman"/>
                        </a:rPr>
                        <a:t>бюджета (%)</a:t>
                      </a:r>
                      <a:endParaRPr lang="ru-RU" sz="16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effectLst/>
                          <a:latin typeface="+muller narrow light"/>
                        </a:rPr>
                        <a:t> </a:t>
                      </a:r>
                      <a:r>
                        <a:rPr lang="ru-RU" sz="1600" b="0" i="0" u="none" strike="noStrike" dirty="0" smtClean="0">
                          <a:effectLst/>
                          <a:latin typeface="+muller narrow light"/>
                        </a:rPr>
                        <a:t>0,27</a:t>
                      </a:r>
                    </a:p>
                    <a:p>
                      <a:pPr algn="r" fontAlgn="ctr"/>
                      <a:endParaRPr lang="ru-RU" sz="16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8135" y="1642454"/>
            <a:ext cx="3121816" cy="877133"/>
          </a:xfrm>
          <a:prstGeom prst="rect">
            <a:avLst/>
          </a:prstGeom>
          <a:solidFill>
            <a:srgbClr val="F05C27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3600" b="1" cap="all" dirty="0" smtClean="0">
                <a:solidFill>
                  <a:schemeClr val="bg1"/>
                </a:solidFill>
                <a:latin typeface="Muller Narrow ExtraBold"/>
                <a:cs typeface="Times New Roman" pitchFamily="18" charset="0"/>
              </a:rPr>
              <a:t>                 </a:t>
            </a:r>
            <a:r>
              <a:rPr lang="ru-RU" altLang="ru-RU" sz="3200" b="1" cap="all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17 263,1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Muller Narrow ExtraBold"/>
                <a:cs typeface="Times New Roman" pitchFamily="18" charset="0"/>
              </a:rPr>
              <a:t>                                                                </a:t>
            </a:r>
            <a:r>
              <a:rPr lang="ru-RU" altLang="ru-RU" sz="1400" b="1" dirty="0" err="1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b="1" dirty="0" smtClean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96A44A9-80AF-5B4C-B827-73566C793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78" y="1709026"/>
            <a:ext cx="717572" cy="717572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3808512" y="1803887"/>
            <a:ext cx="308758" cy="527850"/>
          </a:xfrm>
          <a:prstGeom prst="rightArrow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4620253" y="1690801"/>
            <a:ext cx="2548643" cy="754022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8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МБ: 17 263,1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                         </a:t>
            </a:r>
            <a:r>
              <a:rPr lang="ru-RU" altLang="ru-RU" sz="1400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11" name="Плюс 10"/>
          <p:cNvSpPr/>
          <p:nvPr/>
        </p:nvSpPr>
        <p:spPr>
          <a:xfrm>
            <a:off x="7435776" y="1803887"/>
            <a:ext cx="415636" cy="435693"/>
          </a:xfrm>
          <a:prstGeom prst="mathPlus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7950193" y="1709026"/>
            <a:ext cx="2309375" cy="754022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8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ОБ: 0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                    </a:t>
            </a:r>
            <a:r>
              <a:rPr lang="ru-RU" altLang="ru-RU" sz="1400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2722" y="987431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extra"/>
                <a:cs typeface="Myanmar Text" panose="020B0502040204020203" pitchFamily="34" charset="0"/>
              </a:rPr>
              <a:t>ПРОЕКТ БЮДЖЕТА ГОРОДА АПАТИТЫ НА 2023-2025 ГОДЫ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8134" y="1063290"/>
            <a:ext cx="8808365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Ресурсное обеспечение МП «развитие транспортной системы»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301441"/>
              </p:ext>
            </p:extLst>
          </p:nvPr>
        </p:nvGraphicFramePr>
        <p:xfrm>
          <a:off x="333375" y="2330503"/>
          <a:ext cx="11613202" cy="4477352"/>
        </p:xfrm>
        <a:graphic>
          <a:graphicData uri="http://schemas.openxmlformats.org/drawingml/2006/table">
            <a:tbl>
              <a:tblPr/>
              <a:tblGrid>
                <a:gridCol w="7243136"/>
                <a:gridCol w="1461626"/>
                <a:gridCol w="1441875"/>
                <a:gridCol w="1466565"/>
              </a:tblGrid>
              <a:tr h="213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  <a:ea typeface="Times New Roman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uller narrow light"/>
                      </a:endParaRPr>
                    </a:p>
                  </a:txBody>
                  <a:tcPr marL="8570" marR="8570" marT="857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8570" marR="8570" marT="857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8570" marR="8570" marT="857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8570" marR="8570" marT="857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21324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Муниципальная  программа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«Развитие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транспортной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системы»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570" marR="8570" marT="8570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153 724,5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570" marR="8570" marT="8570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570" marR="8570" marT="8570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570" marR="8570" marT="8570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4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Подпрограмма № 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«Развитие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дорожного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хозяйства»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570" marR="8570" marT="8570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145 147,6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570" marR="8570" marT="8570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570" marR="8570" marT="8570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570" marR="8570" marT="8570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4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Подпрограмма № 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«Транспортное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обслуживание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населения»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570" marR="8570" marT="8570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570" marR="8570" marT="8570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570" marR="8570" marT="8570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570" marR="8570" marT="8570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603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Подпрограмма № 3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«Безопасность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дорожного движения и снижение дорожно-транспортного травматизма на территории  муниципального образования город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Апатиты»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570" marR="8570" marT="8570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8 576,9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570" marR="8570" marT="857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570" marR="8570" marT="857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570" marR="8570" marT="857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8570" marR="8570" marT="857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8570" marR="8570" marT="857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8570" marR="8570" marT="857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8570" marR="8570" marT="857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2132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Важнейшие целевые показатели</a:t>
                      </a:r>
                    </a:p>
                  </a:txBody>
                  <a:tcPr marL="8570" marR="8570" marT="8570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8570" marR="8570" marT="857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8570" marR="8570" marT="857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8570" marR="8570" marT="857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568208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Цель муниципальной программы</a:t>
                      </a:r>
                      <a:r>
                        <a:rPr lang="ru-RU" sz="1400" b="0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: обеспечение </a:t>
                      </a:r>
                      <a:r>
                        <a:rPr lang="ru-RU" sz="14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развития транспортной системы города Апатиты с повышением уровня ее безопасности, доступности и качества транспортного обслуживания населения по городским и пригородным маршрутам</a:t>
                      </a:r>
                    </a:p>
                  </a:txBody>
                  <a:tcPr marL="8570" marR="8570" marT="8570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23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ahoma"/>
                        </a:rPr>
                        <a:t>П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ahoma"/>
                        </a:rPr>
                        <a:t>ротяженность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ahoma"/>
                        </a:rPr>
                        <a:t>автомобильных дорог общего пользования местного значения соответствующих нормативным требованиям к транспортно-эксплуатационному состоянию/ доля протяженности автомобильных дорог общего пользования местного значения соответствующих нормативным требованиям к транспортно-эксплуатационному состоянию от общей протяженности автомобильных дорог общего пользования местного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ahoma"/>
                        </a:rPr>
                        <a:t>значения (км/%)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570" marR="8570" marT="857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36,5/97,9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8570" marR="8570" marT="8570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8570" marR="8570" marT="8570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8570" marR="8570" marT="8570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82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ahoma"/>
                        </a:rPr>
                        <a:t>К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ahoma"/>
                        </a:rPr>
                        <a:t>оличество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ahoma"/>
                        </a:rPr>
                        <a:t>выполненных рейсов по городским маршрутам регулярных пассажирских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ahoma"/>
                        </a:rPr>
                        <a:t>перевозок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cs typeface="Tahoma"/>
                        </a:rPr>
                        <a:t> (рейсов в год)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570" marR="8570" marT="857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19612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8570" marR="8570" marT="8570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8570" marR="8570" marT="8570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570" marR="8570" marT="8570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8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+muller narrow light"/>
                        </a:rPr>
                        <a:t>К</a:t>
                      </a:r>
                      <a:r>
                        <a:rPr lang="ru-RU" sz="1200" b="0" i="0" u="none" strike="noStrike" dirty="0" smtClean="0">
                          <a:effectLst/>
                          <a:latin typeface="+muller narrow light"/>
                        </a:rPr>
                        <a:t>оличество </a:t>
                      </a:r>
                      <a:r>
                        <a:rPr lang="ru-RU" sz="1200" b="0" i="0" u="none" strike="noStrike" dirty="0">
                          <a:effectLst/>
                          <a:latin typeface="+muller narrow light"/>
                        </a:rPr>
                        <a:t>выполненных рейсов пригородным маршрутам регулярных пассажирских </a:t>
                      </a:r>
                      <a:r>
                        <a:rPr lang="ru-RU" sz="1200" b="0" i="0" u="none" strike="noStrike" dirty="0" smtClean="0">
                          <a:effectLst/>
                          <a:latin typeface="+muller narrow light"/>
                        </a:rPr>
                        <a:t>перевозок</a:t>
                      </a:r>
                    </a:p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+muller narrow light"/>
                        </a:rPr>
                        <a:t>(рейсов в год)</a:t>
                      </a:r>
                      <a:endParaRPr lang="ru-RU" sz="12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8570" marR="8570" marT="857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1291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570" marR="8570" marT="8570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8570" marR="8570" marT="8570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8570" marR="8570" marT="8570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4193397" y="1553997"/>
            <a:ext cx="2274078" cy="692467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МБ: 13 190,4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F05C27"/>
                </a:solidFill>
                <a:latin typeface="Muller Narrow ExtraBold"/>
                <a:cs typeface="Times New Roman" pitchFamily="18" charset="0"/>
              </a:rPr>
              <a:t>                                       </a:t>
            </a:r>
            <a:r>
              <a:rPr lang="ru-RU" altLang="ru-RU" sz="1400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691019" y="1628774"/>
            <a:ext cx="308758" cy="455227"/>
          </a:xfrm>
          <a:prstGeom prst="rightArrow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6592179" y="1662349"/>
            <a:ext cx="415636" cy="435693"/>
          </a:xfrm>
          <a:prstGeom prst="mathPlus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7122706" y="1559568"/>
            <a:ext cx="2297519" cy="692467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оБ</a:t>
            </a:r>
            <a:r>
              <a:rPr lang="ru-RU" altLang="ru-RU" sz="24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: 48 530,1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F05C27"/>
                </a:solidFill>
                <a:latin typeface="Muller Narrow ExtraBold"/>
                <a:cs typeface="Times New Roman" pitchFamily="18" charset="0"/>
              </a:rPr>
              <a:t>                                     </a:t>
            </a:r>
            <a:r>
              <a:rPr lang="ru-RU" altLang="ru-RU" sz="1400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371476" y="1515897"/>
            <a:ext cx="3105150" cy="754022"/>
          </a:xfrm>
          <a:prstGeom prst="rect">
            <a:avLst/>
          </a:prstGeom>
          <a:solidFill>
            <a:srgbClr val="F05C27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             </a:t>
            </a:r>
            <a:r>
              <a:rPr lang="ru-RU" altLang="ru-RU" sz="2800" cap="all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153 724,5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Muller Narrow ExtraBold"/>
                <a:cs typeface="Times New Roman" pitchFamily="18" charset="0"/>
              </a:rPr>
              <a:t>                                                                         </a:t>
            </a:r>
            <a:r>
              <a:rPr lang="ru-RU" altLang="ru-RU" sz="1400" dirty="0" err="1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 smtClean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A9898F7-7832-7143-AC98-A2F3B6408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05" y="1594244"/>
            <a:ext cx="614120" cy="61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0" y="987431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extra"/>
                <a:cs typeface="Myanmar Text" panose="020B0502040204020203" pitchFamily="34" charset="0"/>
              </a:rPr>
              <a:t>ПРОЕКТ БЮДЖЕТА ГОРОДА АПАТИТЫ НА 2023-2025 ГОДЫ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8134" y="1063290"/>
            <a:ext cx="10435284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Ресурсное обеспечение МП «</a:t>
            </a:r>
            <a:r>
              <a:rPr lang="ru-RU" altLang="ru-RU" b="1" cap="all" dirty="0" err="1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энергоэффективность</a:t>
            </a: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 и развитие энергетики»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632688"/>
              </p:ext>
            </p:extLst>
          </p:nvPr>
        </p:nvGraphicFramePr>
        <p:xfrm>
          <a:off x="403762" y="2983706"/>
          <a:ext cx="11483439" cy="2723674"/>
        </p:xfrm>
        <a:graphic>
          <a:graphicData uri="http://schemas.openxmlformats.org/drawingml/2006/table">
            <a:tbl>
              <a:tblPr/>
              <a:tblGrid>
                <a:gridCol w="7178973"/>
                <a:gridCol w="1439686"/>
                <a:gridCol w="1420230"/>
                <a:gridCol w="1444550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  <a:ea typeface="Times New Roman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35600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Муниципальная  программа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Энергоэффективность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и развитие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энергетики»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96,00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ea typeface="Times New Roman"/>
                        </a:rPr>
                        <a:t>  Подпрограмма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ea typeface="Times New Roman"/>
                        </a:rPr>
                        <a:t>«Энергосбережение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ea typeface="Times New Roman"/>
                        </a:rPr>
                        <a:t>и  повышение энергетической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  <a:ea typeface="Times New Roman"/>
                        </a:rPr>
                        <a:t>эффективности»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96,00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809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Важнейшие целевые показатели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327239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Цель муниципальной программы: </a:t>
                      </a:r>
                      <a:r>
                        <a:rPr lang="ru-RU" sz="1600" b="0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стимулирование </a:t>
                      </a:r>
                      <a:r>
                        <a:rPr lang="ru-RU" sz="16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ресурсосбережения и повышения </a:t>
                      </a:r>
                      <a:r>
                        <a:rPr lang="ru-RU" sz="1600" b="0" i="0" u="none" strike="noStrike" dirty="0" err="1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энергоэффективности</a:t>
                      </a:r>
                      <a:endParaRPr lang="ru-RU" sz="16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+muller narrow light"/>
                          <a:ea typeface="Times New Roman"/>
                        </a:rPr>
                        <a:t>Снижение объема потребления тепловой энергии (по сравнению с базовым 2019 годом)</a:t>
                      </a:r>
                      <a:endParaRPr lang="ru-RU" sz="16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8135" y="1642454"/>
            <a:ext cx="3121816" cy="877133"/>
          </a:xfrm>
          <a:prstGeom prst="rect">
            <a:avLst/>
          </a:prstGeom>
          <a:solidFill>
            <a:srgbClr val="F05C27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3600" b="1" cap="all" dirty="0" smtClean="0">
                <a:solidFill>
                  <a:schemeClr val="bg1"/>
                </a:solidFill>
                <a:latin typeface="Muller Narrow ExtraBold"/>
                <a:cs typeface="Times New Roman" pitchFamily="18" charset="0"/>
              </a:rPr>
              <a:t>                     </a:t>
            </a:r>
            <a:r>
              <a:rPr lang="ru-RU" altLang="ru-RU" sz="3200" b="1" cap="all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96,0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Muller Narrow ExtraBold"/>
                <a:cs typeface="Times New Roman" pitchFamily="18" charset="0"/>
              </a:rPr>
              <a:t>                                                     </a:t>
            </a:r>
            <a:r>
              <a:rPr lang="ru-RU" altLang="ru-RU" sz="1400" b="1" dirty="0" err="1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b="1" dirty="0" smtClean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808512" y="1803887"/>
            <a:ext cx="308758" cy="527850"/>
          </a:xfrm>
          <a:prstGeom prst="rightArrow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4607428" y="1679949"/>
            <a:ext cx="2122556" cy="754022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8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МБ: 96,0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                </a:t>
            </a:r>
            <a:r>
              <a:rPr lang="ru-RU" altLang="ru-RU" sz="1400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87BC79D-C1EC-684C-94AF-79A2316E3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04" y="1737212"/>
            <a:ext cx="683696" cy="68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2722" y="987431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extra"/>
                <a:cs typeface="Myanmar Text" panose="020B0502040204020203" pitchFamily="34" charset="0"/>
              </a:rPr>
              <a:t>ПРОЕКТ БЮДЖЕТА ГОРОДА АПАТИТЫ НА 2023-2025 ГОДЫ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8134" y="1063290"/>
            <a:ext cx="7893965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Ресурсное обеспечение МП «экономический потенциал»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759434"/>
              </p:ext>
            </p:extLst>
          </p:nvPr>
        </p:nvGraphicFramePr>
        <p:xfrm>
          <a:off x="288133" y="2531269"/>
          <a:ext cx="11468437" cy="3951545"/>
        </p:xfrm>
        <a:graphic>
          <a:graphicData uri="http://schemas.openxmlformats.org/drawingml/2006/table">
            <a:tbl>
              <a:tblPr/>
              <a:tblGrid>
                <a:gridCol w="7169595"/>
                <a:gridCol w="1437805"/>
                <a:gridCol w="1418374"/>
                <a:gridCol w="1442663"/>
              </a:tblGrid>
              <a:tr h="318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357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Муниципальная программа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«Экономический потенциал»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387,0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Подпрограмма 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«Создание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условий для ведения бизнеса на территории города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Апатиты»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387,0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8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Важнейшие целевые показатели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447675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Цель муниципальной программы</a:t>
                      </a:r>
                      <a:r>
                        <a:rPr lang="ru-RU" sz="1600" b="1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: повышение </a:t>
                      </a:r>
                      <a:r>
                        <a:rPr lang="ru-RU" sz="1600" b="1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предпринимательской и инвестиционной активности, в том числе в сфере туризма, в муниципальном образовании город Апатиты с подведомственной территорией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effectLst/>
                          <a:latin typeface="+muller narrow light"/>
                        </a:rPr>
                        <a:t>Численность занятых в сфере малого и среднего предпринимательства (включая индивидуальных предпринимателей и физических лиц, применяющих специальный налоговый режим «Налог на профессиональный доход</a:t>
                      </a:r>
                      <a:r>
                        <a:rPr lang="ru-RU" sz="1600" b="0" i="0" u="none" strike="noStrike" dirty="0" smtClean="0">
                          <a:effectLst/>
                          <a:latin typeface="+muller narrow light"/>
                        </a:rPr>
                        <a:t>») (чел.)</a:t>
                      </a:r>
                      <a:endParaRPr lang="ru-RU" sz="16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5130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+muller narrow light"/>
                        </a:rPr>
                        <a:t>Темп роста объема туристского потока на территории муниципального образования (в коллективных средствах размещения и в частном секторе) к предыдущему </a:t>
                      </a:r>
                      <a:r>
                        <a:rPr lang="ru-RU" sz="1600" b="0" i="0" u="none" strike="noStrike" dirty="0" smtClean="0">
                          <a:effectLst/>
                          <a:latin typeface="+muller narrow light"/>
                        </a:rPr>
                        <a:t>году (%)</a:t>
                      </a:r>
                      <a:endParaRPr lang="ru-RU" sz="16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110,0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3483215" y="1559568"/>
            <a:ext cx="1783730" cy="692467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МБ: 350,0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F05C27"/>
                </a:solidFill>
                <a:latin typeface="Muller Narrow ExtraBold"/>
                <a:cs typeface="Times New Roman" pitchFamily="18" charset="0"/>
              </a:rPr>
              <a:t>                 </a:t>
            </a:r>
            <a:r>
              <a:rPr lang="ru-RU" altLang="ru-RU" sz="1400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805194" y="1667333"/>
            <a:ext cx="308758" cy="455227"/>
          </a:xfrm>
          <a:prstGeom prst="rightArrow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5627709" y="1687954"/>
            <a:ext cx="415636" cy="435693"/>
          </a:xfrm>
          <a:prstGeom prst="mathPlus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6427724" y="1559568"/>
            <a:ext cx="1754375" cy="692467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оБ</a:t>
            </a:r>
            <a:r>
              <a:rPr lang="ru-RU" altLang="ru-RU" sz="24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: 37,0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F05C27"/>
                </a:solidFill>
                <a:latin typeface="Muller Narrow ExtraBold"/>
                <a:cs typeface="Times New Roman" pitchFamily="18" charset="0"/>
              </a:rPr>
              <a:t>                    </a:t>
            </a:r>
            <a:r>
              <a:rPr lang="ru-RU" altLang="ru-RU" sz="1400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371476" y="1515897"/>
            <a:ext cx="2305049" cy="754022"/>
          </a:xfrm>
          <a:prstGeom prst="rect">
            <a:avLst/>
          </a:prstGeom>
          <a:solidFill>
            <a:srgbClr val="F05C27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         </a:t>
            </a:r>
            <a:r>
              <a:rPr lang="ru-RU" altLang="ru-RU" sz="2800" cap="all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387,0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Muller Narrow ExtraBold"/>
                <a:cs typeface="Times New Roman" pitchFamily="18" charset="0"/>
              </a:rPr>
              <a:t>                                          </a:t>
            </a:r>
            <a:r>
              <a:rPr lang="ru-RU" altLang="ru-RU" sz="1400" dirty="0" err="1" smtClean="0">
                <a:solidFill>
                  <a:schemeClr val="bg1"/>
                </a:solidFill>
                <a:latin typeface="Muller Narrow ExtraBold"/>
                <a:cs typeface="Times New Roman" pitchFamily="18" charset="0"/>
              </a:rPr>
              <a:t>т</a:t>
            </a:r>
            <a:r>
              <a:rPr lang="ru-RU" altLang="ru-RU" sz="1400" dirty="0" err="1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ыс.рублей</a:t>
            </a:r>
            <a:endParaRPr lang="ru-RU" altLang="ru-RU" sz="1400" dirty="0" smtClean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47457E4-787B-2E4F-A815-2790BFFF4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75" y="1556416"/>
            <a:ext cx="677063" cy="6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661" y="1010477"/>
            <a:ext cx="12239625" cy="585575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502460" y="1078824"/>
            <a:ext cx="4609110" cy="354005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1700" b="1" dirty="0">
                <a:solidFill>
                  <a:srgbClr val="0082C8"/>
                </a:solidFill>
                <a:latin typeface="+muller narrow light"/>
              </a:rPr>
              <a:t>УЧАСТНИКИ БЮДЖЕТНОГО ПРОЦЕССА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34998" y="2735369"/>
            <a:ext cx="7631148" cy="471166"/>
          </a:xfrm>
          <a:prstGeom prst="roundRect">
            <a:avLst/>
          </a:prstGeom>
          <a:solidFill>
            <a:srgbClr val="0082C8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1050" tIns="55527" rIns="111050" bIns="55527" anchor="ctr"/>
          <a:lstStyle/>
          <a:p>
            <a:pPr algn="just" defTabSz="1059800">
              <a:defRPr/>
            </a:pPr>
            <a:r>
              <a:rPr lang="ru-RU" sz="1500" b="1" dirty="0">
                <a:solidFill>
                  <a:prstClr val="black"/>
                </a:solidFill>
              </a:rPr>
              <a:t>                                          </a:t>
            </a:r>
            <a:r>
              <a:rPr lang="ru-RU" sz="1500" b="1" dirty="0" smtClean="0">
                <a:solidFill>
                  <a:prstClr val="black"/>
                </a:solidFill>
              </a:rPr>
              <a:t>    </a:t>
            </a:r>
            <a:r>
              <a:rPr lang="ru-RU" b="1" dirty="0" smtClean="0">
                <a:solidFill>
                  <a:prstClr val="white"/>
                </a:solidFill>
                <a:latin typeface="Muller Narrow ExtraBold"/>
              </a:rPr>
              <a:t>Администрация </a:t>
            </a:r>
            <a:r>
              <a:rPr lang="ru-RU" b="1" dirty="0">
                <a:solidFill>
                  <a:prstClr val="white"/>
                </a:solidFill>
                <a:latin typeface="Muller Narrow ExtraBold"/>
              </a:rPr>
              <a:t>города Апатиты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99206" y="3311564"/>
            <a:ext cx="7631148" cy="482765"/>
          </a:xfrm>
          <a:prstGeom prst="roundRect">
            <a:avLst/>
          </a:prstGeom>
          <a:solidFill>
            <a:srgbClr val="F05A28"/>
          </a:solidFill>
          <a:ln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11050" tIns="55527" rIns="111050" bIns="55527" anchor="ctr"/>
          <a:lstStyle/>
          <a:p>
            <a:pPr algn="just" defTabSz="1059800">
              <a:defRPr/>
            </a:pPr>
            <a:r>
              <a:rPr lang="ru-RU" b="1" dirty="0">
                <a:solidFill>
                  <a:prstClr val="white"/>
                </a:solidFill>
                <a:latin typeface="Muller Narrow ExtraBold"/>
              </a:rPr>
              <a:t>           </a:t>
            </a:r>
            <a:r>
              <a:rPr lang="ru-RU" b="1" dirty="0" smtClean="0">
                <a:solidFill>
                  <a:prstClr val="white"/>
                </a:solidFill>
                <a:latin typeface="Muller Narrow ExtraBold"/>
              </a:rPr>
              <a:t>         </a:t>
            </a:r>
            <a:r>
              <a:rPr lang="ru-RU" sz="1600" b="1" dirty="0" smtClean="0">
                <a:solidFill>
                  <a:prstClr val="white"/>
                </a:solidFill>
                <a:latin typeface="Muller Narrow ExtraBold"/>
              </a:rPr>
              <a:t>Управление </a:t>
            </a:r>
            <a:r>
              <a:rPr lang="ru-RU" sz="1600" b="1" dirty="0">
                <a:solidFill>
                  <a:prstClr val="white"/>
                </a:solidFill>
                <a:latin typeface="Muller Narrow ExtraBold"/>
              </a:rPr>
              <a:t>финансов Администрации города Апатиты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27192" y="4452758"/>
            <a:ext cx="7631149" cy="515352"/>
          </a:xfrm>
          <a:prstGeom prst="roundRect">
            <a:avLst/>
          </a:prstGeom>
          <a:solidFill>
            <a:srgbClr val="F05A28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11050" tIns="55527" rIns="111050" bIns="55527" anchor="ctr"/>
          <a:lstStyle/>
          <a:p>
            <a:pPr algn="just" defTabSz="1059800">
              <a:defRPr/>
            </a:pPr>
            <a:r>
              <a:rPr lang="ru-RU" b="1" dirty="0">
                <a:solidFill>
                  <a:prstClr val="white"/>
                </a:solidFill>
                <a:latin typeface="Muller Narrow ExtraBold"/>
              </a:rPr>
              <a:t>                  Главные распорядители средств городского бюджета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845320" y="5040137"/>
            <a:ext cx="7631149" cy="504167"/>
          </a:xfrm>
          <a:prstGeom prst="roundRect">
            <a:avLst/>
          </a:prstGeom>
          <a:solidFill>
            <a:srgbClr val="0082C8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1050" tIns="55527" rIns="111050" bIns="55527" anchor="ctr"/>
          <a:lstStyle/>
          <a:p>
            <a:pPr algn="just" defTabSz="1059800">
              <a:defRPr/>
            </a:pPr>
            <a:r>
              <a:rPr lang="ru-RU" b="1" dirty="0">
                <a:solidFill>
                  <a:prstClr val="white"/>
                </a:solidFill>
                <a:latin typeface="Muller Narrow ExtraBold"/>
              </a:rPr>
              <a:t>              Главные администраторы доходов городского бюджета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629710" y="5616325"/>
            <a:ext cx="7639031" cy="604867"/>
          </a:xfrm>
          <a:prstGeom prst="roundRect">
            <a:avLst/>
          </a:prstGeom>
          <a:solidFill>
            <a:srgbClr val="F05A28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11050" tIns="55527" rIns="111050" bIns="55527" anchor="ctr"/>
          <a:lstStyle/>
          <a:p>
            <a:pPr algn="ctr" defTabSz="1059800">
              <a:defRPr/>
            </a:pPr>
            <a:r>
              <a:rPr lang="ru-RU" b="1" dirty="0">
                <a:solidFill>
                  <a:prstClr val="white"/>
                </a:solidFill>
                <a:latin typeface="Muller Narrow ExtraBold"/>
              </a:rPr>
              <a:t>           Главные администраторы источников   финансирования дефицита городского бюджета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30447" y="6328705"/>
            <a:ext cx="7639031" cy="440002"/>
          </a:xfrm>
          <a:prstGeom prst="roundRect">
            <a:avLst/>
          </a:prstGeom>
          <a:solidFill>
            <a:srgbClr val="0082C8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1050" tIns="55527" rIns="111050" bIns="55527" anchor="ctr"/>
          <a:lstStyle/>
          <a:p>
            <a:pPr algn="just" defTabSz="1059800">
              <a:defRPr/>
            </a:pPr>
            <a:r>
              <a:rPr lang="ru-RU" b="1" dirty="0">
                <a:solidFill>
                  <a:prstClr val="white"/>
                </a:solidFill>
                <a:latin typeface="Muller Narrow ExtraBold"/>
              </a:rPr>
              <a:t>                  Получатели средств городского бюджета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464725" y="3858499"/>
            <a:ext cx="7705857" cy="490655"/>
          </a:xfrm>
          <a:prstGeom prst="roundRect">
            <a:avLst/>
          </a:prstGeom>
          <a:solidFill>
            <a:srgbClr val="0082C8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1050" tIns="55527" rIns="111050" bIns="55527" anchor="ctr"/>
          <a:lstStyle/>
          <a:p>
            <a:pPr algn="just" defTabSz="1059800">
              <a:defRPr/>
            </a:pPr>
            <a:r>
              <a:rPr lang="ru-RU" b="1" dirty="0">
                <a:solidFill>
                  <a:prstClr val="white"/>
                </a:solidFill>
                <a:latin typeface="Muller Narrow ExtraBold"/>
              </a:rPr>
              <a:t>                        </a:t>
            </a:r>
            <a:r>
              <a:rPr lang="ru-RU" b="1" dirty="0" smtClean="0">
                <a:solidFill>
                  <a:prstClr val="white"/>
                </a:solidFill>
                <a:latin typeface="Muller Narrow ExtraBold"/>
              </a:rPr>
              <a:t>         Контрольно-счетная палата города Апатиты</a:t>
            </a:r>
            <a:endParaRPr lang="ru-RU" b="1" dirty="0">
              <a:solidFill>
                <a:prstClr val="white"/>
              </a:solidFill>
              <a:latin typeface="Muller Narrow ExtraBold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87E5BB71-8F2C-5741-9A37-DB4499160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550" y="1635537"/>
            <a:ext cx="296397" cy="31759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D81DF70F-32CF-0647-BEDB-85E790D5D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21" y="6397293"/>
            <a:ext cx="288069" cy="32925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B47457E4-787B-2E4F-A815-2790BFFF4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017" y="3392302"/>
            <a:ext cx="321252" cy="321281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537490" y="1594087"/>
            <a:ext cx="7631148" cy="432143"/>
          </a:xfrm>
          <a:prstGeom prst="roundRect">
            <a:avLst/>
          </a:prstGeom>
          <a:solidFill>
            <a:srgbClr val="0082C8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1050" tIns="55527" rIns="111050" bIns="55527" anchor="ctr"/>
          <a:lstStyle/>
          <a:p>
            <a:pPr algn="just" defTabSz="1059800">
              <a:defRPr/>
            </a:pPr>
            <a:r>
              <a:rPr lang="ru-RU" sz="1500" b="1" dirty="0">
                <a:solidFill>
                  <a:prstClr val="white"/>
                </a:solidFill>
                <a:latin typeface="Muller Narrow ExtraBold"/>
              </a:rPr>
              <a:t>               </a:t>
            </a:r>
            <a:r>
              <a:rPr lang="ru-RU" b="1" dirty="0">
                <a:solidFill>
                  <a:prstClr val="white"/>
                </a:solidFill>
                <a:latin typeface="Muller Narrow ExtraBold"/>
              </a:rPr>
              <a:t>Глава города Апатиты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87E5BB71-8F2C-5741-9A37-DB4499160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33" y="1635537"/>
            <a:ext cx="296397" cy="317598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1729446" y="2087158"/>
            <a:ext cx="7631150" cy="480131"/>
          </a:xfrm>
          <a:prstGeom prst="roundRect">
            <a:avLst/>
          </a:prstGeom>
          <a:solidFill>
            <a:srgbClr val="F05A28"/>
          </a:solidFill>
          <a:ln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11050" tIns="55527" rIns="111050" bIns="55527" anchor="ctr"/>
          <a:lstStyle/>
          <a:p>
            <a:pPr algn="just" defTabSz="1059800">
              <a:defRPr/>
            </a:pPr>
            <a:r>
              <a:rPr lang="ru-RU" b="1" dirty="0">
                <a:solidFill>
                  <a:prstClr val="white"/>
                </a:solidFill>
                <a:latin typeface="Muller Narrow ExtraBold"/>
              </a:rPr>
              <a:t>                      </a:t>
            </a:r>
            <a:r>
              <a:rPr lang="ru-RU" b="1" dirty="0" smtClean="0">
                <a:solidFill>
                  <a:prstClr val="white"/>
                </a:solidFill>
                <a:latin typeface="Muller Narrow ExtraBold"/>
              </a:rPr>
              <a:t>      </a:t>
            </a:r>
            <a:r>
              <a:rPr lang="ru-RU" b="1" dirty="0" smtClean="0">
                <a:solidFill>
                  <a:prstClr val="white"/>
                </a:solidFill>
                <a:latin typeface="Muller Narrow Light"/>
              </a:rPr>
              <a:t>Совет </a:t>
            </a:r>
            <a:r>
              <a:rPr lang="ru-RU" b="1" dirty="0">
                <a:solidFill>
                  <a:prstClr val="white"/>
                </a:solidFill>
                <a:latin typeface="Muller Narrow Light"/>
              </a:rPr>
              <a:t>депутатов города Апатиты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F06FB06-37BC-CE4D-842A-03A932D71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9004" y="2151519"/>
            <a:ext cx="355646" cy="36838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B4AF8B93-A40B-A646-B4A9-983E99F3E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9948" y="5133432"/>
            <a:ext cx="355646" cy="31757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7895E4E0-9D0D-0E4C-8FA7-CFD491CF87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1904" y="4532595"/>
            <a:ext cx="355646" cy="35567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FDEBAD8-0050-9240-8443-57F78A895D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6839" y="5740920"/>
            <a:ext cx="355646" cy="35567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25E2E2C1-ED70-9A4D-B96B-9019710EFA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0403" y="3938350"/>
            <a:ext cx="355646" cy="35567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C86A1334-D34F-344B-8C03-96C84A806A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9962" y="2780410"/>
            <a:ext cx="355646" cy="38108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1628C538-BA54-164E-BB52-CE635AD121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5151" y="2157867"/>
            <a:ext cx="355646" cy="35567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D4F4BE7-1DE8-7F41-A74F-2E788359A8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18429" y="2808070"/>
            <a:ext cx="355646" cy="35567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307C4E33-6BBD-F144-847D-A9940E0FB9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20253" y="3894226"/>
            <a:ext cx="355646" cy="4191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1628C538-BA54-164E-BB52-CE635AD121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94771" y="2793113"/>
            <a:ext cx="355646" cy="3556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75" y="3128974"/>
            <a:ext cx="2159315" cy="183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E9BDBDEA-ABEA-A644-BF58-DB7A2925E66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48175" y="1234469"/>
            <a:ext cx="1500900" cy="15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2722" y="987431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5266" y="317093"/>
            <a:ext cx="7380960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extra"/>
                <a:cs typeface="Myanmar Text" panose="020B0502040204020203" pitchFamily="34" charset="0"/>
              </a:rPr>
              <a:t>ПРОЕКТ БЮДЖЕТА ГОРОДА АПАТИТЫ НА 2023-2025 ГОДЫ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8134" y="1063290"/>
            <a:ext cx="10079024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Ресурсное обеспечение МП «управление муниципальными финансами»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631151"/>
              </p:ext>
            </p:extLst>
          </p:nvPr>
        </p:nvGraphicFramePr>
        <p:xfrm>
          <a:off x="288135" y="2459831"/>
          <a:ext cx="11278430" cy="4143375"/>
        </p:xfrm>
        <a:graphic>
          <a:graphicData uri="http://schemas.openxmlformats.org/drawingml/2006/table">
            <a:tbl>
              <a:tblPr/>
              <a:tblGrid>
                <a:gridCol w="7051504"/>
                <a:gridCol w="1413752"/>
                <a:gridCol w="1394646"/>
                <a:gridCol w="1418528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Муниципальная  программа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«Управление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муниципальными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финансами»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15 090,1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Подпрограмма № 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«Обеспечение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эффективного управления муниципальными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финансами»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15 090,1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Важнейшие целевые показатели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2021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2022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457200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Цель муниципальной программы</a:t>
                      </a:r>
                      <a:r>
                        <a:rPr lang="ru-RU" sz="1600" b="0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: обеспечение </a:t>
                      </a:r>
                      <a:r>
                        <a:rPr lang="ru-RU" sz="16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долгосрочной сбалансированности и устойчивости бюджетной системы города Апатиты как базового принципа ответственной бюджетной политики.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effectLst/>
                          <a:latin typeface="+muller narrow light"/>
                        </a:rPr>
                        <a:t>Наличие проекта городского бюджета, подготовленного в соответствии с требованиями бюджетного </a:t>
                      </a:r>
                      <a:r>
                        <a:rPr lang="ru-RU" sz="1600" b="0" i="0" u="none" strike="noStrike" dirty="0" smtClean="0">
                          <a:effectLst/>
                          <a:latin typeface="+muller narrow light"/>
                        </a:rPr>
                        <a:t>законодательства (да/нет)</a:t>
                      </a:r>
                      <a:endParaRPr lang="ru-RU" sz="16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да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effectLst/>
                          <a:latin typeface="+muller narrow light"/>
                        </a:rPr>
                        <a:t>Уровень исполнения городского бюджета по доходам (без учета межбюджетных трансфертов</a:t>
                      </a:r>
                      <a:r>
                        <a:rPr lang="ru-RU" sz="1600" b="0" i="0" u="none" strike="noStrike" dirty="0" smtClean="0">
                          <a:effectLst/>
                          <a:latin typeface="+muller narrow light"/>
                        </a:rPr>
                        <a:t>) (%)</a:t>
                      </a:r>
                      <a:endParaRPr lang="ru-RU" sz="16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+muller narrow light"/>
                        </a:rPr>
                        <a:t>Уровень исполнения городского бюджета по </a:t>
                      </a:r>
                      <a:r>
                        <a:rPr lang="ru-RU" sz="1600" b="0" i="0" u="none" strike="noStrike" dirty="0" smtClean="0">
                          <a:effectLst/>
                          <a:latin typeface="+muller narrow light"/>
                        </a:rPr>
                        <a:t>расходам (%)</a:t>
                      </a:r>
                      <a:endParaRPr lang="ru-RU" sz="16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≤ 95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+muller narrow light"/>
                        </a:rPr>
                        <a:t>Степень качества управления муниципальными финансами, присвоенная городу Апатиты Министерством финансов Мурманской </a:t>
                      </a:r>
                      <a:r>
                        <a:rPr lang="ru-RU" sz="1600" b="0" i="0" u="none" strike="noStrike" dirty="0" smtClean="0">
                          <a:effectLst/>
                          <a:latin typeface="+muller narrow light"/>
                        </a:rPr>
                        <a:t>области (группа)</a:t>
                      </a:r>
                      <a:endParaRPr lang="ru-RU" sz="16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</a:t>
                      </a:r>
                    </a:p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</a:p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3483214" y="1559568"/>
            <a:ext cx="2069861" cy="692467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МБ: 15 090,1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F05C27"/>
                </a:solidFill>
                <a:latin typeface="Muller Narrow ExtraBold"/>
                <a:cs typeface="Times New Roman" pitchFamily="18" charset="0"/>
              </a:rPr>
              <a:t>                                  </a:t>
            </a:r>
            <a:r>
              <a:rPr lang="ru-RU" altLang="ru-RU" sz="1400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959573" y="1667333"/>
            <a:ext cx="308758" cy="455227"/>
          </a:xfrm>
          <a:prstGeom prst="rightArrow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8134" y="1528790"/>
            <a:ext cx="2517060" cy="754022"/>
          </a:xfrm>
          <a:prstGeom prst="rect">
            <a:avLst/>
          </a:prstGeom>
          <a:solidFill>
            <a:srgbClr val="F05C27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        </a:t>
            </a:r>
            <a:r>
              <a:rPr lang="ru-RU" altLang="ru-RU" sz="2800" cap="all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15 090,1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Muller Narrow ExtraBold"/>
                <a:cs typeface="Times New Roman" pitchFamily="18" charset="0"/>
              </a:rPr>
              <a:t>                                                 </a:t>
            </a:r>
            <a:r>
              <a:rPr lang="ru-RU" altLang="ru-RU" sz="1400" dirty="0" err="1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 smtClean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895E4E0-9D0D-0E4C-8FA7-CFD491CF8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32" y="1627552"/>
            <a:ext cx="613567" cy="61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2722" y="914400"/>
            <a:ext cx="12239625" cy="614215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extra"/>
                <a:cs typeface="Myanmar Text" panose="020B0502040204020203" pitchFamily="34" charset="0"/>
              </a:rPr>
              <a:t>ПРОЕКТ БЮДЖЕТА ГОРОДА АПАТИТЫ НА 2023-2025 ГОДЫ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8134" y="1063290"/>
            <a:ext cx="8000843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Ресурсное обеспечение МП «муниципальное управление»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263161"/>
              </p:ext>
            </p:extLst>
          </p:nvPr>
        </p:nvGraphicFramePr>
        <p:xfrm>
          <a:off x="288134" y="1862154"/>
          <a:ext cx="11583415" cy="5102966"/>
        </p:xfrm>
        <a:graphic>
          <a:graphicData uri="http://schemas.openxmlformats.org/drawingml/2006/table">
            <a:tbl>
              <a:tblPr/>
              <a:tblGrid>
                <a:gridCol w="7241474"/>
                <a:gridCol w="1452219"/>
                <a:gridCol w="1432595"/>
                <a:gridCol w="1457127"/>
              </a:tblGrid>
              <a:tr h="146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Наименование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Муниципальная  программа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«Муниципальное управление»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314 462,2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91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Аналитическая ведомственная целевая программа № 1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«Развитие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архивного дела на территории муниципального образования город Апатиты с подведомственной территорией Мурманской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области»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5 551,9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630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Аналитическая ведомственная целевая программа № 2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«Обеспечение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деятельности Администрации муниципального образования город Апатиты с подведомственной территорией Мурманской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области»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245 163,7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  <a:ea typeface="+mn-ea"/>
                          <a:cs typeface="+mn-cs"/>
                        </a:rPr>
                        <a:t>Обеспечение эффективной деятельности муниципального казенного учреждения города Апатиты «Управление бухгалтерского учета и материально-технического обеспечения деятельности органов местного самоуправления города Апатиты»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»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</a:p>
                    <a:p>
                      <a:pPr algn="r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521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Аналитическая ведомственная целевая программа № 4 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«Обеспечение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деятельности муниципального казенного учреждения «Централизованная бухгалтерия Администрации города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Апатиты»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63 746,6</a:t>
                      </a:r>
                    </a:p>
                    <a:p>
                      <a:pPr algn="r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6967" marR="6967" marT="696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6967" marR="6967" marT="696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6967" marR="6967" marT="696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6967" marR="6967" marT="6967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Важнейшие целевые показатели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362276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Цель муниципальной программы</a:t>
                      </a:r>
                      <a:r>
                        <a:rPr lang="ru-RU" sz="1200" b="1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: создание </a:t>
                      </a:r>
                      <a:r>
                        <a:rPr lang="ru-RU" sz="1200" b="1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системы эффективного функционирования Администрации города Апатиты с подведомственной территорией Мурманской области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7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effectLst/>
                          <a:latin typeface="+muller narrow light"/>
                        </a:rPr>
                        <a:t>Степень удовлетворенности пользователей услугами по предоставлению архивной </a:t>
                      </a:r>
                      <a:r>
                        <a:rPr lang="ru-RU" sz="1200" b="0" i="0" u="none" strike="noStrike" dirty="0" smtClean="0">
                          <a:effectLst/>
                          <a:latin typeface="+muller narrow light"/>
                        </a:rPr>
                        <a:t>информации (%)</a:t>
                      </a:r>
                      <a:endParaRPr lang="ru-RU" sz="12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6967" marR="6967" marT="6967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95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07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+muller narrow light"/>
                        </a:rPr>
                        <a:t>Доля граждан, обратившихся в Администрацию города Апатиты, и получивших ответ по существу от общего числа граждан, обратившихся в Администрацию города </a:t>
                      </a:r>
                      <a:r>
                        <a:rPr lang="ru-RU" sz="1200" b="0" i="0" u="none" strike="noStrike" dirty="0" smtClean="0">
                          <a:effectLst/>
                          <a:latin typeface="+muller narrow light"/>
                        </a:rPr>
                        <a:t>Апатиты (чел.)</a:t>
                      </a:r>
                      <a:endParaRPr lang="ru-RU" sz="12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1012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2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+muller narrow light"/>
                        </a:rPr>
                        <a:t>Уровень материально-технического оснащения органов местного самоуправления муниципального образования город Апатиты с подведомственной территорией Мурманской </a:t>
                      </a:r>
                      <a:r>
                        <a:rPr lang="ru-RU" sz="1200" b="0" i="0" u="none" strike="noStrike" dirty="0" smtClean="0">
                          <a:effectLst/>
                          <a:latin typeface="+muller narrow light"/>
                        </a:rPr>
                        <a:t>области (%)</a:t>
                      </a:r>
                      <a:endParaRPr lang="ru-RU" sz="12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6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+muller narrow light"/>
                        </a:rPr>
                        <a:t>Уровень предоставления бюджетной, бухгалтерской, налоговой отчетности в обслуживаемых муниципальных </a:t>
                      </a:r>
                      <a:r>
                        <a:rPr lang="ru-RU" sz="1200" b="0" i="0" u="none" strike="noStrike" dirty="0" smtClean="0">
                          <a:effectLst/>
                          <a:latin typeface="+muller narrow light"/>
                        </a:rPr>
                        <a:t>учреждениях (%)</a:t>
                      </a:r>
                      <a:endParaRPr lang="ru-RU" sz="12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6967" marR="6967" marT="6967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100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6967" marR="6967" marT="6967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8365176" y="987431"/>
            <a:ext cx="3506373" cy="630912"/>
          </a:xfrm>
          <a:prstGeom prst="rect">
            <a:avLst/>
          </a:prstGeom>
          <a:solidFill>
            <a:srgbClr val="F05C27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000" b="1" cap="all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       314 462,2   </a:t>
            </a:r>
            <a:r>
              <a:rPr lang="ru-RU" altLang="ru-RU" sz="1400" b="1" cap="all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МБ: 181 212,6</a:t>
            </a:r>
            <a:endParaRPr lang="ru-RU" altLang="ru-RU" sz="1400" b="1" dirty="0" smtClean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</a:t>
            </a:r>
            <a:r>
              <a:rPr lang="ru-RU" altLang="ru-RU" sz="1400" b="1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                                     ФБ:  14 484,4</a:t>
            </a:r>
            <a:endParaRPr lang="ru-RU" altLang="ru-RU" sz="1400" b="1" dirty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1EE62DA-FF9E-F640-80DD-FA6A77CE5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304" y="1085850"/>
            <a:ext cx="553916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2722" y="987431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extra"/>
                <a:cs typeface="Myanmar Text" panose="020B0502040204020203" pitchFamily="34" charset="0"/>
              </a:rPr>
              <a:t>ПРОЕКТ БЮДЖЕТА ГОРОДА АПАТИТЫ НА 2023-2025 ГОДЫ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8134" y="1063290"/>
            <a:ext cx="8083970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Ресурсное обеспечение МП «информационное общество»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69443"/>
              </p:ext>
            </p:extLst>
          </p:nvPr>
        </p:nvGraphicFramePr>
        <p:xfrm>
          <a:off x="316191" y="2509431"/>
          <a:ext cx="11606636" cy="4047579"/>
        </p:xfrm>
        <a:graphic>
          <a:graphicData uri="http://schemas.openxmlformats.org/drawingml/2006/table">
            <a:tbl>
              <a:tblPr/>
              <a:tblGrid>
                <a:gridCol w="7255991"/>
                <a:gridCol w="1455131"/>
                <a:gridCol w="1435466"/>
                <a:gridCol w="1460048"/>
              </a:tblGrid>
              <a:tr h="256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Муниципальная  программа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«Информационное общество»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591,4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Подпрограмма 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«Развитие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современной информационной и телекоммуникационной инфраструктуры органов местного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самоуправления»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591,4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 Подпрограмма 2 "Развитие системы предоставления государственных и муниципальных услуг по принципу "одного окна"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Аналитическая ведомственная целевая программа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«Обеспечение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деятельности МКУ "Многофункциональный центр предоставления государственных и муниципальных услуг города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Апатиты»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87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Важнейшие целевые показатели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584420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Цель муниципальной программы</a:t>
                      </a:r>
                      <a:r>
                        <a:rPr lang="ru-RU" sz="1400" b="0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: обеспечение </a:t>
                      </a:r>
                      <a:r>
                        <a:rPr lang="ru-RU" sz="14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предоставления гражданам и организациям государственных и муниципальных услуг, в том числе с использованием современных информационных и телекоммуникационных технологий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effectLst/>
                          <a:latin typeface="+muller narrow light"/>
                        </a:rPr>
                        <a:t>Уровень защищённости муниципальных информационных систем </a:t>
                      </a:r>
                      <a:r>
                        <a:rPr lang="ru-RU" sz="1400" b="0" i="0" u="none" strike="noStrike" dirty="0" smtClean="0">
                          <a:effectLst/>
                          <a:latin typeface="+muller narrow light"/>
                        </a:rPr>
                        <a:t>(%)</a:t>
                      </a:r>
                      <a:endParaRPr lang="ru-RU" sz="14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60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effectLst/>
                          <a:latin typeface="+muller narrow light"/>
                        </a:rPr>
                        <a:t>Уровень удовлетворенности населения качеством предоставления услуг по принципу «одного окна</a:t>
                      </a:r>
                      <a:r>
                        <a:rPr lang="ru-RU" sz="1400" b="0" i="0" u="none" strike="noStrike" dirty="0" smtClean="0">
                          <a:effectLst/>
                          <a:latin typeface="+muller narrow light"/>
                        </a:rPr>
                        <a:t>» (%)</a:t>
                      </a:r>
                      <a:endParaRPr lang="ru-RU" sz="14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98,6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3483214" y="1559568"/>
            <a:ext cx="2069861" cy="692467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МБ: 591,4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F05C27"/>
                </a:solidFill>
                <a:latin typeface="Muller Narrow ExtraBold"/>
                <a:cs typeface="Times New Roman" pitchFamily="18" charset="0"/>
              </a:rPr>
              <a:t>                                 </a:t>
            </a:r>
            <a:r>
              <a:rPr lang="ru-RU" altLang="ru-RU" sz="1400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959573" y="1667333"/>
            <a:ext cx="308758" cy="455227"/>
          </a:xfrm>
          <a:prstGeom prst="rightArrow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8134" y="1528790"/>
            <a:ext cx="2517060" cy="754022"/>
          </a:xfrm>
          <a:prstGeom prst="rect">
            <a:avLst/>
          </a:prstGeom>
          <a:solidFill>
            <a:srgbClr val="F05C27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        </a:t>
            </a:r>
            <a:r>
              <a:rPr lang="ru-RU" altLang="ru-RU" sz="2800" cap="all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591,4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Muller Narrow ExtraBold"/>
                <a:cs typeface="Times New Roman" pitchFamily="18" charset="0"/>
              </a:rPr>
              <a:t>                                                 </a:t>
            </a:r>
            <a:r>
              <a:rPr lang="ru-RU" altLang="ru-RU" sz="1400" dirty="0" err="1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 smtClean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23C7E37-6E8C-1A41-B579-F2B518D9C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89" y="1652399"/>
            <a:ext cx="532485" cy="51346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6515975" y="1548712"/>
            <a:ext cx="1856130" cy="692467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ОБ: 0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F05C27"/>
                </a:solidFill>
                <a:latin typeface="Muller Narrow ExtraBold"/>
                <a:cs typeface="Times New Roman" pitchFamily="18" charset="0"/>
              </a:rPr>
              <a:t>                          </a:t>
            </a:r>
            <a:r>
              <a:rPr lang="ru-RU" altLang="ru-RU" sz="1400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12" name="Плюс 11"/>
          <p:cNvSpPr/>
          <p:nvPr/>
        </p:nvSpPr>
        <p:spPr>
          <a:xfrm>
            <a:off x="5859058" y="1677098"/>
            <a:ext cx="415636" cy="435693"/>
          </a:xfrm>
          <a:prstGeom prst="mathPlus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85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2722" y="987431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extra"/>
                <a:cs typeface="Myanmar Text" panose="020B0502040204020203" pitchFamily="34" charset="0"/>
              </a:rPr>
              <a:t>ПРОЕКТ БЮДЖЕТА ГОРОДА АПАТИТЫ НА 2023-2025 ГОДЫ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54379" y="1063290"/>
            <a:ext cx="12085246" cy="646300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Muller Narrow ExtraBold"/>
                <a:cs typeface="Times New Roman" pitchFamily="18" charset="0"/>
              </a:rPr>
              <a:t>Ресурсное обеспечение </a:t>
            </a:r>
            <a:r>
              <a:rPr lang="ru-RU" altLang="ru-RU" b="1" cap="all" dirty="0">
                <a:solidFill>
                  <a:srgbClr val="0082C8"/>
                </a:solidFill>
                <a:latin typeface="Muller Narrow ExtraBold"/>
                <a:cs typeface="Times New Roman" pitchFamily="18" charset="0"/>
              </a:rPr>
              <a:t>МП «Создание условий для развития жилищно-коммунального  хозяйства»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818A16D-BABE-C043-872E-1A3806794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85" y="1844986"/>
            <a:ext cx="661360" cy="779460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0" y="1022021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820673"/>
              </p:ext>
            </p:extLst>
          </p:nvPr>
        </p:nvGraphicFramePr>
        <p:xfrm>
          <a:off x="380009" y="2824472"/>
          <a:ext cx="11447813" cy="4101221"/>
        </p:xfrm>
        <a:graphic>
          <a:graphicData uri="http://schemas.openxmlformats.org/drawingml/2006/table">
            <a:tbl>
              <a:tblPr/>
              <a:tblGrid>
                <a:gridCol w="7156701"/>
                <a:gridCol w="1435219"/>
                <a:gridCol w="1415824"/>
                <a:gridCol w="1440069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Муниципальная  программа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«Создание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условий для развития жилищно-коммунального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хозяйства»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10,10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Подпрограмма № 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«Поддержка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развития  товариществ собственников недвижимости в многоквартирных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домах»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Подпрограмма № 2 "Подготовка объектов  и систем жизнеобеспечения к работе в отопительный период"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Важнейшие целевые показатели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796046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Цель муниципальной программы</a:t>
                      </a:r>
                      <a:r>
                        <a:rPr lang="ru-RU" sz="1600" b="0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: 1</a:t>
                      </a:r>
                      <a:r>
                        <a:rPr lang="ru-RU" sz="16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. Развитие самоуправления в жилищной сфере и вовлечение граждан в процесс управления многоквартирными домами посредством создания товариществ собственников недвижимости в многоквартирных домах 2. Развитие коммунальной </a:t>
                      </a:r>
                      <a:r>
                        <a:rPr lang="ru-RU" sz="1600" b="0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инфраструктуры</a:t>
                      </a:r>
                      <a:endParaRPr lang="ru-RU" sz="1600" b="0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+muller narrow light"/>
                        </a:rPr>
                        <a:t>Доля многоквартирных домов, находящихся в управлении товариществ собственников недвижимости в многоквартирных домах, от общего количества многоквартирных домов на территории города </a:t>
                      </a:r>
                      <a:r>
                        <a:rPr lang="ru-RU" sz="1600" b="0" i="0" u="none" strike="noStrike" dirty="0" smtClean="0">
                          <a:effectLst/>
                          <a:latin typeface="+muller narrow light"/>
                        </a:rPr>
                        <a:t>Апатиты (%)</a:t>
                      </a:r>
                      <a:endParaRPr lang="ru-RU" sz="16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9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+muller narrow light"/>
                        </a:rPr>
                        <a:t>Количество </a:t>
                      </a:r>
                      <a:r>
                        <a:rPr lang="ru-RU" sz="1600" b="0" i="0" u="none" strike="noStrike" dirty="0" smtClean="0">
                          <a:effectLst/>
                          <a:latin typeface="+muller narrow light"/>
                        </a:rPr>
                        <a:t>аварий (ед.(аварий))</a:t>
                      </a:r>
                      <a:endParaRPr lang="ru-RU" sz="16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380009" y="1063290"/>
            <a:ext cx="9975274" cy="646300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Ресурсное обеспечение МП «</a:t>
            </a:r>
            <a:r>
              <a:rPr lang="ru-RU" b="1" cap="all" dirty="0">
                <a:solidFill>
                  <a:srgbClr val="0082C8"/>
                </a:solidFill>
                <a:latin typeface="+muller narrow light"/>
              </a:rPr>
              <a:t>Создание условий для развития жилищно-коммунального  хозяйства</a:t>
            </a: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»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3483214" y="1936579"/>
            <a:ext cx="2069861" cy="692467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МБ:   10,1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F05C27"/>
                </a:solidFill>
                <a:latin typeface="Muller Narrow ExtraBold"/>
                <a:cs typeface="Times New Roman" pitchFamily="18" charset="0"/>
              </a:rPr>
              <a:t>                        </a:t>
            </a:r>
            <a:r>
              <a:rPr lang="ru-RU" altLang="ru-RU" sz="1400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959573" y="2044344"/>
            <a:ext cx="308758" cy="455227"/>
          </a:xfrm>
          <a:prstGeom prst="rightArrow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8134" y="1905801"/>
            <a:ext cx="2517060" cy="754022"/>
          </a:xfrm>
          <a:prstGeom prst="rect">
            <a:avLst/>
          </a:prstGeom>
          <a:solidFill>
            <a:srgbClr val="F05C27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         </a:t>
            </a:r>
            <a:r>
              <a:rPr lang="ru-RU" altLang="ru-RU" sz="2800" cap="all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10,1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Muller Narrow ExtraBold"/>
                <a:cs typeface="Times New Roman" pitchFamily="18" charset="0"/>
              </a:rPr>
              <a:t>                                            </a:t>
            </a:r>
            <a:r>
              <a:rPr lang="ru-RU" altLang="ru-RU" sz="1400" dirty="0" err="1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 smtClean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B90228B-2778-6844-A2C4-68A5C33AD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65" y="1994746"/>
            <a:ext cx="522960" cy="616346"/>
          </a:xfrm>
          <a:prstGeom prst="rect">
            <a:avLst/>
          </a:prstGeom>
        </p:spPr>
      </p:pic>
      <p:sp>
        <p:nvSpPr>
          <p:cNvPr id="14" name="Плюс 13"/>
          <p:cNvSpPr/>
          <p:nvPr/>
        </p:nvSpPr>
        <p:spPr>
          <a:xfrm>
            <a:off x="5716898" y="2085072"/>
            <a:ext cx="415636" cy="435693"/>
          </a:xfrm>
          <a:prstGeom prst="mathPlus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6355954" y="1967356"/>
            <a:ext cx="2069861" cy="692467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оБ</a:t>
            </a:r>
            <a:r>
              <a:rPr lang="ru-RU" altLang="ru-RU" sz="24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: 0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F05C27"/>
                </a:solidFill>
                <a:latin typeface="Muller Narrow ExtraBold"/>
                <a:cs typeface="Times New Roman" pitchFamily="18" charset="0"/>
              </a:rPr>
              <a:t>                           </a:t>
            </a:r>
            <a:r>
              <a:rPr lang="ru-RU" altLang="ru-RU" sz="1400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2722" y="987431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1951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extra"/>
                <a:cs typeface="Myanmar Text" panose="020B0502040204020203" pitchFamily="34" charset="0"/>
              </a:rPr>
              <a:t>ПРОЕКТ БЮДЖЕТА ГОРОДА АПАТИТЫ НА 2023-2025 ГОДЫ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8134" y="1063290"/>
            <a:ext cx="10589663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Ресурсное обеспечение МП «</a:t>
            </a:r>
            <a:r>
              <a:rPr lang="ru-RU" altLang="ru-RU" b="1" cap="all" dirty="0">
                <a:solidFill>
                  <a:srgbClr val="0082C8"/>
                </a:solidFill>
                <a:latin typeface="+muller narrow light"/>
              </a:rPr>
              <a:t>Капитальный ремонт многоквартирных домов</a:t>
            </a: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»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152501"/>
              </p:ext>
            </p:extLst>
          </p:nvPr>
        </p:nvGraphicFramePr>
        <p:xfrm>
          <a:off x="273133" y="2955131"/>
          <a:ext cx="11590316" cy="2591239"/>
        </p:xfrm>
        <a:graphic>
          <a:graphicData uri="http://schemas.openxmlformats.org/drawingml/2006/table">
            <a:tbl>
              <a:tblPr/>
              <a:tblGrid>
                <a:gridCol w="7251412"/>
                <a:gridCol w="1451205"/>
                <a:gridCol w="1431592"/>
                <a:gridCol w="1456107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Муниципальная  программа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«Капитальный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ремонт многоквартирных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домов»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13 597,9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13 579,9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13 597,9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Подпрограмма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«Проведение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капитального ремонта многоквартирных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домов»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13 597,9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13 579,9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13 597,9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Важнейшие целевые показатели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339529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Цель муниципальной программы</a:t>
                      </a:r>
                      <a:r>
                        <a:rPr lang="ru-RU" sz="1600" b="0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: создание </a:t>
                      </a:r>
                      <a:r>
                        <a:rPr lang="ru-RU" sz="16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безопасных и благоприятных условий проживания </a:t>
                      </a:r>
                      <a:r>
                        <a:rPr lang="ru-RU" sz="1600" b="0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граждан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+muller narrow light"/>
                        </a:rPr>
                        <a:t>Доля отремонтированных многоквартирных домов от общего количества многоквартирных </a:t>
                      </a:r>
                      <a:r>
                        <a:rPr lang="ru-RU" sz="1600" b="0" i="0" u="none" strike="noStrike" dirty="0" smtClean="0">
                          <a:effectLst/>
                          <a:latin typeface="+muller narrow light"/>
                        </a:rPr>
                        <a:t>домов (%)</a:t>
                      </a:r>
                      <a:endParaRPr lang="ru-RU" sz="16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26,4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26,4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26,4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3816589" y="1759593"/>
            <a:ext cx="2041286" cy="692467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МБ: 25 874,6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F05C27"/>
                </a:solidFill>
                <a:latin typeface="Muller Narrow ExtraBold"/>
                <a:cs typeface="Times New Roman" pitchFamily="18" charset="0"/>
              </a:rPr>
              <a:t>                                 </a:t>
            </a:r>
            <a:r>
              <a:rPr lang="ru-RU" altLang="ru-RU" sz="1400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305767" y="1865318"/>
            <a:ext cx="308758" cy="455227"/>
          </a:xfrm>
          <a:prstGeom prst="rightArrow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6095465" y="1875086"/>
            <a:ext cx="415636" cy="435693"/>
          </a:xfrm>
          <a:prstGeom prst="mathPlus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6713816" y="1759593"/>
            <a:ext cx="2011426" cy="692467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оБ</a:t>
            </a:r>
            <a:r>
              <a:rPr lang="ru-RU" altLang="ru-RU" sz="24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: 14 919,1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F05C27"/>
                </a:solidFill>
                <a:latin typeface="Muller Narrow ExtraBold"/>
                <a:cs typeface="Times New Roman" pitchFamily="18" charset="0"/>
              </a:rPr>
              <a:t>                                </a:t>
            </a:r>
            <a:r>
              <a:rPr lang="ru-RU" altLang="ru-RU" sz="1400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361951" y="1715922"/>
            <a:ext cx="2800349" cy="754022"/>
          </a:xfrm>
          <a:prstGeom prst="rect">
            <a:avLst/>
          </a:prstGeom>
          <a:solidFill>
            <a:srgbClr val="F05C27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          </a:t>
            </a:r>
            <a:r>
              <a:rPr lang="ru-RU" altLang="ru-RU" sz="2800" cap="all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40 793,7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Muller Narrow ExtraBold"/>
                <a:cs typeface="Times New Roman" pitchFamily="18" charset="0"/>
              </a:rPr>
              <a:t>                                                        </a:t>
            </a:r>
            <a:r>
              <a:rPr lang="ru-RU" altLang="ru-RU" sz="1400" dirty="0" err="1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 smtClean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22F69FB-911E-DD4E-ADA3-42D6941E2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40" y="1840353"/>
            <a:ext cx="534709" cy="53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2722" y="987431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extra"/>
                <a:cs typeface="Myanmar Text" panose="020B0502040204020203" pitchFamily="34" charset="0"/>
              </a:rPr>
              <a:t>ПРОЕКТ БЮДЖЕТА ГОРОДА АПАТИТЫ НА 2023-2025 ГОДЫ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333001" y="1063290"/>
            <a:ext cx="10515974" cy="1200298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Ресурсное обеспечение МП «</a:t>
            </a:r>
            <a:r>
              <a:rPr lang="ru-RU" altLang="ru-RU" b="1" cap="all" dirty="0">
                <a:solidFill>
                  <a:srgbClr val="0082C8"/>
                </a:solidFill>
                <a:latin typeface="+muller narrow light"/>
              </a:rPr>
              <a:t>Управление муниципальным имуществом и земельными ресурсами, расположенными на территории муниципального образования город Апатиты с подведомственной территорией Мурманской области</a:t>
            </a: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»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720847"/>
              </p:ext>
            </p:extLst>
          </p:nvPr>
        </p:nvGraphicFramePr>
        <p:xfrm>
          <a:off x="288134" y="3295015"/>
          <a:ext cx="11721905" cy="3387918"/>
        </p:xfrm>
        <a:graphic>
          <a:graphicData uri="http://schemas.openxmlformats.org/drawingml/2006/table">
            <a:tbl>
              <a:tblPr/>
              <a:tblGrid>
                <a:gridCol w="7552213"/>
                <a:gridCol w="1245423"/>
                <a:gridCol w="1449722"/>
                <a:gridCol w="1474547"/>
              </a:tblGrid>
              <a:tr h="211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Наименование</a:t>
                      </a:r>
                    </a:p>
                  </a:txBody>
                  <a:tcPr marL="9316" marR="9316" marT="931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316" marR="9316" marT="931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316" marR="9316" marT="931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316" marR="9316" marT="931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615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Муниципальная  программа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«Управление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муниципальным имуществом и земельными ресурсами, расположенными на территории муниципального образования город Апатиты с подведомственной территорией Мурманской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области»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316" marR="9316" marT="931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85 414,9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316" marR="9316" marT="931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316" marR="9316" marT="931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316" marR="9316" marT="931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5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Подпрограмма № 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«Владение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, пользование и распоряжение имуществом и земельными ресурсами, находящимися в собственности муниципального образования город Апатиты с подведомственной территорией Мурманской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области»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316" marR="9316" marT="931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33 576,2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316" marR="9316" marT="931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316" marR="9316" marT="931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316" marR="9316" marT="931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5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Аналитическая ведомственная целевая программа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«Обеспечение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деятельности Муниципального казенного учреждения города Апатиты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«Управление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городского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хозяйства»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316" marR="9316" marT="931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52 121,9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316" marR="9316" marT="931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316" marR="9316" marT="931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316" marR="9316" marT="931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1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316" marR="9316" marT="931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316" marR="9316" marT="931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316" marR="9316" marT="931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316" marR="9316" marT="931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2111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Важнейшие целевые показатели</a:t>
                      </a:r>
                    </a:p>
                  </a:txBody>
                  <a:tcPr marL="9316" marR="9316" marT="931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316" marR="9316" marT="931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316" marR="9316" marT="931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316" marR="9316" marT="931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280019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Цель муниципальной программы</a:t>
                      </a:r>
                      <a:r>
                        <a:rPr lang="ru-RU" sz="1400" b="0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: повышение </a:t>
                      </a:r>
                      <a:r>
                        <a:rPr lang="ru-RU" sz="14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эффективности управления муниципальным имуществом и земельными ресурсами</a:t>
                      </a:r>
                    </a:p>
                  </a:txBody>
                  <a:tcPr marL="9316" marR="9316" marT="931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168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 smtClean="0">
                          <a:effectLst/>
                          <a:latin typeface="+muller narrow light"/>
                        </a:rPr>
                        <a:t>Прирост доходов, поступивших в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+muller narrow light"/>
                        </a:rPr>
                        <a:t> городской бюджет от использования имущества, находящегося в муниципальной собственности (%)</a:t>
                      </a:r>
                      <a:endParaRPr lang="ru-RU" sz="14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9316" marR="9316" marT="9316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1,1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316" marR="9316" marT="931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316" marR="9316" marT="931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316" marR="9316" marT="9316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3483215" y="2435213"/>
            <a:ext cx="2268362" cy="692467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МБ: 85 414,9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F05C27"/>
                </a:solidFill>
                <a:latin typeface="Muller Narrow ExtraBold"/>
                <a:cs typeface="Times New Roman" pitchFamily="18" charset="0"/>
              </a:rPr>
              <a:t>                                      </a:t>
            </a:r>
            <a:r>
              <a:rPr lang="ru-RU" altLang="ru-RU" sz="1400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959573" y="2542978"/>
            <a:ext cx="308758" cy="455227"/>
          </a:xfrm>
          <a:prstGeom prst="rightArrow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8134" y="2404435"/>
            <a:ext cx="2517060" cy="754022"/>
          </a:xfrm>
          <a:prstGeom prst="rect">
            <a:avLst/>
          </a:prstGeom>
          <a:solidFill>
            <a:srgbClr val="F05C27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      </a:t>
            </a:r>
            <a:r>
              <a:rPr lang="ru-RU" altLang="ru-RU" sz="2800" cap="all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85 698,2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Muller Narrow ExtraBold"/>
                <a:cs typeface="Times New Roman" pitchFamily="18" charset="0"/>
              </a:rPr>
              <a:t>                                                 </a:t>
            </a:r>
            <a:r>
              <a:rPr lang="ru-RU" altLang="ru-RU" sz="1400" dirty="0" err="1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 smtClean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3A9F407-80A4-D249-8B00-2FC99FE97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05" y="2453244"/>
            <a:ext cx="316170" cy="63234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6718222" y="2465990"/>
            <a:ext cx="2011426" cy="692467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оБ</a:t>
            </a:r>
            <a:r>
              <a:rPr lang="ru-RU" altLang="ru-RU" sz="24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: 283,3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F05C27"/>
                </a:solidFill>
                <a:latin typeface="Muller Narrow ExtraBold"/>
                <a:cs typeface="Times New Roman" pitchFamily="18" charset="0"/>
              </a:rPr>
              <a:t>                                </a:t>
            </a:r>
            <a:r>
              <a:rPr lang="ru-RU" altLang="ru-RU" sz="1400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12" name="Плюс 11"/>
          <p:cNvSpPr/>
          <p:nvPr/>
        </p:nvSpPr>
        <p:spPr>
          <a:xfrm>
            <a:off x="6015455" y="2594376"/>
            <a:ext cx="415636" cy="435693"/>
          </a:xfrm>
          <a:prstGeom prst="mathPlus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2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2722" y="987431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extra"/>
                <a:cs typeface="Myanmar Text" panose="020B0502040204020203" pitchFamily="34" charset="0"/>
              </a:rPr>
              <a:t>ПРОЕКТ БЮДЖЕТА ГОРОДА АПАТИТЫ НА 2023-2025 ГОДЫ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8134" y="1063290"/>
            <a:ext cx="11076552" cy="923299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Ресурсное обеспечение МП «</a:t>
            </a:r>
            <a:r>
              <a:rPr lang="ru-RU" altLang="ru-RU" b="1" cap="all" dirty="0">
                <a:solidFill>
                  <a:srgbClr val="0082C8"/>
                </a:solidFill>
                <a:latin typeface="+muller narrow light"/>
              </a:rPr>
              <a:t>Противодействие терроризму и профилактика экстремизма в области межэтнических и межконфессиональных отношений на территории муниципального образования город Апатиты</a:t>
            </a: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»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466822"/>
              </p:ext>
            </p:extLst>
          </p:nvPr>
        </p:nvGraphicFramePr>
        <p:xfrm>
          <a:off x="288134" y="3169567"/>
          <a:ext cx="11665740" cy="3486503"/>
        </p:xfrm>
        <a:graphic>
          <a:graphicData uri="http://schemas.openxmlformats.org/drawingml/2006/table">
            <a:tbl>
              <a:tblPr/>
              <a:tblGrid>
                <a:gridCol w="7292941"/>
                <a:gridCol w="1462541"/>
                <a:gridCol w="1442776"/>
                <a:gridCol w="1467482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Муниципальная программа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«Противодействие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терроризму и профилактика экстремизма в области межэтнических и межконфессиональных отношений на территории муниципального образования город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Апатиты»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58,30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  Подпрограмма № 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«Профилактика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терроризма и экстремизма на территории муниципального образования город Апатиты с подведомственной территорией Мурманской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области»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58,30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Важнейшие целевые показатели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2024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uller narrow light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C8"/>
                    </a:solidFill>
                  </a:tcPr>
                </a:tc>
              </a:tr>
              <a:tr h="931898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Цель муниципальной программы</a:t>
                      </a:r>
                      <a:r>
                        <a:rPr lang="ru-RU" sz="1400" b="0" i="0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: реализация </a:t>
                      </a:r>
                      <a:r>
                        <a:rPr lang="ru-RU" sz="14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государственной политики Российской Федерации в области профилактики терроризма и экстремизма на территории муниципального образования город Апатиты с подведомственной территорией Мурманской области путем совершенствования системы профилактических мер антитеррористической, </a:t>
                      </a:r>
                      <a:r>
                        <a:rPr lang="ru-RU" sz="1400" b="0" i="0" u="none" strike="noStrike" dirty="0" err="1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противоэкстремистской</a:t>
                      </a:r>
                      <a:r>
                        <a:rPr lang="ru-RU" sz="1400" b="0" i="0" u="none" strike="noStrike" dirty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 направленности, формирования толерантной среды на основе ценностей многонационального российского общества, принципов соблюдения прав и свобод человека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effectLst/>
                          <a:latin typeface="+muller narrow light"/>
                          <a:cs typeface="Arial"/>
                        </a:rPr>
                        <a:t>Количество зарегистрированных нарушений общественного порядка экстремистского и террористического </a:t>
                      </a:r>
                      <a:r>
                        <a:rPr lang="ru-RU" sz="1400" b="0" i="0" u="none" strike="noStrike" dirty="0" smtClean="0">
                          <a:effectLst/>
                          <a:latin typeface="+muller narrow light"/>
                          <a:cs typeface="Arial"/>
                        </a:rPr>
                        <a:t>характера (ед.)</a:t>
                      </a:r>
                      <a:endParaRPr lang="ru-RU" sz="1400" b="0" i="0" u="none" strike="noStrike" dirty="0">
                        <a:effectLst/>
                        <a:latin typeface="+muller narrow ligh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uller narrow ligh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3159365" y="2266147"/>
            <a:ext cx="1793636" cy="692467"/>
          </a:xfrm>
          <a:prstGeom prst="rect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МБ:  58,30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F05C27"/>
                </a:solidFill>
                <a:latin typeface="Muller Narrow ExtraBold"/>
                <a:cs typeface="Times New Roman" pitchFamily="18" charset="0"/>
              </a:rPr>
              <a:t>                     </a:t>
            </a:r>
            <a:r>
              <a:rPr lang="ru-RU" altLang="ru-RU" sz="1400" dirty="0" err="1" smtClean="0">
                <a:solidFill>
                  <a:srgbClr val="F05C27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>
              <a:solidFill>
                <a:srgbClr val="F05C27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502373" y="2384767"/>
            <a:ext cx="308758" cy="455227"/>
          </a:xfrm>
          <a:prstGeom prst="rightArrow">
            <a:avLst/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8134" y="2219587"/>
            <a:ext cx="2055016" cy="754022"/>
          </a:xfrm>
          <a:prstGeom prst="rect">
            <a:avLst/>
          </a:prstGeom>
          <a:solidFill>
            <a:srgbClr val="F05C27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2400" cap="all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         </a:t>
            </a:r>
            <a:r>
              <a:rPr lang="ru-RU" altLang="ru-RU" sz="2800" cap="all" dirty="0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58,3</a:t>
            </a:r>
          </a:p>
          <a:p>
            <a:pPr defTabSz="1059800"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Muller Narrow ExtraBold"/>
                <a:cs typeface="Times New Roman" pitchFamily="18" charset="0"/>
              </a:rPr>
              <a:t>                            </a:t>
            </a:r>
            <a:r>
              <a:rPr lang="ru-RU" altLang="ru-RU" sz="1400" dirty="0" err="1" smtClean="0">
                <a:solidFill>
                  <a:schemeClr val="bg1"/>
                </a:solidFill>
                <a:latin typeface="+muller narrow light"/>
                <a:cs typeface="Times New Roman" pitchFamily="18" charset="0"/>
              </a:rPr>
              <a:t>тыс.рублей</a:t>
            </a:r>
            <a:endParaRPr lang="ru-RU" altLang="ru-RU" sz="1400" dirty="0" smtClean="0">
              <a:solidFill>
                <a:schemeClr val="bg1"/>
              </a:solidFill>
              <a:latin typeface="+muller narrow light"/>
              <a:cs typeface="Times New Roman" pitchFamily="18" charset="0"/>
            </a:endParaRPr>
          </a:p>
          <a:p>
            <a:pPr defTabSz="1059800">
              <a:spcBef>
                <a:spcPct val="0"/>
              </a:spcBef>
              <a:defRPr/>
            </a:pPr>
            <a:endParaRPr lang="ru-RU" altLang="ru-RU" sz="100" b="1" cap="all" dirty="0" smtClean="0">
              <a:solidFill>
                <a:srgbClr val="0082C8"/>
              </a:solidFill>
              <a:latin typeface="Muller Narrow ExtraBold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2181533-4816-774D-8074-049CE2187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65" y="2320030"/>
            <a:ext cx="584702" cy="58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2722" y="937780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207642"/>
              </p:ext>
            </p:extLst>
          </p:nvPr>
        </p:nvGraphicFramePr>
        <p:xfrm>
          <a:off x="412142" y="1572420"/>
          <a:ext cx="11015662" cy="520438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325314"/>
                <a:gridCol w="1253014"/>
                <a:gridCol w="1253014"/>
                <a:gridCol w="1184320"/>
              </a:tblGrid>
              <a:tr h="3893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uller narrow light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122396" marR="122396" marT="48004" marB="48004"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uller narrow light"/>
                        </a:rPr>
                        <a:t>2023</a:t>
                      </a:r>
                      <a:r>
                        <a:rPr lang="ru-RU" sz="1300" dirty="0" smtClean="0">
                          <a:latin typeface="+muller narrow light"/>
                        </a:rPr>
                        <a:t> год</a:t>
                      </a:r>
                      <a:endParaRPr lang="ru-RU" sz="13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122396" marR="122396" marT="48004" marB="48004"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uller narrow light"/>
                        </a:rPr>
                        <a:t>2024</a:t>
                      </a:r>
                      <a:r>
                        <a:rPr lang="ru-RU" sz="1300" dirty="0" smtClean="0">
                          <a:latin typeface="+muller narrow light"/>
                        </a:rPr>
                        <a:t> год</a:t>
                      </a:r>
                      <a:endParaRPr lang="ru-RU" sz="13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122396" marR="122396" marT="48004" marB="48004">
                    <a:solidFill>
                      <a:srgbClr val="0082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uller narrow light"/>
                        </a:rPr>
                        <a:t>2025</a:t>
                      </a:r>
                      <a:r>
                        <a:rPr lang="ru-RU" sz="1300" dirty="0" smtClean="0">
                          <a:latin typeface="+muller narrow light"/>
                        </a:rPr>
                        <a:t> год</a:t>
                      </a:r>
                      <a:endParaRPr lang="ru-RU" sz="13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122396" marR="122396" marT="48004" marB="48004">
                    <a:solidFill>
                      <a:srgbClr val="0082C8"/>
                    </a:solidFill>
                  </a:tcPr>
                </a:tc>
              </a:tr>
              <a:tr h="4879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uller narrow light"/>
                        </a:rPr>
                        <a:t> 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400" dirty="0"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2 888,3</a:t>
                      </a:r>
                      <a:endParaRPr lang="ru-RU" sz="15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2 946,3</a:t>
                      </a:r>
                      <a:endParaRPr lang="ru-RU" sz="15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2 946,3</a:t>
                      </a:r>
                      <a:endParaRPr lang="ru-RU" sz="15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</a:tr>
              <a:tr h="5061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uller narrow light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400" dirty="0"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7 562,8</a:t>
                      </a:r>
                      <a:endParaRPr lang="ru-RU" sz="15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7 562,3</a:t>
                      </a:r>
                      <a:endParaRPr lang="ru-RU" sz="15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7 726,1</a:t>
                      </a:r>
                      <a:endParaRPr lang="ru-RU" sz="15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</a:tr>
              <a:tr h="4923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uller narrow light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400" dirty="0"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6 185,7</a:t>
                      </a:r>
                      <a:endParaRPr lang="ru-RU" sz="15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 6 281,5</a:t>
                      </a:r>
                      <a:endParaRPr lang="ru-RU" sz="15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6 093,3</a:t>
                      </a:r>
                      <a:endParaRPr lang="ru-RU" sz="15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</a:tr>
              <a:tr h="27518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uller narrow light"/>
                        </a:rPr>
                        <a:t> Резервный фонд администрации города Апатиты</a:t>
                      </a:r>
                      <a:endParaRPr lang="ru-RU" sz="1400" dirty="0"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+muller narrow light"/>
                        </a:rPr>
                        <a:t>5 000,0</a:t>
                      </a:r>
                      <a:endParaRPr lang="ru-RU" sz="1500" dirty="0"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+muller narrow light"/>
                        </a:rPr>
                        <a:t>5 000,0</a:t>
                      </a:r>
                      <a:endParaRPr lang="ru-RU" sz="1500" dirty="0"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+muller narrow light"/>
                        </a:rPr>
                        <a:t>5 000,0</a:t>
                      </a:r>
                      <a:endParaRPr lang="ru-RU" sz="1500" dirty="0"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</a:tr>
              <a:tr h="6720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uller narrow light"/>
                        </a:rPr>
                        <a:t>Компенсация расходов, связанных с проездом и провозом багажа, работникам организаций, расположенных в районах Крайнего Севера, финансируемых из средств местного бюджета</a:t>
                      </a:r>
                      <a:endParaRPr lang="ru-RU" sz="1400" dirty="0"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188,4</a:t>
                      </a:r>
                      <a:endParaRPr lang="ru-RU" sz="15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188,4</a:t>
                      </a:r>
                      <a:endParaRPr lang="ru-RU" sz="15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188,4</a:t>
                      </a:r>
                      <a:endParaRPr lang="ru-RU" sz="15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</a:tr>
              <a:tr h="2508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uller narrow light"/>
                        </a:rPr>
                        <a:t> Исполнение судебных актов по искам к  муниципальному образованию</a:t>
                      </a:r>
                      <a:endParaRPr lang="ru-RU" sz="1400" dirty="0"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2 176,3</a:t>
                      </a:r>
                      <a:endParaRPr lang="ru-RU" sz="15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2 176,3</a:t>
                      </a:r>
                      <a:endParaRPr lang="ru-RU" sz="15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2 176,3</a:t>
                      </a:r>
                      <a:endParaRPr lang="ru-RU" sz="15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</a:tr>
              <a:tr h="2508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uller narrow light"/>
                        </a:rPr>
                        <a:t>Расходы на реализацию решения Совета депутатов г.Апатиты «О Почетной грамоте и Благодарственном письме Главы муниципального образования город Апатиты с подведомственной территорией Мурманской области»</a:t>
                      </a:r>
                      <a:endParaRPr lang="ru-RU" sz="1400" dirty="0"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13,0</a:t>
                      </a:r>
                      <a:endParaRPr lang="ru-RU" sz="15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13,0</a:t>
                      </a:r>
                      <a:endParaRPr lang="ru-RU" sz="15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13,0</a:t>
                      </a:r>
                      <a:endParaRPr lang="ru-RU" sz="15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</a:tr>
              <a:tr h="69049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uller narrow light"/>
                        </a:rPr>
                        <a:t>Средства, зарезервированные на исполнение полномочий органов местного самоуправления по реализации Федерального Закона от 06.10.2003 № 131-ФЗ "Об общих принципах организации местного самоуправления в Российской Федерации"</a:t>
                      </a:r>
                      <a:endParaRPr lang="ru-RU" sz="1400" dirty="0"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21 830,1</a:t>
                      </a:r>
                      <a:endParaRPr lang="ru-RU" sz="15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1 758,4</a:t>
                      </a:r>
                      <a:endParaRPr lang="ru-RU" sz="15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uller narrow light"/>
                        </a:rPr>
                        <a:t>0</a:t>
                      </a:r>
                      <a:endParaRPr lang="ru-RU" sz="1500" dirty="0">
                        <a:solidFill>
                          <a:schemeClr val="tx1"/>
                        </a:solidFill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</a:tr>
              <a:tr h="3893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uller narrow light"/>
                        </a:rPr>
                        <a:t>Итого:</a:t>
                      </a:r>
                      <a:endParaRPr lang="ru-RU" sz="1400" b="1" dirty="0"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uller narrow light"/>
                        </a:rPr>
                        <a:t>45 844,6</a:t>
                      </a:r>
                      <a:endParaRPr lang="ru-RU" sz="1500" b="1" dirty="0"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uller narrow light"/>
                        </a:rPr>
                        <a:t>25 926,2</a:t>
                      </a:r>
                      <a:endParaRPr lang="ru-RU" sz="1500" b="1" dirty="0"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uller narrow light"/>
                        </a:rPr>
                        <a:t>24 143,4</a:t>
                      </a:r>
                      <a:endParaRPr lang="ru-RU" sz="1500" b="1" dirty="0">
                        <a:latin typeface="+muller narrow light"/>
                      </a:endParaRPr>
                    </a:p>
                  </a:txBody>
                  <a:tcPr marL="122396" marR="122396" marT="48004" marB="48004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8134" y="1063290"/>
            <a:ext cx="6674641" cy="369302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 smtClean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Непрограммные мероприятия на 2023 -2025 годы</a:t>
            </a:r>
            <a:endParaRPr lang="ru-RU" altLang="ru-RU" b="1" cap="all" dirty="0">
              <a:solidFill>
                <a:srgbClr val="0082C8"/>
              </a:solidFill>
              <a:latin typeface="+muller narrow light"/>
              <a:cs typeface="Times New Roman" pitchFamily="18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1125200" y="1269271"/>
            <a:ext cx="1113962" cy="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 b="1" dirty="0" smtClean="0">
                <a:solidFill>
                  <a:prstClr val="black"/>
                </a:solidFill>
                <a:latin typeface="+muller narrow light"/>
              </a:rPr>
              <a:t>тыс. </a:t>
            </a:r>
            <a:r>
              <a:rPr lang="ru-RU" altLang="ru-RU" sz="1000" b="1" dirty="0">
                <a:solidFill>
                  <a:prstClr val="black"/>
                </a:solidFill>
                <a:latin typeface="+muller narrow light"/>
              </a:rPr>
              <a:t>рублей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3B8B7C0-EB56-E04C-957F-EA93E95B2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412" y="1025847"/>
            <a:ext cx="355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9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2722" y="937780"/>
            <a:ext cx="12239625" cy="593826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+muller narrow light"/>
            </a:endParaRPr>
          </a:p>
        </p:txBody>
      </p:sp>
      <p:sp>
        <p:nvSpPr>
          <p:cNvPr id="57346" name="Прямоугольник 3"/>
          <p:cNvSpPr>
            <a:spLocks noChangeArrowheads="1"/>
          </p:cNvSpPr>
          <p:nvPr/>
        </p:nvSpPr>
        <p:spPr bwMode="auto">
          <a:xfrm>
            <a:off x="7491884" y="4371310"/>
            <a:ext cx="5301712" cy="26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061" tIns="55531" rIns="111061" bIns="55531">
            <a:spAutoFit/>
          </a:bodyPr>
          <a:lstStyle/>
          <a:p>
            <a:r>
              <a:rPr lang="ru-RU" altLang="ru-RU" sz="1200" b="1" dirty="0">
                <a:solidFill>
                  <a:srgbClr val="F05A28"/>
                </a:solidFill>
                <a:latin typeface="+muller narrow light"/>
              </a:rPr>
              <a:t>КОНТАКТНАЯ ИНФОРМАЦИЯ</a:t>
            </a:r>
            <a:endParaRPr lang="ru-RU" altLang="ru-RU" sz="1200" dirty="0">
              <a:solidFill>
                <a:srgbClr val="F05A28"/>
              </a:solidFill>
              <a:latin typeface="+muller narrow light"/>
            </a:endParaRPr>
          </a:p>
          <a:p>
            <a:r>
              <a:rPr lang="ru-RU" altLang="ru-RU" sz="1200" b="1" dirty="0">
                <a:solidFill>
                  <a:srgbClr val="F05A28"/>
                </a:solidFill>
                <a:latin typeface="+muller narrow light"/>
              </a:rPr>
              <a:t>Управление финансов </a:t>
            </a:r>
          </a:p>
          <a:p>
            <a:r>
              <a:rPr lang="ru-RU" altLang="ru-RU" sz="1200" b="1" dirty="0">
                <a:solidFill>
                  <a:srgbClr val="F05A28"/>
                </a:solidFill>
                <a:latin typeface="+muller narrow light"/>
              </a:rPr>
              <a:t>Администрации города Апатиты Мурманской области</a:t>
            </a:r>
            <a:endParaRPr lang="ru-RU" altLang="ru-RU" sz="1200" dirty="0">
              <a:solidFill>
                <a:srgbClr val="F05A28"/>
              </a:solidFill>
              <a:latin typeface="+muller narrow light"/>
            </a:endParaRPr>
          </a:p>
          <a:p>
            <a:r>
              <a:rPr lang="ru-RU" altLang="ru-RU" sz="1200" dirty="0">
                <a:latin typeface="+muller narrow light"/>
              </a:rPr>
              <a:t>пл. Ленина, д. 1, г. Апатиты, Мурманская область, 184209,</a:t>
            </a:r>
          </a:p>
          <a:p>
            <a:r>
              <a:rPr lang="ru-RU" altLang="ru-RU" sz="1200" dirty="0">
                <a:latin typeface="+muller narrow light"/>
              </a:rPr>
              <a:t>кабинет 402,</a:t>
            </a:r>
          </a:p>
          <a:p>
            <a:r>
              <a:rPr lang="ru-RU" altLang="ru-RU" sz="1200" dirty="0">
                <a:latin typeface="+muller narrow light"/>
              </a:rPr>
              <a:t>тел. (81555) 6-02-16, факс (81555) 6-02-23,</a:t>
            </a:r>
          </a:p>
          <a:p>
            <a:r>
              <a:rPr lang="ru-RU" altLang="ru-RU" sz="1200" dirty="0">
                <a:latin typeface="+muller narrow light"/>
              </a:rPr>
              <a:t>Е-</a:t>
            </a:r>
            <a:r>
              <a:rPr lang="en-US" altLang="ru-RU" sz="1200" dirty="0" smtClean="0">
                <a:latin typeface="+muller narrow light"/>
              </a:rPr>
              <a:t>mail:</a:t>
            </a:r>
            <a:r>
              <a:rPr lang="ru-RU" altLang="ru-RU" sz="1200" dirty="0" smtClean="0">
                <a:latin typeface="+muller narrow light"/>
              </a:rPr>
              <a:t> </a:t>
            </a:r>
            <a:r>
              <a:rPr lang="en-US" sz="1200" dirty="0">
                <a:latin typeface="+muller narrow light"/>
                <a:hlinkClick r:id="rId2"/>
              </a:rPr>
              <a:t>UF</a:t>
            </a:r>
            <a:r>
              <a:rPr lang="ru-RU" sz="1200" dirty="0">
                <a:latin typeface="+muller narrow light"/>
                <a:hlinkClick r:id="rId2"/>
              </a:rPr>
              <a:t>@</a:t>
            </a:r>
            <a:r>
              <a:rPr lang="en-US" sz="1200" dirty="0" err="1">
                <a:latin typeface="+muller narrow light"/>
                <a:hlinkClick r:id="rId2"/>
              </a:rPr>
              <a:t>apatity</a:t>
            </a:r>
            <a:r>
              <a:rPr lang="ru-RU" sz="1200" dirty="0">
                <a:latin typeface="+muller narrow light"/>
                <a:hlinkClick r:id="rId2"/>
              </a:rPr>
              <a:t>-</a:t>
            </a:r>
            <a:r>
              <a:rPr lang="en-US" sz="1200" dirty="0">
                <a:latin typeface="+muller narrow light"/>
                <a:hlinkClick r:id="rId2"/>
              </a:rPr>
              <a:t>city</a:t>
            </a:r>
            <a:r>
              <a:rPr lang="ru-RU" sz="1200" dirty="0">
                <a:latin typeface="+muller narrow light"/>
                <a:hlinkClick r:id="rId2"/>
              </a:rPr>
              <a:t>.</a:t>
            </a:r>
            <a:r>
              <a:rPr lang="en-US" sz="1200" dirty="0" err="1" smtClean="0">
                <a:latin typeface="+muller narrow light"/>
                <a:hlinkClick r:id="rId2"/>
              </a:rPr>
              <a:t>ru</a:t>
            </a:r>
            <a:r>
              <a:rPr lang="ru-RU" sz="1200" dirty="0" smtClean="0">
                <a:latin typeface="+muller narrow light"/>
              </a:rPr>
              <a:t> </a:t>
            </a:r>
            <a:endParaRPr lang="en-US" altLang="ru-RU" sz="1200" dirty="0">
              <a:latin typeface="+muller narrow light"/>
            </a:endParaRPr>
          </a:p>
          <a:p>
            <a:r>
              <a:rPr lang="ru-RU" altLang="ru-RU" sz="1200" dirty="0">
                <a:latin typeface="+muller narrow light"/>
              </a:rPr>
              <a:t>Сайт ОМСУ: </a:t>
            </a:r>
            <a:r>
              <a:rPr lang="en-US" altLang="ru-RU" sz="1200" dirty="0">
                <a:latin typeface="+muller narrow light"/>
                <a:hlinkClick r:id="rId3"/>
              </a:rPr>
              <a:t>http://apatity.gov-murman.ru/</a:t>
            </a:r>
            <a:endParaRPr lang="ru-RU" altLang="ru-RU" sz="1200" dirty="0">
              <a:latin typeface="+muller narrow light"/>
            </a:endParaRPr>
          </a:p>
          <a:p>
            <a:r>
              <a:rPr lang="ru-RU" altLang="ru-RU" sz="1200" b="1" dirty="0">
                <a:latin typeface="+muller narrow light"/>
              </a:rPr>
              <a:t>Режим работы: </a:t>
            </a:r>
            <a:endParaRPr lang="ru-RU" altLang="ru-RU" sz="1200" dirty="0">
              <a:latin typeface="+muller narrow light"/>
            </a:endParaRPr>
          </a:p>
          <a:p>
            <a:r>
              <a:rPr lang="ru-RU" altLang="ru-RU" sz="1200" dirty="0">
                <a:latin typeface="+muller narrow light"/>
              </a:rPr>
              <a:t>понедельник-четверг с 08:30  до 17:00 часов, </a:t>
            </a:r>
          </a:p>
          <a:p>
            <a:r>
              <a:rPr lang="ru-RU" altLang="ru-RU" sz="1200" dirty="0">
                <a:latin typeface="+muller narrow light"/>
              </a:rPr>
              <a:t>пятница с 08:30 до 16:45 часов, </a:t>
            </a:r>
          </a:p>
          <a:p>
            <a:r>
              <a:rPr lang="ru-RU" altLang="ru-RU" sz="1200" dirty="0">
                <a:latin typeface="+muller narrow light"/>
              </a:rPr>
              <a:t>перерыв на обед с 12.45 до 14.00 часов</a:t>
            </a:r>
          </a:p>
          <a:p>
            <a:r>
              <a:rPr lang="ru-RU" altLang="ru-RU" sz="1200" dirty="0">
                <a:latin typeface="+muller narrow light"/>
              </a:rPr>
              <a:t>суббота-воскресенье выходной </a:t>
            </a:r>
          </a:p>
        </p:txBody>
      </p:sp>
      <p:sp>
        <p:nvSpPr>
          <p:cNvPr id="57347" name="Rectangle 5"/>
          <p:cNvSpPr txBox="1">
            <a:spLocks noChangeArrowheads="1"/>
          </p:cNvSpPr>
          <p:nvPr/>
        </p:nvSpPr>
        <p:spPr bwMode="auto">
          <a:xfrm>
            <a:off x="1544828" y="198316"/>
            <a:ext cx="9936196" cy="111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061" tIns="55531" rIns="111061" bIns="5553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latin typeface="+muller narrow light"/>
                <a:cs typeface="Times New Roman" pitchFamily="18" charset="0"/>
              </a:rPr>
              <a:t>Открытые информационные ресурсы</a:t>
            </a:r>
            <a:endParaRPr lang="en-US" altLang="ru-RU" b="1">
              <a:latin typeface="+muller narrow light"/>
              <a:cs typeface="Times New Roman" pitchFamily="18" charset="0"/>
            </a:endParaRPr>
          </a:p>
        </p:txBody>
      </p:sp>
      <p:sp>
        <p:nvSpPr>
          <p:cNvPr id="57348" name="Прямоугольник 2"/>
          <p:cNvSpPr>
            <a:spLocks noChangeArrowheads="1"/>
          </p:cNvSpPr>
          <p:nvPr/>
        </p:nvSpPr>
        <p:spPr bwMode="auto">
          <a:xfrm>
            <a:off x="2813018" y="1716551"/>
            <a:ext cx="3299813" cy="3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061" tIns="55531" rIns="111061" bIns="55531">
            <a:spAutoFit/>
          </a:bodyPr>
          <a:lstStyle/>
          <a:p>
            <a:r>
              <a:rPr lang="ru-RU" altLang="ru-RU" sz="1600" dirty="0">
                <a:latin typeface="+muller narrow light"/>
              </a:rPr>
              <a:t>Администрация города Апатиты</a:t>
            </a:r>
          </a:p>
        </p:txBody>
      </p:sp>
      <p:sp>
        <p:nvSpPr>
          <p:cNvPr id="57349" name="Прямоугольник 3"/>
          <p:cNvSpPr>
            <a:spLocks noChangeArrowheads="1"/>
          </p:cNvSpPr>
          <p:nvPr/>
        </p:nvSpPr>
        <p:spPr bwMode="auto">
          <a:xfrm>
            <a:off x="6871643" y="2358721"/>
            <a:ext cx="4444067" cy="37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/>
          <a:p>
            <a:r>
              <a:rPr lang="en-US" altLang="ru-RU" sz="1600" dirty="0">
                <a:latin typeface="+muller narrow light"/>
              </a:rPr>
              <a:t>http://apatity.gov-murman.ru/sovet</a:t>
            </a:r>
            <a:r>
              <a:rPr lang="en-US" altLang="ru-RU" sz="1700" dirty="0">
                <a:latin typeface="+muller narrow light"/>
              </a:rPr>
              <a:t>/</a:t>
            </a:r>
            <a:endParaRPr lang="ru-RU" altLang="ru-RU" sz="1700" dirty="0">
              <a:latin typeface="+muller narrow light"/>
            </a:endParaRPr>
          </a:p>
        </p:txBody>
      </p:sp>
      <p:sp>
        <p:nvSpPr>
          <p:cNvPr id="57350" name="Прямоугольник 5"/>
          <p:cNvSpPr>
            <a:spLocks noChangeArrowheads="1"/>
          </p:cNvSpPr>
          <p:nvPr/>
        </p:nvSpPr>
        <p:spPr bwMode="auto">
          <a:xfrm>
            <a:off x="6132534" y="1707026"/>
            <a:ext cx="2837955" cy="3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061" tIns="55531" rIns="111061" bIns="55531">
            <a:spAutoFit/>
          </a:bodyPr>
          <a:lstStyle/>
          <a:p>
            <a:r>
              <a:rPr lang="en-US" altLang="ru-RU" sz="1600" dirty="0">
                <a:latin typeface="+muller narrow light"/>
              </a:rPr>
              <a:t>http://apatity.gov-murman.ru/</a:t>
            </a:r>
            <a:endParaRPr lang="ru-RU" altLang="ru-RU" sz="1600" dirty="0">
              <a:latin typeface="+muller narrow light"/>
            </a:endParaRPr>
          </a:p>
        </p:txBody>
      </p:sp>
      <p:sp>
        <p:nvSpPr>
          <p:cNvPr id="57351" name="Прямоугольник 20"/>
          <p:cNvSpPr>
            <a:spLocks noChangeArrowheads="1"/>
          </p:cNvSpPr>
          <p:nvPr/>
        </p:nvSpPr>
        <p:spPr bwMode="auto">
          <a:xfrm>
            <a:off x="2813018" y="2366421"/>
            <a:ext cx="4910724" cy="3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061" tIns="55531" rIns="111061" bIns="55531">
            <a:spAutoFit/>
          </a:bodyPr>
          <a:lstStyle/>
          <a:p>
            <a:r>
              <a:rPr lang="ru-RU" altLang="ru-RU" sz="1600" dirty="0">
                <a:latin typeface="+muller narrow light"/>
              </a:rPr>
              <a:t>Представительный орган города Апатиты</a:t>
            </a:r>
          </a:p>
        </p:txBody>
      </p:sp>
      <p:pic>
        <p:nvPicPr>
          <p:cNvPr id="57352" name="Picture 10" descr="&amp;Bcy;&amp;acy;&amp;ncy;&amp;ncy;&amp;iecy;&amp;rcy; &amp;IEcy;&amp;dcy;&amp;icy;&amp;ncy;&amp;ocy;&amp;gcy;&amp;ocy; &amp;pcy;&amp;ocy;&amp;rcy;&amp;tcy;&amp;acy;&amp;lcy;&amp;acy; &amp;gcy;&amp;ocy;&amp;scy;&amp;ucy;&amp;dcy;&amp;acy;&amp;rcy;&amp;scy;&amp;tcy;&amp;vcy;&amp;iecy;&amp;ncy;&amp;ncy;&amp;ycy;&amp;khcy; &amp;icy; &amp;mcy;&amp;ucy;&amp;ncy;&amp;icy;&amp;tscy;&amp;icy;&amp;pcy;&amp;acy;&amp;lcy;&amp;softcy;&amp;ncy;&amp;ycy;&amp;khcy; &amp;ucy;&amp;scy;&amp;lcy;&amp;ucy;&amp;gcy; (&amp;fcy;&amp;ucy;&amp;ncy;&amp;kcy;&amp;tscy;&amp;icy;&amp;jcy;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1" y="5627717"/>
            <a:ext cx="2025062" cy="72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Прямоугольник 15"/>
          <p:cNvSpPr>
            <a:spLocks noChangeArrowheads="1"/>
          </p:cNvSpPr>
          <p:nvPr/>
        </p:nvSpPr>
        <p:spPr bwMode="auto">
          <a:xfrm>
            <a:off x="2813018" y="5627717"/>
            <a:ext cx="4602665" cy="85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/>
          <a:p>
            <a:r>
              <a:rPr lang="ru-RU" altLang="ru-RU" sz="1600" dirty="0">
                <a:latin typeface="+muller narrow light"/>
              </a:rPr>
              <a:t>Электронный портал государственных услуг для физических и юридических лиц </a:t>
            </a:r>
            <a:r>
              <a:rPr lang="en-US" altLang="ru-RU" sz="1600" dirty="0">
                <a:latin typeface="+muller narrow light"/>
              </a:rPr>
              <a:t>www.gosuslugi.ru</a:t>
            </a:r>
            <a:endParaRPr lang="ru-RU" altLang="ru-RU" sz="1600" dirty="0">
              <a:latin typeface="+muller narrow light"/>
            </a:endParaRPr>
          </a:p>
        </p:txBody>
      </p:sp>
      <p:pic>
        <p:nvPicPr>
          <p:cNvPr id="57354" name="Picture 12" descr="http://www.citymurmansk.ru/img/all/143_torgi_269x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5" y="4231110"/>
            <a:ext cx="2025062" cy="77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Прямоугольник 24"/>
          <p:cNvSpPr>
            <a:spLocks noChangeArrowheads="1"/>
          </p:cNvSpPr>
          <p:nvPr/>
        </p:nvSpPr>
        <p:spPr bwMode="auto">
          <a:xfrm>
            <a:off x="2729051" y="4223931"/>
            <a:ext cx="4443274" cy="85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61" tIns="55531" rIns="111061" bIns="55531">
            <a:spAutoFit/>
          </a:bodyPr>
          <a:lstStyle/>
          <a:p>
            <a:r>
              <a:rPr lang="ru-RU" altLang="ru-RU" sz="1600" dirty="0">
                <a:latin typeface="+muller narrow light"/>
              </a:rPr>
              <a:t>Официальный сайт </a:t>
            </a:r>
            <a:r>
              <a:rPr lang="ru-RU" altLang="ru-RU" sz="1600" dirty="0" smtClean="0">
                <a:latin typeface="+muller narrow light"/>
              </a:rPr>
              <a:t>Российской Федерации</a:t>
            </a:r>
          </a:p>
          <a:p>
            <a:r>
              <a:rPr lang="ru-RU" altLang="ru-RU" sz="1600" dirty="0" smtClean="0">
                <a:latin typeface="+muller narrow light"/>
              </a:rPr>
              <a:t>для </a:t>
            </a:r>
            <a:r>
              <a:rPr lang="ru-RU" altLang="ru-RU" sz="1600" dirty="0">
                <a:latin typeface="+muller narrow light"/>
              </a:rPr>
              <a:t>размещения информации о </a:t>
            </a:r>
            <a:r>
              <a:rPr lang="ru-RU" altLang="ru-RU" sz="1600" dirty="0" smtClean="0">
                <a:latin typeface="+muller narrow light"/>
              </a:rPr>
              <a:t>проведении</a:t>
            </a:r>
          </a:p>
          <a:p>
            <a:r>
              <a:rPr lang="ru-RU" altLang="ru-RU" sz="1600" dirty="0" smtClean="0">
                <a:latin typeface="+muller narrow light"/>
              </a:rPr>
              <a:t>торгов </a:t>
            </a:r>
            <a:r>
              <a:rPr lang="en-US" altLang="ru-RU" sz="1600" dirty="0">
                <a:latin typeface="+muller narrow light"/>
              </a:rPr>
              <a:t>www.torgi.gov.ru</a:t>
            </a:r>
            <a:endParaRPr lang="ru-RU" altLang="ru-RU" sz="1600" dirty="0">
              <a:latin typeface="+muller narrow light"/>
            </a:endParaRPr>
          </a:p>
        </p:txBody>
      </p:sp>
      <p:pic>
        <p:nvPicPr>
          <p:cNvPr id="57356" name="Picture 6" descr="АпатитыГО_герб цве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72" y="1628650"/>
            <a:ext cx="1013593" cy="113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Picture 14" descr="http://www.lic39.ru/wp-content/uploads/2015/02/busgovr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1" y="2972655"/>
            <a:ext cx="2022938" cy="80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8" name="Прямоугольник 28"/>
          <p:cNvSpPr>
            <a:spLocks noChangeArrowheads="1"/>
          </p:cNvSpPr>
          <p:nvPr/>
        </p:nvSpPr>
        <p:spPr bwMode="auto">
          <a:xfrm>
            <a:off x="2813018" y="3059093"/>
            <a:ext cx="8117251" cy="60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061" tIns="55531" rIns="111061" bIns="55531">
            <a:spAutoFit/>
          </a:bodyPr>
          <a:lstStyle/>
          <a:p>
            <a:r>
              <a:rPr lang="ru-RU" altLang="ru-RU" sz="1600" dirty="0">
                <a:latin typeface="+muller narrow light"/>
              </a:rPr>
              <a:t>Официальный сайт о размещении информации о государственных (муниципальных) учреждениях </a:t>
            </a:r>
            <a:r>
              <a:rPr lang="en-US" altLang="ru-RU" sz="1600" dirty="0">
                <a:latin typeface="+muller narrow light"/>
              </a:rPr>
              <a:t>www.bus.gov.ru</a:t>
            </a:r>
            <a:endParaRPr lang="ru-RU" altLang="ru-RU" sz="1600" dirty="0">
              <a:latin typeface="+muller narrow light"/>
            </a:endParaRPr>
          </a:p>
        </p:txBody>
      </p:sp>
    </p:spTree>
    <p:extLst>
      <p:ext uri="{BB962C8B-B14F-4D97-AF65-F5344CB8AC3E}">
        <p14:creationId xmlns:p14="http://schemas.microsoft.com/office/powerpoint/2010/main" val="40912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0" y="2379543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8" rIns="91414" bIns="45708" rtlCol="0" anchor="ctr"/>
          <a:lstStyle/>
          <a:p>
            <a:pPr algn="ctr"/>
            <a:endParaRPr lang="ru-RU" sz="72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1585463" y="3337724"/>
            <a:ext cx="6878055" cy="2739195"/>
          </a:xfrm>
          <a:prstGeom prst="rect">
            <a:avLst/>
          </a:prstGeom>
        </p:spPr>
        <p:txBody>
          <a:bodyPr wrap="square" lIns="91414" tIns="45708" rIns="91414" bIns="45708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7200" b="1" dirty="0">
                <a:solidFill>
                  <a:schemeClr val="bg1"/>
                </a:solidFill>
                <a:latin typeface="Muller Narrow ExtraBold" pitchFamily="2" charset="0"/>
              </a:rPr>
              <a:t>Спасибо за внимание!</a:t>
            </a:r>
          </a:p>
          <a:p>
            <a:pPr algn="ctr">
              <a:spcBef>
                <a:spcPct val="0"/>
              </a:spcBef>
              <a:defRPr/>
            </a:pPr>
            <a:endParaRPr lang="ru-RU" altLang="ru-RU" sz="2800" b="1" dirty="0">
              <a:solidFill>
                <a:schemeClr val="bg1"/>
              </a:solidFill>
            </a:endParaRPr>
          </a:p>
        </p:txBody>
      </p:sp>
      <p:pic>
        <p:nvPicPr>
          <p:cNvPr id="89" name="Picture 6" descr="АпатитыГО_герб цв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5" y="431006"/>
            <a:ext cx="11398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Текст 5"/>
          <p:cNvSpPr txBox="1">
            <a:spLocks/>
          </p:cNvSpPr>
          <p:nvPr/>
        </p:nvSpPr>
        <p:spPr>
          <a:xfrm>
            <a:off x="466124" y="785019"/>
            <a:ext cx="5486400" cy="804862"/>
          </a:xfrm>
          <a:prstGeom prst="rect">
            <a:avLst/>
          </a:prstGeom>
        </p:spPr>
        <p:txBody>
          <a:bodyPr lIns="91431" tIns="45716" rIns="91431" bIns="45716"/>
          <a:lstStyle>
            <a:lvl1pPr marL="416445" indent="-416445" algn="l" defTabSz="11105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2299" indent="-347039" algn="l" defTabSz="11105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88152" indent="-277629" algn="l" defTabSz="11105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3412" indent="-277629" algn="l" defTabSz="11105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98673" indent="-277629" algn="l" defTabSz="11105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3934" indent="-277629" algn="l" defTabSz="11105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9193" indent="-277629" algn="l" defTabSz="11105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64454" indent="-277629" algn="l" defTabSz="11105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19716" indent="-277629" algn="l" defTabSz="11105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1911754" y="682626"/>
            <a:ext cx="4339350" cy="83099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ru-RU" sz="2400" b="1" dirty="0">
                <a:cs typeface="Aharoni" pitchFamily="2" charset="-79"/>
              </a:rPr>
              <a:t>Администрация города Апатиты</a:t>
            </a:r>
          </a:p>
        </p:txBody>
      </p:sp>
    </p:spTree>
    <p:extLst>
      <p:ext uri="{BB962C8B-B14F-4D97-AF65-F5344CB8AC3E}">
        <p14:creationId xmlns:p14="http://schemas.microsoft.com/office/powerpoint/2010/main" val="7114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0" y="912960"/>
            <a:ext cx="12239625" cy="585575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502460" y="1150847"/>
            <a:ext cx="4249023" cy="354005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1700" b="1" dirty="0">
                <a:solidFill>
                  <a:srgbClr val="0082C8"/>
                </a:solidFill>
                <a:latin typeface="+muller narrow light"/>
              </a:rPr>
              <a:t>ЭТАПЫ БЮДЖЕТНОГО ПРОЦЕССА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449737868"/>
              </p:ext>
            </p:extLst>
          </p:nvPr>
        </p:nvGraphicFramePr>
        <p:xfrm>
          <a:off x="537117" y="1727035"/>
          <a:ext cx="8319355" cy="4504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342" y="2444274"/>
            <a:ext cx="3456510" cy="25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1661" y="1010477"/>
            <a:ext cx="12239625" cy="585575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502461" y="1078824"/>
            <a:ext cx="9938393" cy="353989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sz="1700" b="1" dirty="0">
                <a:solidFill>
                  <a:srgbClr val="0082C8"/>
                </a:solidFill>
                <a:latin typeface="+muller narrow light"/>
              </a:rPr>
              <a:t>КАКИЕ ВОЗМОЖНОСТИ ВЛИЯНИЯ ГРАЖДАНИНА НА </a:t>
            </a:r>
            <a:r>
              <a:rPr lang="ru-RU" altLang="ru-RU" sz="1700" b="1" dirty="0" smtClean="0">
                <a:solidFill>
                  <a:srgbClr val="0082C8"/>
                </a:solidFill>
                <a:latin typeface="+muller narrow light"/>
              </a:rPr>
              <a:t>СОСТАВ  ГОРОДСКОГО </a:t>
            </a:r>
            <a:r>
              <a:rPr lang="ru-RU" altLang="ru-RU" sz="1700" b="1" dirty="0">
                <a:solidFill>
                  <a:srgbClr val="0082C8"/>
                </a:solidFill>
                <a:latin typeface="+muller narrow light"/>
              </a:rPr>
              <a:t>БЮДЖЕТА 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42252" y="1764745"/>
            <a:ext cx="7790793" cy="625973"/>
          </a:xfrm>
          <a:prstGeom prst="roundRect">
            <a:avLst/>
          </a:prstGeom>
          <a:ln>
            <a:solidFill>
              <a:srgbClr val="F05A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072" tIns="55537" rIns="111072" bIns="55537" anchor="ctr"/>
          <a:lstStyle/>
          <a:p>
            <a:pPr defTabSz="1059800">
              <a:defRPr/>
            </a:pPr>
            <a:r>
              <a:rPr lang="ru-RU" sz="2000" dirty="0">
                <a:solidFill>
                  <a:prstClr val="black"/>
                </a:solidFill>
                <a:latin typeface="Muller Narrow Light"/>
              </a:rPr>
              <a:t>1. Публичные слушания по проекту городского бюджета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6714" y="3122277"/>
            <a:ext cx="8650328" cy="722276"/>
          </a:xfrm>
          <a:prstGeom prst="roundRect">
            <a:avLst/>
          </a:prstGeom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072" tIns="55537" rIns="111072" bIns="55537" anchor="ctr"/>
          <a:lstStyle/>
          <a:p>
            <a:pPr defTabSz="1059800">
              <a:defRPr/>
            </a:pPr>
            <a:r>
              <a:rPr lang="ru-RU" sz="2000" dirty="0">
                <a:solidFill>
                  <a:prstClr val="black"/>
                </a:solidFill>
                <a:latin typeface="Muller Narrow Light"/>
              </a:rPr>
              <a:t>2. Публичные слушания по отчету об исполнении городского бюджета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90963" y="4459190"/>
            <a:ext cx="8714098" cy="724992"/>
          </a:xfrm>
          <a:prstGeom prst="roundRect">
            <a:avLst/>
          </a:prstGeom>
          <a:ln>
            <a:solidFill>
              <a:srgbClr val="F05A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072" tIns="55537" rIns="111072" bIns="55537" anchor="ctr"/>
          <a:lstStyle/>
          <a:p>
            <a:pPr defTabSz="1059800">
              <a:defRPr/>
            </a:pPr>
            <a:r>
              <a:rPr lang="ru-RU" sz="2000" dirty="0">
                <a:solidFill>
                  <a:prstClr val="black"/>
                </a:solidFill>
                <a:latin typeface="Muller Narrow Light"/>
              </a:rPr>
              <a:t>3. Публичные обсуждения целевых программ города Апатиты в сети Интернет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90963" y="5725055"/>
            <a:ext cx="8714098" cy="621104"/>
          </a:xfrm>
          <a:prstGeom prst="roundRect">
            <a:avLst/>
          </a:prstGeom>
          <a:ln>
            <a:solidFill>
              <a:srgbClr val="0082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072" tIns="55537" rIns="111072" bIns="55537" anchor="ctr"/>
          <a:lstStyle/>
          <a:p>
            <a:pPr defTabSz="1059800">
              <a:defRPr/>
            </a:pPr>
            <a:r>
              <a:rPr lang="ru-RU" sz="2000" dirty="0">
                <a:solidFill>
                  <a:prstClr val="black"/>
                </a:solidFill>
                <a:latin typeface="Muller Narrow Light"/>
              </a:rPr>
              <a:t>4. Обращения граждан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6D58E57-6AF3-1149-B56B-101A3C542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96" y="5103951"/>
            <a:ext cx="1312921" cy="124220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E2C859A4-155B-944B-8C3C-5BAB260EF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302" y="2869892"/>
            <a:ext cx="1543290" cy="14883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84EE358-A5BC-C642-BA57-519CA0A2A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842" y="1674506"/>
            <a:ext cx="988507" cy="112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0" y="1019086"/>
            <a:ext cx="12239625" cy="585575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44" tIns="52968" rIns="105944" bIns="52968" rtlCol="0" anchor="ctr"/>
          <a:lstStyle/>
          <a:p>
            <a:pPr algn="ctr" defTabSz="1059608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6412" y="1150845"/>
            <a:ext cx="10991189" cy="369285"/>
          </a:xfrm>
          <a:prstGeom prst="rect">
            <a:avLst/>
          </a:prstGeom>
          <a:solidFill>
            <a:schemeClr val="bg1"/>
          </a:solidFill>
        </p:spPr>
        <p:txBody>
          <a:bodyPr wrap="square" lIns="91388" tIns="45697" rIns="91388" bIns="45697">
            <a:spAutoFit/>
          </a:bodyPr>
          <a:lstStyle/>
          <a:p>
            <a:pPr defTabSz="1059608">
              <a:spcBef>
                <a:spcPct val="0"/>
              </a:spcBef>
              <a:defRPr/>
            </a:pPr>
            <a:r>
              <a:rPr lang="ru-RU" altLang="ru-RU" b="1" cap="all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Демографические показатели </a:t>
            </a:r>
            <a:r>
              <a:rPr lang="ru-RU" altLang="ru-RU" b="1" cap="all" dirty="0">
                <a:solidFill>
                  <a:srgbClr val="0082C8"/>
                </a:solidFill>
                <a:latin typeface="+muller narrow light"/>
              </a:rPr>
              <a:t>прогноза социально - экономического развития</a:t>
            </a:r>
            <a:endParaRPr lang="ru-RU" altLang="ru-RU" sz="1700" b="1" cap="all" dirty="0">
              <a:solidFill>
                <a:srgbClr val="0082C8"/>
              </a:solidFill>
              <a:latin typeface="+muller narrow ligh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5265" y="317097"/>
            <a:ext cx="8209977" cy="369300"/>
          </a:xfrm>
          <a:prstGeom prst="rect">
            <a:avLst/>
          </a:prstGeom>
        </p:spPr>
        <p:txBody>
          <a:bodyPr wrap="square" lIns="91405" tIns="45704" rIns="91405" bIns="45704">
            <a:spAutoFit/>
          </a:bodyPr>
          <a:lstStyle/>
          <a:p>
            <a:pPr defTabSz="1059608"/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8512" y="1871087"/>
            <a:ext cx="3901738" cy="1656548"/>
          </a:xfrm>
          <a:prstGeom prst="roundRect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4" rIns="91405" bIns="45704" rtlCol="0" anchor="ctr"/>
          <a:lstStyle/>
          <a:p>
            <a:pPr algn="ctr" defTabSz="1059608"/>
            <a:r>
              <a:rPr lang="ru-RU" sz="1900" dirty="0">
                <a:solidFill>
                  <a:prstClr val="white"/>
                </a:solidFill>
                <a:latin typeface="+muller narrow light"/>
              </a:rPr>
              <a:t>Среднегодовая </a:t>
            </a:r>
          </a:p>
          <a:p>
            <a:pPr algn="ctr" defTabSz="1059608"/>
            <a:r>
              <a:rPr lang="ru-RU" sz="1900" dirty="0">
                <a:solidFill>
                  <a:prstClr val="white"/>
                </a:solidFill>
                <a:latin typeface="+muller narrow light"/>
              </a:rPr>
              <a:t>    численность </a:t>
            </a:r>
          </a:p>
          <a:p>
            <a:pPr algn="ctr" defTabSz="1059608"/>
            <a:r>
              <a:rPr lang="ru-RU" sz="1900" dirty="0">
                <a:solidFill>
                  <a:prstClr val="white"/>
                </a:solidFill>
                <a:latin typeface="+muller narrow light"/>
              </a:rPr>
              <a:t>населения,</a:t>
            </a:r>
          </a:p>
          <a:p>
            <a:pPr algn="ctr" defTabSz="1059608"/>
            <a:r>
              <a:rPr lang="ru-RU" sz="1900" dirty="0">
                <a:solidFill>
                  <a:prstClr val="white"/>
                </a:solidFill>
                <a:latin typeface="+muller narrow light"/>
              </a:rPr>
              <a:t> </a:t>
            </a:r>
            <a:r>
              <a:rPr lang="ru-RU" sz="1900" dirty="0" err="1">
                <a:solidFill>
                  <a:prstClr val="white"/>
                </a:solidFill>
                <a:latin typeface="+muller narrow light"/>
              </a:rPr>
              <a:t>тыс.чел</a:t>
            </a:r>
            <a:r>
              <a:rPr lang="ru-RU" sz="1900" dirty="0">
                <a:solidFill>
                  <a:prstClr val="white"/>
                </a:solidFill>
                <a:latin typeface="+muller narrow light"/>
              </a:rPr>
              <a:t>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984021" y="1871087"/>
            <a:ext cx="3901738" cy="1656548"/>
          </a:xfrm>
          <a:prstGeom prst="roundRect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4" rIns="91405" bIns="45704" rtlCol="0" anchor="ctr"/>
          <a:lstStyle/>
          <a:p>
            <a:pPr algn="ctr" defTabSz="1059608"/>
            <a:r>
              <a:rPr lang="ru-RU" sz="1900" dirty="0">
                <a:solidFill>
                  <a:prstClr val="white"/>
                </a:solidFill>
                <a:latin typeface="+muller narrow light"/>
              </a:rPr>
              <a:t>Рождаемость и</a:t>
            </a:r>
          </a:p>
          <a:p>
            <a:pPr algn="ctr" defTabSz="1059608"/>
            <a:r>
              <a:rPr lang="ru-RU" sz="1900" dirty="0">
                <a:solidFill>
                  <a:prstClr val="white"/>
                </a:solidFill>
                <a:latin typeface="+muller narrow light"/>
              </a:rPr>
              <a:t> смертность,</a:t>
            </a:r>
          </a:p>
          <a:p>
            <a:pPr algn="ctr" defTabSz="1059608"/>
            <a:r>
              <a:rPr lang="ru-RU" sz="1900" dirty="0">
                <a:solidFill>
                  <a:prstClr val="white"/>
                </a:solidFill>
                <a:latin typeface="+muller narrow light"/>
              </a:rPr>
              <a:t> чел.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CCBA7268-A2AF-6945-BDE4-282DD364FF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6054" y="2101562"/>
            <a:ext cx="339508" cy="55398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E438A90-2A7C-5F45-84EC-031DE01CDD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547" y="2417874"/>
            <a:ext cx="936226" cy="93631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7FED0C67-09AA-104A-8F43-04D5C165D9E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8983" y="2813272"/>
            <a:ext cx="679017" cy="65482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9E3F3826-51B3-564B-8651-477CC638DAE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36734" y="2886029"/>
            <a:ext cx="792192" cy="50931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27189" y="2732829"/>
            <a:ext cx="792190" cy="565902"/>
          </a:xfrm>
          <a:prstGeom prst="rect">
            <a:avLst/>
          </a:prstGeom>
        </p:spPr>
      </p:pic>
      <p:sp>
        <p:nvSpPr>
          <p:cNvPr id="17" name="Стрелка вниз 16"/>
          <p:cNvSpPr/>
          <p:nvPr/>
        </p:nvSpPr>
        <p:spPr>
          <a:xfrm>
            <a:off x="2257425" y="3524251"/>
            <a:ext cx="743569" cy="283129"/>
          </a:xfrm>
          <a:prstGeom prst="downArrow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4" rIns="91405" bIns="45704" rtlCol="0" anchor="ctr"/>
          <a:lstStyle/>
          <a:p>
            <a:pPr algn="ctr" defTabSz="1059608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8572940" y="3505200"/>
            <a:ext cx="785790" cy="283129"/>
          </a:xfrm>
          <a:prstGeom prst="downArrow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4" rIns="91405" bIns="45704" rtlCol="0" anchor="ctr"/>
          <a:lstStyle/>
          <a:p>
            <a:pPr algn="ctr" defTabSz="1059608"/>
            <a:endParaRPr lang="ru-RU" sz="2100">
              <a:solidFill>
                <a:prstClr val="white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03363351"/>
              </p:ext>
            </p:extLst>
          </p:nvPr>
        </p:nvGraphicFramePr>
        <p:xfrm>
          <a:off x="1" y="3902023"/>
          <a:ext cx="5852028" cy="318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17608081"/>
              </p:ext>
            </p:extLst>
          </p:nvPr>
        </p:nvGraphicFramePr>
        <p:xfrm>
          <a:off x="5734270" y="3599657"/>
          <a:ext cx="7015522" cy="3196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3337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-1658" y="987431"/>
            <a:ext cx="12239625" cy="585575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63" tIns="52978" rIns="105963" bIns="52978" rtlCol="0" anchor="ctr"/>
          <a:lstStyle/>
          <a:p>
            <a:pPr algn="ctr" defTabSz="1059800"/>
            <a:endParaRPr lang="ru-RU" sz="6600" dirty="0">
              <a:solidFill>
                <a:srgbClr val="F79646">
                  <a:lumMod val="75000"/>
                </a:srgbClr>
              </a:solidFill>
              <a:latin typeface="Muller Narrow ExtraBold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5265" y="317093"/>
            <a:ext cx="8209977" cy="369413"/>
          </a:xfrm>
          <a:prstGeom prst="rect">
            <a:avLst/>
          </a:prstGeom>
        </p:spPr>
        <p:txBody>
          <a:bodyPr wrap="square" lIns="91422" tIns="45713" rIns="91422" bIns="45713">
            <a:spAutoFit/>
          </a:bodyPr>
          <a:lstStyle/>
          <a:p>
            <a:pPr defTabSz="1059800"/>
            <a:r>
              <a:rPr lang="ru-RU" b="1" dirty="0">
                <a:latin typeface="+muller narrow light"/>
                <a:cs typeface="Myanmar Text" panose="020B0502040204020203" pitchFamily="34" charset="0"/>
              </a:rPr>
              <a:t>ПРОЕКТ  БЮДЖЕТА ГОРОДА АПАТИТЫ НА </a:t>
            </a:r>
            <a:r>
              <a:rPr lang="ru-RU" b="1" dirty="0" smtClean="0">
                <a:latin typeface="+muller narrow light"/>
                <a:cs typeface="Myanmar Text" panose="020B0502040204020203" pitchFamily="34" charset="0"/>
              </a:rPr>
              <a:t>2023-2025 </a:t>
            </a:r>
            <a:r>
              <a:rPr lang="ru-RU" b="1" dirty="0">
                <a:latin typeface="+muller narrow light"/>
                <a:cs typeface="Myanmar Text" panose="020B0502040204020203" pitchFamily="34" charset="0"/>
              </a:rPr>
              <a:t>ГОДЫ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6411" y="2051145"/>
            <a:ext cx="3240781" cy="648215"/>
          </a:xfrm>
          <a:prstGeom prst="roundRect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3" rIns="91422" bIns="45713" rtlCol="0" anchor="ctr"/>
          <a:lstStyle/>
          <a:p>
            <a:pPr algn="ctr" defTabSz="1059800"/>
            <a:r>
              <a:rPr lang="ru-RU" sz="1600" b="1" dirty="0">
                <a:solidFill>
                  <a:prstClr val="white"/>
                </a:solidFill>
                <a:latin typeface="+muller narrow light"/>
              </a:rPr>
              <a:t>ОБРАЗОВАНИЕ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6411" y="2911772"/>
            <a:ext cx="3241005" cy="648215"/>
          </a:xfrm>
          <a:prstGeom prst="roundRect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3" rIns="91422" bIns="45713" rtlCol="0" anchor="ctr"/>
          <a:lstStyle/>
          <a:p>
            <a:pPr algn="ctr" defTabSz="1059800"/>
            <a:r>
              <a:rPr lang="ru-RU" sz="1600" b="1" dirty="0">
                <a:solidFill>
                  <a:prstClr val="white"/>
                </a:solidFill>
                <a:latin typeface="+muller narrow light"/>
              </a:rPr>
              <a:t>КУЛЬТУРА И КИНЕМАТОГРАФИЯ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4546" y="3851739"/>
            <a:ext cx="3254948" cy="648215"/>
          </a:xfrm>
          <a:prstGeom prst="roundRect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3" rIns="91422" bIns="45713" rtlCol="0" anchor="ctr"/>
          <a:lstStyle/>
          <a:p>
            <a:pPr algn="ctr" defTabSz="1059800"/>
            <a:r>
              <a:rPr lang="ru-RU" sz="1600" b="1" dirty="0">
                <a:solidFill>
                  <a:prstClr val="white"/>
                </a:solidFill>
                <a:latin typeface="+muller narrow light"/>
              </a:rPr>
              <a:t>ФИЗИЧЕСКАЯ</a:t>
            </a:r>
          </a:p>
          <a:p>
            <a:pPr algn="ctr" defTabSz="1059800"/>
            <a:r>
              <a:rPr lang="ru-RU" sz="1600" b="1" dirty="0">
                <a:solidFill>
                  <a:prstClr val="white"/>
                </a:solidFill>
                <a:latin typeface="+muller narrow light"/>
              </a:rPr>
              <a:t> КУЛЬТУРА И СПОРТ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6411" y="4697730"/>
            <a:ext cx="3273083" cy="971549"/>
          </a:xfrm>
          <a:prstGeom prst="roundRect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3" rIns="91422" bIns="45713" rtlCol="0" anchor="ctr"/>
          <a:lstStyle/>
          <a:p>
            <a:pPr algn="ctr" fontAlgn="b"/>
            <a:r>
              <a:rPr lang="ru-RU" sz="1400" b="1" dirty="0">
                <a:latin typeface="+muller narrow light"/>
              </a:rPr>
              <a:t>Муниципальные служащие и лица, замещающие муниципальные должности</a:t>
            </a:r>
            <a:endParaRPr lang="ru-RU" sz="1400" b="1" dirty="0">
              <a:solidFill>
                <a:srgbClr val="000000"/>
              </a:solidFill>
              <a:latin typeface="+muller narrow ligh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6411" y="5779368"/>
            <a:ext cx="3273083" cy="648215"/>
          </a:xfrm>
          <a:prstGeom prst="roundRect">
            <a:avLst/>
          </a:prstGeom>
          <a:solidFill>
            <a:srgbClr val="0082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3" rIns="91422" bIns="45713" rtlCol="0" anchor="ctr"/>
          <a:lstStyle/>
          <a:p>
            <a:pPr algn="ctr" defTabSz="1059800"/>
            <a:r>
              <a:rPr lang="ru-RU" sz="1600" b="1" dirty="0">
                <a:solidFill>
                  <a:prstClr val="white"/>
                </a:solidFill>
                <a:latin typeface="+muller narrow light"/>
              </a:rPr>
              <a:t>ПРОЧИЕ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71757EB-41E0-FB41-977F-66556C4D0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29" y="2159305"/>
            <a:ext cx="355646" cy="43189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3E5CE99-F668-5443-A2CB-30E857BF6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036" y="4035283"/>
            <a:ext cx="317541" cy="2921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B3FDBC3-A77B-3C4A-B229-4F4FDC8CA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51" y="4035283"/>
            <a:ext cx="355646" cy="3302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D1D6417-44C9-994F-8BFF-830DE4B02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931" y="3131500"/>
            <a:ext cx="292138" cy="33027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6025E75B-322E-3349-A5AD-1EB6EDFFFD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9602" y="2241873"/>
            <a:ext cx="355646" cy="26675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2B25FC6-2284-3344-BB9F-083D5FAD7F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51" y="3070743"/>
            <a:ext cx="355646" cy="33027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C86A1334-D34F-344B-8C03-96C84A806A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778" y="5863174"/>
            <a:ext cx="355646" cy="38108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8108" y="5960949"/>
            <a:ext cx="399035" cy="285051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88253"/>
              </p:ext>
            </p:extLst>
          </p:nvPr>
        </p:nvGraphicFramePr>
        <p:xfrm>
          <a:off x="3762375" y="1632439"/>
          <a:ext cx="7900756" cy="51663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3450"/>
                <a:gridCol w="1145454"/>
                <a:gridCol w="947963"/>
                <a:gridCol w="947963"/>
                <a:gridCol w="947963"/>
                <a:gridCol w="947963"/>
              </a:tblGrid>
              <a:tr h="504171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uller Narrow ExtraBold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Muller Narrow ExtraBold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uller Narrow ExtraBold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на 01.01.</a:t>
                      </a:r>
                    </a:p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2022</a:t>
                      </a:r>
                      <a:endParaRPr lang="ru-RU" sz="1600" b="1" i="0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на 01.01.</a:t>
                      </a:r>
                    </a:p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2023</a:t>
                      </a:r>
                      <a:endParaRPr lang="ru-RU" sz="1600" b="1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на 01.01.</a:t>
                      </a:r>
                    </a:p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2024</a:t>
                      </a:r>
                      <a:endParaRPr lang="ru-RU" sz="1600" b="1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на 01.01.</a:t>
                      </a:r>
                    </a:p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82C8"/>
                          </a:solidFill>
                          <a:effectLst/>
                          <a:latin typeface="+muller narrow light"/>
                        </a:rPr>
                        <a:t>2025</a:t>
                      </a:r>
                      <a:endParaRPr lang="ru-RU" sz="1600" b="1" u="none" strike="noStrike" dirty="0">
                        <a:solidFill>
                          <a:srgbClr val="0082C8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</a:tr>
              <a:tr h="360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+muller narrow light"/>
                        </a:rPr>
                        <a:t>Образование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uller narrow light"/>
                        </a:rPr>
                        <a:t>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2 149,8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2 179,0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2 179,0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2 179,0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</a:tr>
              <a:tr h="400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+muller narrow light"/>
                        </a:rPr>
                        <a:t>т</a:t>
                      </a:r>
                      <a:r>
                        <a:rPr lang="ru-RU" sz="1200" b="0" u="none" strike="noStrike" dirty="0" smtClean="0">
                          <a:effectLst/>
                          <a:latin typeface="+muller narrow light"/>
                        </a:rPr>
                        <a:t>емп </a:t>
                      </a:r>
                      <a:r>
                        <a:rPr lang="ru-RU" sz="1200" b="0" u="none" strike="noStrike" dirty="0">
                          <a:effectLst/>
                          <a:latin typeface="+muller narrow light"/>
                        </a:rPr>
                        <a:t>роста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+muller narrow light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101,4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100,0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100,0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</a:tr>
              <a:tr h="464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+muller narrow light"/>
                        </a:rPr>
                        <a:t>Культура и кинематография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uller narrow light"/>
                        </a:rPr>
                        <a:t>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266,0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262,0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262,0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262,0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</a:tr>
              <a:tr h="400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+muller narrow light"/>
                        </a:rPr>
                        <a:t>т</a:t>
                      </a:r>
                      <a:r>
                        <a:rPr lang="ru-RU" sz="1200" b="0" u="none" strike="noStrike" dirty="0" smtClean="0">
                          <a:effectLst/>
                          <a:latin typeface="+muller narrow light"/>
                        </a:rPr>
                        <a:t>емп </a:t>
                      </a:r>
                      <a:r>
                        <a:rPr lang="ru-RU" sz="1200" b="0" u="none" strike="noStrike" dirty="0">
                          <a:effectLst/>
                          <a:latin typeface="+muller narrow light"/>
                        </a:rPr>
                        <a:t>роста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+muller narrow light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98,5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</a:tr>
              <a:tr h="559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+muller narrow light"/>
                        </a:rPr>
                        <a:t>Физическая культура и спорт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uller narrow light"/>
                        </a:rPr>
                        <a:t>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179,7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181,2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181,2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181,2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</a:tr>
              <a:tr h="400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+muller narrow light"/>
                        </a:rPr>
                        <a:t>т</a:t>
                      </a:r>
                      <a:r>
                        <a:rPr lang="ru-RU" sz="1200" b="0" u="none" strike="noStrike" dirty="0" smtClean="0">
                          <a:effectLst/>
                          <a:latin typeface="+muller narrow light"/>
                        </a:rPr>
                        <a:t>емп </a:t>
                      </a:r>
                      <a:r>
                        <a:rPr lang="ru-RU" sz="1200" b="0" u="none" strike="noStrike" dirty="0">
                          <a:effectLst/>
                          <a:latin typeface="+muller narrow light"/>
                        </a:rPr>
                        <a:t>роста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+muller narrow light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100,9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100,0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</a:tr>
              <a:tr h="44040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+muller narrow light"/>
                        </a:rPr>
                        <a:t>Муниципальные </a:t>
                      </a:r>
                      <a:r>
                        <a:rPr lang="ru-RU" sz="1600" b="0" u="none" strike="noStrike" dirty="0" smtClean="0">
                          <a:effectLst/>
                          <a:latin typeface="+muller narrow light"/>
                        </a:rPr>
                        <a:t>служащие и лица, замещающие муниципальные должности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uller narrow light"/>
                        </a:rPr>
                        <a:t>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105,1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105,2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105,2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105,2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</a:tr>
              <a:tr h="400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+muller narrow light"/>
                        </a:rPr>
                        <a:t>т</a:t>
                      </a:r>
                      <a:r>
                        <a:rPr lang="ru-RU" sz="1200" b="0" u="none" strike="noStrike" dirty="0" smtClean="0">
                          <a:effectLst/>
                          <a:latin typeface="+muller narrow light"/>
                        </a:rPr>
                        <a:t>емп </a:t>
                      </a:r>
                      <a:r>
                        <a:rPr lang="ru-RU" sz="1200" b="0" u="none" strike="noStrike" dirty="0">
                          <a:effectLst/>
                          <a:latin typeface="+muller narrow light"/>
                        </a:rPr>
                        <a:t>роста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+muller narrow light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100,1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</a:tr>
              <a:tr h="53604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+muller narrow light"/>
                        </a:rPr>
                        <a:t>Прочие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uller narrow light"/>
                        </a:rPr>
                        <a:t>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176,1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161,5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161,5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161,5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</a:tr>
              <a:tr h="400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+muller narrow light"/>
                        </a:rPr>
                        <a:t>т</a:t>
                      </a:r>
                      <a:r>
                        <a:rPr lang="ru-RU" sz="1200" b="0" u="none" strike="noStrike" dirty="0" smtClean="0">
                          <a:effectLst/>
                          <a:latin typeface="+muller narrow light"/>
                        </a:rPr>
                        <a:t>емп </a:t>
                      </a:r>
                      <a:r>
                        <a:rPr lang="ru-RU" sz="1200" b="0" u="none" strike="noStrike" dirty="0">
                          <a:effectLst/>
                          <a:latin typeface="+muller narrow light"/>
                        </a:rPr>
                        <a:t>роста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+muller narrow light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91,7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 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uller narrow light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uller narrow light"/>
                      </a:endParaRPr>
                    </a:p>
                  </a:txBody>
                  <a:tcPr marL="9526" marR="9526" marT="9527" marB="0" anchor="b"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286411" y="1150844"/>
            <a:ext cx="7057700" cy="369397"/>
          </a:xfrm>
          <a:prstGeom prst="rect">
            <a:avLst/>
          </a:prstGeom>
          <a:solidFill>
            <a:schemeClr val="bg1"/>
          </a:solidFill>
        </p:spPr>
        <p:txBody>
          <a:bodyPr wrap="square" lIns="91405" tIns="45705" rIns="91405" bIns="45705">
            <a:spAutoFit/>
          </a:bodyPr>
          <a:lstStyle/>
          <a:p>
            <a:pPr defTabSz="1059800">
              <a:spcBef>
                <a:spcPct val="0"/>
              </a:spcBef>
              <a:defRPr/>
            </a:pPr>
            <a:r>
              <a:rPr lang="ru-RU" altLang="ru-RU" b="1" cap="all" dirty="0">
                <a:solidFill>
                  <a:srgbClr val="0082C8"/>
                </a:solidFill>
                <a:latin typeface="+muller narrow light"/>
                <a:cs typeface="Times New Roman" pitchFamily="18" charset="0"/>
              </a:rPr>
              <a:t>ЧИСЛЕННОСТЬ РАБОТНИКОВ БЮДЖЕТНОЙ СФЕРЫ</a:t>
            </a:r>
            <a:endParaRPr lang="ru-RU" altLang="ru-RU" sz="1700" b="1" cap="all" dirty="0">
              <a:solidFill>
                <a:srgbClr val="0082C8"/>
              </a:solidFill>
              <a:latin typeface="+muller narrow light"/>
            </a:endParaRPr>
          </a:p>
        </p:txBody>
      </p:sp>
    </p:spTree>
    <p:extLst>
      <p:ext uri="{BB962C8B-B14F-4D97-AF65-F5344CB8AC3E}">
        <p14:creationId xmlns:p14="http://schemas.microsoft.com/office/powerpoint/2010/main" val="38921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14751</TotalTime>
  <Words>9372</Words>
  <Application>Microsoft Office PowerPoint</Application>
  <PresentationFormat>Произвольный</PresentationFormat>
  <Paragraphs>2659</Paragraphs>
  <Slides>59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59</vt:i4>
      </vt:variant>
    </vt:vector>
  </HeadingPairs>
  <TitlesOfParts>
    <vt:vector size="62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Трифонова Ольга Анатольевна</cp:lastModifiedBy>
  <cp:revision>471</cp:revision>
  <cp:lastPrinted>2022-11-22T09:25:27Z</cp:lastPrinted>
  <dcterms:created xsi:type="dcterms:W3CDTF">2019-09-18T12:34:40Z</dcterms:created>
  <dcterms:modified xsi:type="dcterms:W3CDTF">2022-12-21T13:35:10Z</dcterms:modified>
</cp:coreProperties>
</file>