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78" r:id="rId3"/>
    <p:sldId id="257" r:id="rId4"/>
    <p:sldId id="279" r:id="rId5"/>
    <p:sldId id="270" r:id="rId6"/>
    <p:sldId id="268" r:id="rId7"/>
    <p:sldId id="269" r:id="rId8"/>
    <p:sldId id="273" r:id="rId9"/>
    <p:sldId id="266" r:id="rId10"/>
    <p:sldId id="264" r:id="rId11"/>
    <p:sldId id="274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1EF"/>
    <a:srgbClr val="3333CC"/>
    <a:srgbClr val="3333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2" autoAdjust="0"/>
    <p:restoredTop sz="94775" autoAdjust="0"/>
  </p:normalViewPr>
  <p:slideViewPr>
    <p:cSldViewPr>
      <p:cViewPr>
        <p:scale>
          <a:sx n="90" d="100"/>
          <a:sy n="90" d="100"/>
        </p:scale>
        <p:origin x="-600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755E4D-C63D-4CC9-B7BB-5ED4D1641FD3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821C2-5120-4271-AABB-26A8510FAE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816E047-687B-4487-A7CC-53694AD28E6E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D2E545-4029-418D-AD4B-F1046038675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28018-1795-4544-8CC3-CB877498CDF7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28018-1795-4544-8CC3-CB877498CDF7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73010-BC33-4425-9AA1-173B95BAC36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ои документы\презентации\2014\Новый рисунок (7)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857232"/>
            <a:ext cx="8072437" cy="463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1071538" y="2534189"/>
            <a:ext cx="764386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 вопросах применения новой контрольно-кассовой техники в соответствии с изменениями, внесенными в Федеральный закон от 22.05.2003 № 54-ФЗ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TextBox 9"/>
          <p:cNvSpPr txBox="1">
            <a:spLocks noChangeArrowheads="1"/>
          </p:cNvSpPr>
          <p:nvPr/>
        </p:nvSpPr>
        <p:spPr bwMode="auto">
          <a:xfrm>
            <a:off x="6357938" y="1500188"/>
            <a:ext cx="2571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400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sp>
        <p:nvSpPr>
          <p:cNvPr id="2061" name="TextBox 12"/>
          <p:cNvSpPr txBox="1">
            <a:spLocks noChangeArrowheads="1"/>
          </p:cNvSpPr>
          <p:nvPr/>
        </p:nvSpPr>
        <p:spPr bwMode="auto">
          <a:xfrm>
            <a:off x="1857356" y="142875"/>
            <a:ext cx="54292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84875" y="4929188"/>
            <a:ext cx="3159125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Рисунок 35" descr="7b021e2846c17fa88d85a48938c88429e13d9e1c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365A68"/>
              </a:clrFrom>
              <a:clrTo>
                <a:srgbClr val="365A68">
                  <a:alpha val="0"/>
                </a:srgbClr>
              </a:clrTo>
            </a:clrChange>
          </a:blip>
          <a:srcRect r="46923"/>
          <a:stretch>
            <a:fillRect/>
          </a:stretch>
        </p:blipFill>
        <p:spPr>
          <a:xfrm rot="21056740">
            <a:off x="-5656" y="3605561"/>
            <a:ext cx="1483398" cy="1861759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88640"/>
            <a:ext cx="7956376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Система «</a:t>
            </a:r>
            <a:r>
              <a:rPr lang="ru-RU" b="1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Бизнес-Онлайн</a:t>
            </a: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»</a:t>
            </a: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62" y="188640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95536" y="13407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928670"/>
            <a:ext cx="9144000" cy="7858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1100" i="1" dirty="0" smtClean="0">
                <a:latin typeface="Arial" pitchFamily="34" charset="0"/>
                <a:cs typeface="Arial" pitchFamily="34" charset="0"/>
              </a:rPr>
              <a:t>Это система дистанционного банковского обслуживания, предоставляющая возможность посредством стандартного </a:t>
            </a:r>
            <a:r>
              <a:rPr lang="ru-RU" sz="1100" i="1" dirty="0" err="1" smtClean="0">
                <a:latin typeface="Arial" pitchFamily="34" charset="0"/>
                <a:cs typeface="Arial" pitchFamily="34" charset="0"/>
              </a:rPr>
              <a:t>интернет-браузера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 подготавливать и отправлять платежные документы, получать информацию о движении денежных средств по счетам, а также направлять заявки на рассмотрение Банком возможности предоставления тех или иных услуг и банковских продуктов</a:t>
            </a:r>
            <a:endParaRPr lang="ru-RU" sz="800" i="1" dirty="0" smtClean="0">
              <a:solidFill>
                <a:schemeClr val="l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0286" y="1714488"/>
            <a:ext cx="2937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Данная система позволяет:</a:t>
            </a:r>
            <a:endParaRPr lang="ru-RU" i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3" descr="C:\Users\avbold\Pictures\galka_klipar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3904" y="2071677"/>
            <a:ext cx="326130" cy="285753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500034" y="2038641"/>
            <a:ext cx="3357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Открывать расчетный счет и проводить платежи в режиме </a:t>
            </a:r>
            <a:r>
              <a:rPr lang="ru-RU" sz="12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онлайн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22" name="Picture 3" descr="C:\Users\avbold\Pictures\galka_klipar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3904" y="2428867"/>
            <a:ext cx="326130" cy="285753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500034" y="2500306"/>
            <a:ext cx="3357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Получать актуальную информацию по счету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0034" y="2786058"/>
            <a:ext cx="3143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Перечислять зарплату сотрудникам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25" name="Picture 3" descr="C:\Users\avbold\Pictures\galka_klipar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3904" y="2786057"/>
            <a:ext cx="326130" cy="285753"/>
          </a:xfrm>
          <a:prstGeom prst="rect">
            <a:avLst/>
          </a:prstGeom>
          <a:noFill/>
        </p:spPr>
      </p:pic>
      <p:sp>
        <p:nvSpPr>
          <p:cNvPr id="26" name="TextBox 25"/>
          <p:cNvSpPr txBox="1"/>
          <p:nvPr/>
        </p:nvSpPr>
        <p:spPr>
          <a:xfrm>
            <a:off x="5286380" y="1773784"/>
            <a:ext cx="2654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Простота подключения:</a:t>
            </a:r>
            <a:endParaRPr lang="ru-RU" i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14414" y="3500438"/>
            <a:ext cx="6500858" cy="307777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Разработано мобильное приложение «Бизнес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214942" y="2214554"/>
            <a:ext cx="285752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572132" y="2143116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Необходимо заключить договор с Банком на дистанционное банковское обслуживание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5214942" y="2643182"/>
            <a:ext cx="285752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72132" y="2571744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Оставить заявку на предоставление доступа к Системе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5214942" y="3071810"/>
            <a:ext cx="285752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572132" y="3071810"/>
            <a:ext cx="3143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Зарегистрироваться в Системе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928794" y="4143380"/>
            <a:ext cx="59293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Возможность осуществлять расчеты с контрагентами, партнерами, налоговыми и бюджетными организациями</a:t>
            </a:r>
          </a:p>
        </p:txBody>
      </p:sp>
      <p:sp>
        <p:nvSpPr>
          <p:cNvPr id="39" name="Пятиугольник 38"/>
          <p:cNvSpPr/>
          <p:nvPr/>
        </p:nvSpPr>
        <p:spPr>
          <a:xfrm>
            <a:off x="1571604" y="4286256"/>
            <a:ext cx="285752" cy="142876"/>
          </a:xfrm>
          <a:prstGeom prst="homePlate">
            <a:avLst/>
          </a:prstGeom>
          <a:ln>
            <a:solidFill>
              <a:srgbClr val="00009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ятиугольник 39"/>
          <p:cNvSpPr/>
          <p:nvPr/>
        </p:nvSpPr>
        <p:spPr>
          <a:xfrm>
            <a:off x="1571604" y="4643446"/>
            <a:ext cx="285752" cy="142876"/>
          </a:xfrm>
          <a:prstGeom prst="homePlate">
            <a:avLst/>
          </a:prstGeom>
          <a:ln>
            <a:solidFill>
              <a:srgbClr val="00009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ятиугольник 40"/>
          <p:cNvSpPr/>
          <p:nvPr/>
        </p:nvSpPr>
        <p:spPr>
          <a:xfrm>
            <a:off x="1571604" y="4929198"/>
            <a:ext cx="285752" cy="142876"/>
          </a:xfrm>
          <a:prstGeom prst="homePlate">
            <a:avLst/>
          </a:prstGeom>
          <a:ln>
            <a:solidFill>
              <a:srgbClr val="00009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1928794" y="4580761"/>
            <a:ext cx="59293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Упрощенная форма оплаты счета от другого юридического лица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28794" y="4866513"/>
            <a:ext cx="59293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Информация о распределении средств по счетам</a:t>
            </a:r>
          </a:p>
        </p:txBody>
      </p:sp>
      <p:sp>
        <p:nvSpPr>
          <p:cNvPr id="44" name="Пятиугольник 43"/>
          <p:cNvSpPr/>
          <p:nvPr/>
        </p:nvSpPr>
        <p:spPr>
          <a:xfrm>
            <a:off x="1571604" y="5214950"/>
            <a:ext cx="285752" cy="142876"/>
          </a:xfrm>
          <a:prstGeom prst="homePlate">
            <a:avLst/>
          </a:prstGeom>
          <a:ln>
            <a:solidFill>
              <a:srgbClr val="00009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1928794" y="5143512"/>
            <a:ext cx="6072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Возможность осуществления переводов денежных средств между собственными счетами</a:t>
            </a:r>
          </a:p>
        </p:txBody>
      </p:sp>
      <p:sp>
        <p:nvSpPr>
          <p:cNvPr id="46" name="Пятиугольник 45"/>
          <p:cNvSpPr/>
          <p:nvPr/>
        </p:nvSpPr>
        <p:spPr>
          <a:xfrm>
            <a:off x="1571604" y="5500702"/>
            <a:ext cx="285752" cy="142876"/>
          </a:xfrm>
          <a:prstGeom prst="homePlate">
            <a:avLst/>
          </a:prstGeom>
          <a:ln>
            <a:solidFill>
              <a:srgbClr val="00009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ятиугольник 46"/>
          <p:cNvSpPr/>
          <p:nvPr/>
        </p:nvSpPr>
        <p:spPr>
          <a:xfrm>
            <a:off x="1571604" y="5786454"/>
            <a:ext cx="285752" cy="142876"/>
          </a:xfrm>
          <a:prstGeom prst="homePlate">
            <a:avLst/>
          </a:prstGeom>
          <a:ln>
            <a:solidFill>
              <a:srgbClr val="00009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1928794" y="5429264"/>
            <a:ext cx="6072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Информация по остатку по каждому счету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928794" y="5715016"/>
            <a:ext cx="6072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Возможность осуществления переводов денежных средств между собственными счетами</a:t>
            </a:r>
          </a:p>
        </p:txBody>
      </p:sp>
      <p:sp>
        <p:nvSpPr>
          <p:cNvPr id="51" name="Пятиугольник 50"/>
          <p:cNvSpPr/>
          <p:nvPr/>
        </p:nvSpPr>
        <p:spPr>
          <a:xfrm>
            <a:off x="1571604" y="6072206"/>
            <a:ext cx="285752" cy="142876"/>
          </a:xfrm>
          <a:prstGeom prst="homePlate">
            <a:avLst/>
          </a:prstGeom>
          <a:ln>
            <a:solidFill>
              <a:srgbClr val="000099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1928794" y="6009521"/>
            <a:ext cx="60722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Доступ к информации 24/7</a:t>
            </a:r>
          </a:p>
        </p:txBody>
      </p:sp>
      <p:grpSp>
        <p:nvGrpSpPr>
          <p:cNvPr id="50" name="Группа 49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53" name="Овал 52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54" name="TextBox 34"/>
            <p:cNvSpPr txBox="1">
              <a:spLocks noChangeArrowheads="1"/>
            </p:cNvSpPr>
            <p:nvPr/>
          </p:nvSpPr>
          <p:spPr bwMode="auto">
            <a:xfrm>
              <a:off x="8715406" y="6448032"/>
              <a:ext cx="3571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9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88640"/>
            <a:ext cx="7956376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Ответственность за нарушения, связанные с применением ККТ</a:t>
            </a: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2" y="188640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95536" y="13407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142844" y="1007731"/>
            <a:ext cx="8643998" cy="492443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Неприменение ККТ в установленных законодательством Российской Федерации случаях влечет наложение административного штрафа в размере (п. 2 ст. 14.5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РФ): </a:t>
            </a:r>
          </a:p>
        </p:txBody>
      </p:sp>
      <p:cxnSp>
        <p:nvCxnSpPr>
          <p:cNvPr id="58" name="Прямая со стрелкой 57"/>
          <p:cNvCxnSpPr/>
          <p:nvPr/>
        </p:nvCxnSpPr>
        <p:spPr>
          <a:xfrm rot="5400000">
            <a:off x="2357422" y="1500174"/>
            <a:ext cx="214314" cy="214314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 rot="16200000" flipH="1">
            <a:off x="5715008" y="1500174"/>
            <a:ext cx="214314" cy="214314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28596" y="1685828"/>
            <a:ext cx="3071834" cy="6001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для должностных лиц: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 от ¼ до ½ размера суммы расчета, осуществленного без применения ККТ, но не менее 10 тыс.рублей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29124" y="1730865"/>
            <a:ext cx="4357718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для юридических лиц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: от ¾ до 1 размера суммы расчета, осуществленного  с использованием наличных денежных средств и (или) электронных средств платежа без применения ККТ, но не менее 30 тыс.рублей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85720" y="2579367"/>
            <a:ext cx="8643998" cy="492443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Применение ККТ, которая не соответствует установленным требованиям, либо применение ККТ с нарушением, влечет предупреждение или наложение административного штрафа в размере (п. 4 ст. 14.5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РФ): </a:t>
            </a:r>
          </a:p>
        </p:txBody>
      </p:sp>
      <p:cxnSp>
        <p:nvCxnSpPr>
          <p:cNvPr id="67" name="Прямая со стрелкой 66"/>
          <p:cNvCxnSpPr/>
          <p:nvPr/>
        </p:nvCxnSpPr>
        <p:spPr>
          <a:xfrm rot="5400000">
            <a:off x="2285984" y="3071808"/>
            <a:ext cx="214317" cy="214315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rot="16200000" flipH="1">
            <a:off x="5715008" y="3071810"/>
            <a:ext cx="214314" cy="214314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28596" y="3310266"/>
            <a:ext cx="3214710" cy="261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для должностных лиц: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 от 1,5 до 3 тыс. 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643438" y="3310266"/>
            <a:ext cx="3786214" cy="261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для юридических лиц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: от 5 до 10 тыс. 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85720" y="3736635"/>
            <a:ext cx="8643998" cy="692497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Ненаправление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организацией или ИП при применении ККТ покупателю кассового чека или БСО в электронной форме либо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непередача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указанных документов на бумажном носителе покупателю по его требованию, влечет предупреждение или наложение административного штрафа в размере (п. 6 ст. 14.5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РФ): </a:t>
            </a:r>
          </a:p>
        </p:txBody>
      </p:sp>
      <p:cxnSp>
        <p:nvCxnSpPr>
          <p:cNvPr id="74" name="Прямая со стрелкой 73"/>
          <p:cNvCxnSpPr/>
          <p:nvPr/>
        </p:nvCxnSpPr>
        <p:spPr>
          <a:xfrm rot="5400000">
            <a:off x="2214546" y="4429131"/>
            <a:ext cx="214315" cy="214314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 rot="16200000" flipH="1">
            <a:off x="5857884" y="4429132"/>
            <a:ext cx="214314" cy="214314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428596" y="4667588"/>
            <a:ext cx="3214710" cy="261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для должностных лиц: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 2 тыс. 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643438" y="4667588"/>
            <a:ext cx="3786214" cy="261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для юридических лиц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: 10 тыс. 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7158" y="5108216"/>
            <a:ext cx="8643998" cy="892552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Нарушение порядка работы с денежной наличностью и порядка ведения кассовых операций, выразившееся в осуществлении расчетов наличными деньгами с другими организациями сверх установленных размеров,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неоприходовании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(неполном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оприходовании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) в кассу денежной наличности, несоблюдении порядка хранения свободных денежных средств, влечет наложение административного штрафа в размере (п. 1 ст. 15.1 </a:t>
            </a:r>
            <a:r>
              <a:rPr lang="ru-RU" sz="1300" i="1" dirty="0" err="1" smtClean="0"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 РФ): </a:t>
            </a:r>
          </a:p>
        </p:txBody>
      </p:sp>
      <p:cxnSp>
        <p:nvCxnSpPr>
          <p:cNvPr id="51" name="Прямая со стрелкой 50"/>
          <p:cNvCxnSpPr/>
          <p:nvPr/>
        </p:nvCxnSpPr>
        <p:spPr>
          <a:xfrm rot="5400000">
            <a:off x="2071669" y="6072205"/>
            <a:ext cx="214315" cy="214314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rot="16200000" flipH="1">
            <a:off x="6215074" y="6072206"/>
            <a:ext cx="214314" cy="214314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000628" y="6310662"/>
            <a:ext cx="3786214" cy="261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для юридических лиц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: от 40 до 50 тыс. 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57158" y="6310662"/>
            <a:ext cx="3214710" cy="2616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b="1" i="1" dirty="0" smtClean="0">
                <a:latin typeface="Times New Roman" pitchFamily="18" charset="0"/>
                <a:cs typeface="Times New Roman" pitchFamily="18" charset="0"/>
              </a:rPr>
              <a:t>для должностных лиц:</a:t>
            </a:r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 от 4 до 5 тыс. 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8572500" y="6519446"/>
            <a:ext cx="571500" cy="338554"/>
            <a:chOff x="8572528" y="6448032"/>
            <a:chExt cx="571500" cy="338554"/>
          </a:xfrm>
        </p:grpSpPr>
        <p:sp>
          <p:nvSpPr>
            <p:cNvPr id="39" name="Овал 38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0" name="TextBox 34"/>
            <p:cNvSpPr txBox="1">
              <a:spLocks noChangeArrowheads="1"/>
            </p:cNvSpPr>
            <p:nvPr/>
          </p:nvSpPr>
          <p:spPr bwMode="auto">
            <a:xfrm>
              <a:off x="8643966" y="6448032"/>
              <a:ext cx="4286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10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88640"/>
            <a:ext cx="7956376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Преимущества для бизнеса</a:t>
            </a: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2" y="188640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95536" y="13407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14282" y="1071546"/>
            <a:ext cx="8643998" cy="584775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Какие же преимущества дает новая технология? </a:t>
            </a:r>
          </a:p>
          <a:p>
            <a:pPr algn="ctr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В первую очередь, она позволяет добросовестному владельцу ККТ: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8565" y="1785938"/>
            <a:ext cx="142877" cy="146977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1" name="Picture 10" descr="http://www.kohtekct.ru/images/img_1215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857364"/>
            <a:ext cx="428628" cy="428628"/>
          </a:xfrm>
          <a:prstGeom prst="rect">
            <a:avLst/>
          </a:prstGeom>
          <a:noFill/>
          <a:ln w="9525">
            <a:solidFill>
              <a:srgbClr val="99CCFF"/>
            </a:solidFill>
            <a:miter lim="800000"/>
            <a:headEnd/>
            <a:tailEnd/>
          </a:ln>
        </p:spPr>
      </p:pic>
      <p:sp>
        <p:nvSpPr>
          <p:cNvPr id="31" name="Скругленный прямоугольник 30"/>
          <p:cNvSpPr/>
          <p:nvPr/>
        </p:nvSpPr>
        <p:spPr>
          <a:xfrm>
            <a:off x="1071538" y="1785926"/>
            <a:ext cx="6572296" cy="857256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Сократить время на регистрацию и перерегистрацию ККТ за счет электронного сервиса личного кабинета без посещения налогового органа и физического предоставления ККТ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428565" y="2643194"/>
            <a:ext cx="142877" cy="122481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5" name="Picture 10" descr="http://www.kohtekct.ru/images/img_1215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2714620"/>
            <a:ext cx="357190" cy="357190"/>
          </a:xfrm>
          <a:prstGeom prst="rect">
            <a:avLst/>
          </a:prstGeom>
          <a:noFill/>
          <a:ln w="9525">
            <a:solidFill>
              <a:srgbClr val="99CCFF"/>
            </a:solidFill>
            <a:miter lim="800000"/>
            <a:headEnd/>
            <a:tailEnd/>
          </a:ln>
        </p:spPr>
      </p:pic>
      <p:sp>
        <p:nvSpPr>
          <p:cNvPr id="36" name="Прямоугольник 35"/>
          <p:cNvSpPr/>
          <p:nvPr/>
        </p:nvSpPr>
        <p:spPr>
          <a:xfrm>
            <a:off x="428566" y="3286136"/>
            <a:ext cx="114302" cy="122481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9" name="Picture 10" descr="http://www.kohtekct.ru/images/img_1215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3357562"/>
            <a:ext cx="357190" cy="357190"/>
          </a:xfrm>
          <a:prstGeom prst="rect">
            <a:avLst/>
          </a:prstGeom>
          <a:noFill/>
          <a:ln w="9525">
            <a:solidFill>
              <a:srgbClr val="99CCFF"/>
            </a:solidFill>
            <a:miter lim="800000"/>
            <a:headEnd/>
            <a:tailEnd/>
          </a:ln>
        </p:spPr>
      </p:pic>
      <p:sp>
        <p:nvSpPr>
          <p:cNvPr id="43" name="Скругленный прямоугольник 42"/>
          <p:cNvSpPr/>
          <p:nvPr/>
        </p:nvSpPr>
        <p:spPr>
          <a:xfrm>
            <a:off x="1071538" y="2786058"/>
            <a:ext cx="6572296" cy="357190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Сократить издержки на ежегодное содержание ККТ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1071538" y="3286124"/>
            <a:ext cx="6572296" cy="571504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Иметь инструмент для удобного прогнозирования графика замены фискального накопителя</a:t>
            </a:r>
            <a:endParaRPr lang="ru-RU" sz="1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1071538" y="3929066"/>
            <a:ext cx="6572296" cy="857256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Получить возможность подключения к дополнительным электронным инструментам, которые в режиме </a:t>
            </a:r>
            <a:r>
              <a:rPr lang="ru-RU" sz="16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онлайн</a:t>
            </a:r>
            <a:r>
              <a:rPr 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позволят отслеживать бизнес – показатели и выручку, повысить эффективность контроля за бизнесом</a:t>
            </a:r>
            <a:endParaRPr lang="ru-RU" sz="1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1000100" y="4857760"/>
            <a:ext cx="6572296" cy="714380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Получить возможность применения в составе ККТ современных электронных устройств – мобильных телефонов и планшетов</a:t>
            </a:r>
            <a:endParaRPr lang="ru-RU" sz="1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1000100" y="5715016"/>
            <a:ext cx="6572296" cy="642942"/>
          </a:xfrm>
          <a:prstGeom prst="roundRect">
            <a:avLst/>
          </a:prstGeom>
          <a:noFill/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Минимизировать число проверок, т.к. оперативное получение информации о расчетах обеспечивает соответствующую среду доверия</a:t>
            </a:r>
            <a:endParaRPr lang="ru-RU" sz="1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28596" y="4000504"/>
            <a:ext cx="114302" cy="122481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49" name="Picture 10" descr="http://www.kohtekct.ru/images/img_1215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4071942"/>
            <a:ext cx="357190" cy="357190"/>
          </a:xfrm>
          <a:prstGeom prst="rect">
            <a:avLst/>
          </a:prstGeom>
          <a:noFill/>
          <a:ln w="9525">
            <a:solidFill>
              <a:srgbClr val="99CCFF"/>
            </a:solidFill>
            <a:miter lim="800000"/>
            <a:headEnd/>
            <a:tailEnd/>
          </a:ln>
        </p:spPr>
      </p:pic>
      <p:sp>
        <p:nvSpPr>
          <p:cNvPr id="50" name="Прямоугольник 49"/>
          <p:cNvSpPr/>
          <p:nvPr/>
        </p:nvSpPr>
        <p:spPr>
          <a:xfrm>
            <a:off x="385732" y="4857772"/>
            <a:ext cx="114302" cy="122481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1" name="Picture 10" descr="http://www.kohtekct.ru/images/img_1215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4929198"/>
            <a:ext cx="357190" cy="357190"/>
          </a:xfrm>
          <a:prstGeom prst="rect">
            <a:avLst/>
          </a:prstGeom>
          <a:noFill/>
          <a:ln w="9525">
            <a:solidFill>
              <a:srgbClr val="99CCFF"/>
            </a:solidFill>
            <a:miter lim="800000"/>
            <a:headEnd/>
            <a:tailEnd/>
          </a:ln>
        </p:spPr>
      </p:pic>
      <p:sp>
        <p:nvSpPr>
          <p:cNvPr id="52" name="Прямоугольник 51"/>
          <p:cNvSpPr/>
          <p:nvPr/>
        </p:nvSpPr>
        <p:spPr>
          <a:xfrm>
            <a:off x="357158" y="5715028"/>
            <a:ext cx="114302" cy="122481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3" name="Picture 10" descr="http://www.kohtekct.ru/images/img_1215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5786454"/>
            <a:ext cx="357190" cy="357190"/>
          </a:xfrm>
          <a:prstGeom prst="rect">
            <a:avLst/>
          </a:prstGeom>
          <a:noFill/>
          <a:ln w="9525">
            <a:solidFill>
              <a:srgbClr val="99CCFF"/>
            </a:solidFill>
            <a:miter lim="800000"/>
            <a:headEnd/>
            <a:tailEnd/>
          </a:ln>
        </p:spPr>
      </p:pic>
      <p:grpSp>
        <p:nvGrpSpPr>
          <p:cNvPr id="33" name="Группа 32"/>
          <p:cNvGrpSpPr/>
          <p:nvPr/>
        </p:nvGrpSpPr>
        <p:grpSpPr>
          <a:xfrm>
            <a:off x="8572500" y="6519446"/>
            <a:ext cx="571500" cy="338554"/>
            <a:chOff x="8572528" y="6448032"/>
            <a:chExt cx="571500" cy="338554"/>
          </a:xfrm>
        </p:grpSpPr>
        <p:sp>
          <p:nvSpPr>
            <p:cNvPr id="37" name="Овал 36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8" name="TextBox 34"/>
            <p:cNvSpPr txBox="1">
              <a:spLocks noChangeArrowheads="1"/>
            </p:cNvSpPr>
            <p:nvPr/>
          </p:nvSpPr>
          <p:spPr bwMode="auto">
            <a:xfrm>
              <a:off x="8643966" y="6448032"/>
              <a:ext cx="42862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11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-24"/>
            <a:ext cx="7956376" cy="6794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О снижении налоговой нагрузки на легальный бизнес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2" y="-24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2" name="Группа 32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31" name="Овал 30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2" name="TextBox 34"/>
            <p:cNvSpPr txBox="1">
              <a:spLocks noChangeArrowheads="1"/>
            </p:cNvSpPr>
            <p:nvPr/>
          </p:nvSpPr>
          <p:spPr bwMode="auto">
            <a:xfrm>
              <a:off x="8715406" y="6448032"/>
              <a:ext cx="3571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1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40" name="Прямоугольник 39"/>
          <p:cNvSpPr/>
          <p:nvPr/>
        </p:nvSpPr>
        <p:spPr>
          <a:xfrm>
            <a:off x="571472" y="4214818"/>
            <a:ext cx="7929618" cy="1631216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0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«Надо проводить тонкую настройку налоговой системы таким образом, чтобы 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тот бизнес, который работает легально, смог платить меньше налогов,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чтобы структурно было проще нанимать сотрудников, и структурная занятость увеличивалась, чтобы структурно росли инвестиционная активность, инновации и экспорт»</a:t>
            </a:r>
            <a:endParaRPr lang="ru-RU" sz="2000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285852" y="3286124"/>
            <a:ext cx="7500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Министр экономического развития Российской Федерации </a:t>
            </a:r>
          </a:p>
          <a:p>
            <a:pPr algn="ctr"/>
            <a:r>
              <a:rPr lang="ru-RU" b="1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Максим Станиславович Орешкин: </a:t>
            </a:r>
            <a:endParaRPr lang="ru-RU" b="1" i="1" dirty="0">
              <a:uFill>
                <a:solidFill>
                  <a:srgbClr val="FF0000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714612" y="4071942"/>
            <a:ext cx="4071966" cy="457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pic>
        <p:nvPicPr>
          <p:cNvPr id="46" name="Рисунок 45" descr="Mamsv_460_30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7539" y="785794"/>
            <a:ext cx="3721849" cy="2451566"/>
          </a:xfrm>
          <a:prstGeom prst="rect">
            <a:avLst/>
          </a:prstGeom>
          <a:ln w="3175">
            <a:solidFill>
              <a:srgbClr val="3333CC"/>
            </a:solidFill>
          </a:ln>
        </p:spPr>
      </p:pic>
      <p:sp>
        <p:nvSpPr>
          <p:cNvPr id="49" name="Прямоугольник 48"/>
          <p:cNvSpPr/>
          <p:nvPr/>
        </p:nvSpPr>
        <p:spPr>
          <a:xfrm>
            <a:off x="2928926" y="6000768"/>
            <a:ext cx="4071966" cy="457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-24"/>
            <a:ext cx="7956376" cy="6794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О новациях федерального законодательства в сфере применения контрольно-кассовой техники (ККТ)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2" y="-24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142844" y="714356"/>
            <a:ext cx="8858312" cy="923330"/>
          </a:xfrm>
          <a:prstGeom prst="rect">
            <a:avLst/>
          </a:prstGeom>
          <a:solidFill>
            <a:schemeClr val="accent1">
              <a:lumMod val="40000"/>
              <a:lumOff val="60000"/>
              <a:alpha val="54902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35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Федеральный закон от 22.05.2003 N 54-ФЗ </a:t>
            </a:r>
          </a:p>
          <a:p>
            <a:pPr algn="ctr"/>
            <a:r>
              <a:rPr lang="ru-RU" sz="135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«О  применении контрольно-кассовой техники при осуществлении наличных денежных расчетов и (или) расчетов с использованием электронных средств платежа» (изменения от 03.07.2016 № 290-ФЗ – новые требования к фискальной отчетности в связи с применением новых аппаратов ККТ) </a:t>
            </a:r>
            <a:r>
              <a:rPr lang="ru-RU" sz="1350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начинает действовать с 01.02.2017 года</a:t>
            </a:r>
          </a:p>
        </p:txBody>
      </p:sp>
      <p:pic>
        <p:nvPicPr>
          <p:cNvPr id="51" name="Picture 3" descr="C:\Users\avbold\Pictures\galka_klipar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000636"/>
            <a:ext cx="285752" cy="285752"/>
          </a:xfrm>
          <a:prstGeom prst="rect">
            <a:avLst/>
          </a:prstGeom>
          <a:noFill/>
        </p:spPr>
      </p:pic>
      <p:pic>
        <p:nvPicPr>
          <p:cNvPr id="34" name="Picture 3" descr="C:\Users\avbold\Pictures\galka_klipar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857892"/>
            <a:ext cx="285752" cy="285752"/>
          </a:xfrm>
          <a:prstGeom prst="rect">
            <a:avLst/>
          </a:prstGeom>
          <a:noFill/>
        </p:spPr>
      </p:pic>
      <p:sp>
        <p:nvSpPr>
          <p:cNvPr id="41" name="TextBox 40"/>
          <p:cNvSpPr txBox="1"/>
          <p:nvPr/>
        </p:nvSpPr>
        <p:spPr>
          <a:xfrm>
            <a:off x="357159" y="5000636"/>
            <a:ext cx="778674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Контрольно-кассовая техника применяется </a:t>
            </a:r>
            <a:r>
              <a:rPr lang="ru-RU" sz="1300" b="1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на месте осуществления расчета  с покупателем в момент осуществления расчета </a:t>
            </a:r>
            <a:r>
              <a:rPr lang="ru-RU" sz="1300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тем же лицом, которое осуществляет расчеты с покупателем (за исключением расчета с использованием электронных средств платежа в сети «Интернет») </a:t>
            </a:r>
            <a:endParaRPr lang="ru-RU" sz="1300" i="1" dirty="0">
              <a:uFill>
                <a:solidFill>
                  <a:srgbClr val="FF0000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14283" y="5879775"/>
            <a:ext cx="778674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Контрольно-кассовая техника </a:t>
            </a:r>
            <a:r>
              <a:rPr lang="ru-RU" sz="1300" b="1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не применяется </a:t>
            </a:r>
            <a:r>
              <a:rPr lang="ru-RU" sz="1300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при осуществлении расчетов с использованием электронного средства платежа без его предъявления между организациями и (или) индивидуальными предпринимателями  (безналичный расчет)</a:t>
            </a:r>
            <a:endParaRPr lang="ru-RU" sz="1300" i="1" dirty="0">
              <a:uFill>
                <a:solidFill>
                  <a:srgbClr val="FF0000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72000" y="1807809"/>
            <a:ext cx="4429156" cy="73866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Организации и ИП, применяющие ККТ, обязаны осуществить модернизацию используемого ККТ, либо приобрести новый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7158" y="1833080"/>
            <a:ext cx="3071834" cy="73866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Распространяется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на организации и индивидуальных предпринимателей</a:t>
            </a:r>
            <a:endParaRPr lang="ru-RU" sz="1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14348" y="3708116"/>
            <a:ext cx="3000396" cy="2923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ru-RU" sz="13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Бланк строгой отчетности (БСО)</a:t>
            </a:r>
            <a:endParaRPr lang="ru-RU" sz="13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42844" y="3071810"/>
            <a:ext cx="3000396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Введены новые понятия:</a:t>
            </a:r>
            <a:endParaRPr lang="ru-RU" sz="1600" b="1" i="1" dirty="0">
              <a:uFill>
                <a:solidFill>
                  <a:srgbClr val="FF0000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28596" y="3714752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714348" y="4279620"/>
            <a:ext cx="3143272" cy="2923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just"/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Оператор фискальных данных (ОФД)</a:t>
            </a:r>
            <a:endParaRPr lang="ru-RU" sz="13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28596" y="4286256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33" name="Группа 32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31" name="Овал 30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2" name="TextBox 34"/>
            <p:cNvSpPr txBox="1">
              <a:spLocks noChangeArrowheads="1"/>
            </p:cNvSpPr>
            <p:nvPr/>
          </p:nvSpPr>
          <p:spPr bwMode="auto">
            <a:xfrm>
              <a:off x="8715406" y="6448032"/>
              <a:ext cx="3571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2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cxnSp>
        <p:nvCxnSpPr>
          <p:cNvPr id="36" name="Прямая со стрелкой 35"/>
          <p:cNvCxnSpPr/>
          <p:nvPr/>
        </p:nvCxnSpPr>
        <p:spPr>
          <a:xfrm rot="10800000" flipV="1">
            <a:off x="5103628" y="2571743"/>
            <a:ext cx="325630" cy="267149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7929586" y="2571744"/>
            <a:ext cx="428628" cy="214313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929058" y="2913403"/>
            <a:ext cx="2428892" cy="101566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Модель ККТ, обеспечивающая </a:t>
            </a:r>
            <a:r>
              <a:rPr lang="ru-RU" sz="12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онлайн-передачу</a:t>
            </a:r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данных о расчетах в электронном виде в ФНС через операторов фискальных данных (ОФД) 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929454" y="2984841"/>
            <a:ext cx="2143108" cy="101566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Модель ККТ, не предусматривающая передачу данных в режиме </a:t>
            </a:r>
            <a:r>
              <a:rPr lang="ru-RU" sz="12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онлайн</a:t>
            </a:r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(в местностях отдаленных от сетей связей)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357950" y="2571744"/>
            <a:ext cx="1285884" cy="338554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i="1" u="sng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2 вида ККТ</a:t>
            </a:r>
            <a:endParaRPr lang="ru-RU" sz="1600" b="1" i="1" u="sng" dirty="0">
              <a:uFill>
                <a:solidFill>
                  <a:srgbClr val="FF0000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-24"/>
            <a:ext cx="7956376" cy="6794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Оператор фискальных данных (ОФД)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2" y="-24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142844" y="714356"/>
            <a:ext cx="8858312" cy="738664"/>
          </a:xfrm>
          <a:prstGeom prst="rect">
            <a:avLst/>
          </a:prstGeom>
          <a:solidFill>
            <a:schemeClr val="accent1">
              <a:lumMod val="40000"/>
              <a:lumOff val="60000"/>
              <a:alpha val="54902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Федеральная налоговая служба принимает решения о выдаче разрешения на обработку фискальных данных и об аннулировании разрешения на обработку фискальных данных, о проведении проверки осуществления деятельности оператором фискальных данных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8596" y="1500174"/>
            <a:ext cx="8286808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Оператор фискальных данных – </a:t>
            </a:r>
            <a:r>
              <a:rPr lang="ru-RU" sz="1600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sz="1600" b="1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организация, созданная в соответствии с законодательством РФ, находящаяся на территории РФ, получившая в соответствии с законодательством РФ о применении ККТ </a:t>
            </a:r>
            <a:r>
              <a:rPr lang="ru-RU" sz="1600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разрешение на обработку фискальных данных</a:t>
            </a:r>
            <a:endParaRPr lang="ru-RU" sz="1600" b="1" i="1" u="sng" dirty="0">
              <a:solidFill>
                <a:schemeClr val="tx1"/>
              </a:solidFill>
              <a:uFill>
                <a:solidFill>
                  <a:srgbClr val="FF0000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Группа 32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31" name="Овал 30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2" name="TextBox 34"/>
            <p:cNvSpPr txBox="1">
              <a:spLocks noChangeArrowheads="1"/>
            </p:cNvSpPr>
            <p:nvPr/>
          </p:nvSpPr>
          <p:spPr bwMode="auto">
            <a:xfrm>
              <a:off x="8715406" y="6448032"/>
              <a:ext cx="3571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3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357158" y="2428868"/>
            <a:ext cx="2928958" cy="523220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Стоимость услуг ОФД за 1 ККТ в год составляет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3 000 рублей</a:t>
            </a:r>
          </a:p>
        </p:txBody>
      </p:sp>
      <p:graphicFrame>
        <p:nvGraphicFramePr>
          <p:cNvPr id="40" name="Таблица 39"/>
          <p:cNvGraphicFramePr>
            <a:graphicFrameLocks noGrp="1"/>
          </p:cNvGraphicFramePr>
          <p:nvPr/>
        </p:nvGraphicFramePr>
        <p:xfrm>
          <a:off x="3857619" y="4429132"/>
          <a:ext cx="5072099" cy="2077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929"/>
                <a:gridCol w="3191433"/>
                <a:gridCol w="1481737"/>
              </a:tblGrid>
              <a:tr h="5372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endParaRPr lang="ru-RU" sz="12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Перечень ОФД, получивших разрешение</a:t>
                      </a: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на обработку фискальных данных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(на 18.10.2016)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Адрес сайта ОФД в сети Интернет  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859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АО «Энергетические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системы и коммуникации»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www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.1-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ofd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ru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38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ООО «</a:t>
                      </a:r>
                      <a:r>
                        <a:rPr lang="ru-RU" sz="1200" dirty="0" err="1" smtClean="0">
                          <a:latin typeface="Times New Roman"/>
                          <a:ea typeface="Calibri"/>
                          <a:cs typeface="Times New Roman"/>
                        </a:rPr>
                        <a:t>Такском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www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taxcom</a:t>
                      </a:r>
                      <a:r>
                        <a:rPr lang="ru-RU" sz="12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ru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96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ООО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Эвотор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 ОФД»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www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platformaofd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ru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55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ООО «Ярус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www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ofd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ya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ru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844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/>
                          <a:ea typeface="Calibri"/>
                          <a:cs typeface="Times New Roman"/>
                        </a:rPr>
                        <a:t>ООО 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«ПЕТЕР-СЕРВИС </a:t>
                      </a:r>
                      <a:r>
                        <a:rPr lang="ru-RU" sz="1200" dirty="0" err="1">
                          <a:latin typeface="Times New Roman"/>
                          <a:ea typeface="Calibri"/>
                          <a:cs typeface="Times New Roman"/>
                        </a:rPr>
                        <a:t>Спецтехнологии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www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peterofd</a:t>
                      </a:r>
                      <a:r>
                        <a:rPr lang="ru-RU" sz="12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r>
                        <a:rPr lang="en-US" sz="1200" dirty="0" err="1">
                          <a:latin typeface="Times New Roman"/>
                          <a:ea typeface="Calibri"/>
                          <a:cs typeface="Times New Roman"/>
                        </a:rPr>
                        <a:t>ru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3857620" y="2428868"/>
            <a:ext cx="4892975" cy="73866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Стоимость услуги может меняться в зависимости от периода предоставления услуги, который указывается в договоре (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при предоставлении такой </a:t>
            </a:r>
            <a:r>
              <a:rPr lang="ru-RU" sz="1400" i="1" smtClean="0">
                <a:latin typeface="Times New Roman" pitchFamily="18" charset="0"/>
                <a:cs typeface="Times New Roman" pitchFamily="18" charset="0"/>
              </a:rPr>
              <a:t>возможности ОФД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29058" y="3333278"/>
            <a:ext cx="4929222" cy="73866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Чтобы подключиться к ОФД необходимо заключить договор с одной из организаций, получивших соответствующее разрешение от ФНС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Нашивка 53"/>
          <p:cNvSpPr/>
          <p:nvPr/>
        </p:nvSpPr>
        <p:spPr>
          <a:xfrm>
            <a:off x="3428992" y="2571744"/>
            <a:ext cx="357190" cy="214314"/>
          </a:xfrm>
          <a:prstGeom prst="chevron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2844" y="4357694"/>
            <a:ext cx="3357586" cy="428628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 стрелкой 24"/>
          <p:cNvCxnSpPr/>
          <p:nvPr/>
        </p:nvCxnSpPr>
        <p:spPr>
          <a:xfrm rot="5400000">
            <a:off x="821505" y="4822041"/>
            <a:ext cx="357190" cy="285752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6200000" flipH="1">
            <a:off x="2214546" y="4857760"/>
            <a:ext cx="357190" cy="214314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42844" y="4429132"/>
            <a:ext cx="34290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Срок замены фискального накопителя</a:t>
            </a:r>
            <a:endParaRPr lang="ru-RU" sz="14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42844" y="5214950"/>
            <a:ext cx="1500198" cy="11079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Для предпринимателей, работающих на общей системе налогообложения - </a:t>
            </a:r>
            <a:r>
              <a:rPr lang="ru-RU" sz="1100" b="1" i="1" u="sng" dirty="0" smtClean="0">
                <a:latin typeface="Times New Roman" pitchFamily="18" charset="0"/>
                <a:cs typeface="Times New Roman" pitchFamily="18" charset="0"/>
              </a:rPr>
              <a:t>ежегодно</a:t>
            </a:r>
            <a:endParaRPr lang="ru-RU" sz="11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трелка вниз 35"/>
          <p:cNvSpPr/>
          <p:nvPr/>
        </p:nvSpPr>
        <p:spPr>
          <a:xfrm>
            <a:off x="6215074" y="4071942"/>
            <a:ext cx="285752" cy="357190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1857356" y="5214950"/>
            <a:ext cx="1643074" cy="9387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Для предпринимателей, осуществляющих деятельность по патенту, ЕНВД, ЕСХН, УСН- </a:t>
            </a:r>
            <a:r>
              <a:rPr lang="ru-RU" sz="1100" b="1" i="1" u="sng" dirty="0" smtClean="0">
                <a:latin typeface="Times New Roman" pitchFamily="18" charset="0"/>
                <a:cs typeface="Times New Roman" pitchFamily="18" charset="0"/>
              </a:rPr>
              <a:t>раз в три года</a:t>
            </a:r>
            <a:endParaRPr lang="ru-RU" sz="11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85720" y="3143248"/>
            <a:ext cx="3143272" cy="892552"/>
          </a:xfrm>
          <a:prstGeom prst="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Стоимость фискального накопителя – 6 000 рублей </a:t>
            </a:r>
          </a:p>
          <a:p>
            <a:pPr algn="ctr"/>
            <a:r>
              <a:rPr lang="ru-RU" sz="1200" i="1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(сумма может меняться в зависимости от модели ККТ)</a:t>
            </a:r>
            <a:endParaRPr lang="ru-RU" sz="1200" i="1" dirty="0">
              <a:uFill>
                <a:solidFill>
                  <a:srgbClr val="FF0000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88640"/>
            <a:ext cx="7956376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Переход к новому порядку применения ККТ</a:t>
            </a: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2" y="188640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95536" y="13407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142844" y="1000108"/>
            <a:ext cx="8643998" cy="30777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i="1" u="sng" dirty="0" smtClean="0">
                <a:latin typeface="Times New Roman" pitchFamily="18" charset="0"/>
                <a:cs typeface="Times New Roman" pitchFamily="18" charset="0"/>
              </a:rPr>
              <a:t>Предусмотрен поэтапный переход к новому порядку применения контрольно-кассовой техники:</a:t>
            </a:r>
            <a:endParaRPr lang="ru-RU" sz="1400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14282" y="1428736"/>
            <a:ext cx="2214578" cy="357190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 rot="10800000" flipV="1">
            <a:off x="4429124" y="1857364"/>
            <a:ext cx="285752" cy="214314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42844" y="2185894"/>
            <a:ext cx="2357454" cy="8925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Организации и ИП вправе осуществлять регистрацию ККТ в ранее действовавшем порядке</a:t>
            </a:r>
            <a:endParaRPr lang="ru-RU" sz="13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rot="5400000">
            <a:off x="1035025" y="1963727"/>
            <a:ext cx="357190" cy="1588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786446" y="1857364"/>
            <a:ext cx="357190" cy="142876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929322" y="2071679"/>
            <a:ext cx="3071834" cy="169277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Не допускается использование ККТ, которая не обеспечивает передачу оператору фискальных данных каждого кассового чека или БСО в электронной форме, содержащих фискальной признак, за исключением установленного случая (удаленная местность от сетей связей)</a:t>
            </a:r>
            <a:endParaRPr lang="ru-RU" sz="13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00364" y="2143116"/>
            <a:ext cx="2714644" cy="12926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Организации и ИП, обратившиеся с заявлением о регистрации (перерегистрации) ККТ в налоговые органы, обязаны заключить </a:t>
            </a:r>
            <a:r>
              <a:rPr lang="ru-RU" sz="13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договор с оператором фискальных данных</a:t>
            </a:r>
            <a:endParaRPr lang="ru-RU" sz="13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57158" y="1428736"/>
            <a:ext cx="192882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i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До 1 февраля 2017 года</a:t>
            </a:r>
            <a:endParaRPr lang="ru-RU" sz="1300" b="1" i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14282" y="3465142"/>
            <a:ext cx="2143140" cy="8925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300" i="1" dirty="0" smtClean="0">
                <a:latin typeface="Times New Roman" pitchFamily="18" charset="0"/>
                <a:cs typeface="Times New Roman" pitchFamily="18" charset="0"/>
              </a:rPr>
              <a:t>Организации и ИП вправе использовать ККТ, зарегистрированную до 01.02.2017, </a:t>
            </a:r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до 01.07.2017 </a:t>
            </a:r>
            <a:endParaRPr lang="ru-RU" sz="13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2143108" y="4429132"/>
            <a:ext cx="4429156" cy="357190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3143240" y="4407107"/>
            <a:ext cx="2500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До 1 июля 2018 года</a:t>
            </a:r>
            <a:endParaRPr lang="ru-RU" sz="1400" b="1" i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 rot="10800000" flipV="1">
            <a:off x="2071670" y="4786322"/>
            <a:ext cx="428628" cy="357190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500034" y="5197160"/>
            <a:ext cx="4000528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ИП, применяющие патентную систему, а также организации и ИП, являющиеся плательщиками ЕНВД, могут осуществлять наличные денежные расчеты и (или) расчеты с использованием платежных карт без применения ККТ при условии выдачи по требованию покупателя подтверждающего документа в ранее действовавшем порядке(в соответствии со статьей 2 Федерального закона от 22.05.2003 № 54-ФЗ)</a:t>
            </a:r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00694" y="5214950"/>
            <a:ext cx="271464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Организации и ИП, выполняющие работы, оказывающие услуги населению, вправе не применять ККТ при условии выдачи им соответствующих БСО в ранее установленном порядке</a:t>
            </a:r>
            <a:endParaRPr lang="ru-RU" sz="12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8" name="Прямая со стрелкой 47"/>
          <p:cNvCxnSpPr/>
          <p:nvPr/>
        </p:nvCxnSpPr>
        <p:spPr>
          <a:xfrm>
            <a:off x="5572132" y="4857760"/>
            <a:ext cx="642942" cy="285752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Скругленный прямоугольник 49"/>
          <p:cNvSpPr/>
          <p:nvPr/>
        </p:nvSpPr>
        <p:spPr>
          <a:xfrm>
            <a:off x="4286248" y="1428736"/>
            <a:ext cx="2214578" cy="357190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4429124" y="1422100"/>
            <a:ext cx="192882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00" b="1" i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 1 февраля 2017 года</a:t>
            </a:r>
            <a:endParaRPr lang="ru-RU" sz="1300" b="1" i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 rot="5400000">
            <a:off x="1036613" y="3249611"/>
            <a:ext cx="357190" cy="1588"/>
          </a:xfrm>
          <a:prstGeom prst="straightConnector1">
            <a:avLst/>
          </a:prstGeom>
          <a:ln w="158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Группа 34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36" name="Овал 35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8" name="TextBox 34"/>
            <p:cNvSpPr txBox="1">
              <a:spLocks noChangeArrowheads="1"/>
            </p:cNvSpPr>
            <p:nvPr/>
          </p:nvSpPr>
          <p:spPr bwMode="auto">
            <a:xfrm>
              <a:off x="8715406" y="6448032"/>
              <a:ext cx="3571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4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88640"/>
            <a:ext cx="7956376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Кто освобожден от применения ККТ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(ст. 2 Федерального закона от 22.05.2003 № 54-ФЗ)</a:t>
            </a: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2" y="188640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95536" y="13407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071538" y="1794679"/>
            <a:ext cx="7358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Услуги по ремонту и покраске обуви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5720" y="978083"/>
            <a:ext cx="8572560" cy="307777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Новая редакция закона освобождает от использования ККТ  предпринимателей (юридических лиц и ИП)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71538" y="2080431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Услуги по изготовлению и ремонту ключей и галантереи из металла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71538" y="2366183"/>
            <a:ext cx="7072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Продажа собственноручно изготовленных изделий народных промыслов или художественных промыслов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71538" y="3509191"/>
            <a:ext cx="7358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Продажа продуктов из автоцистерн: молока, кваса, свежей рыбы  и т.д.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071538" y="2928934"/>
            <a:ext cx="7358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Продажа газет и журналов в киосках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71538" y="3214686"/>
            <a:ext cx="7358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Торговля мороженным и разливными безалкогольными напитками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71538" y="3786190"/>
            <a:ext cx="7358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Разносная торговля продовольственными и непродовольственными товарами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71538" y="4080695"/>
            <a:ext cx="7358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Присмотр и уход за детьми, больными, престарелыми и инвалидами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071538" y="4366447"/>
            <a:ext cx="7358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Продажа на ярмарках, </a:t>
            </a:r>
            <a:r>
              <a:rPr lang="ru-RU" sz="12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выставка-продажах</a:t>
            </a:r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розничных рынках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71538" y="4681847"/>
            <a:ext cx="7358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Аптеки, работающие при фельдшерских пунктах в селах и деревнях, а также отделениях больниц и медицинских организаций, в населенных пунктах, где нет аптек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42910" y="5191796"/>
            <a:ext cx="735811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i="1" smtClean="0">
                <a:latin typeface="Times New Roman" pitchFamily="18" charset="0"/>
                <a:cs typeface="Times New Roman" pitchFamily="18" charset="0"/>
              </a:rPr>
              <a:t>работающих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в отдаленных и труднодоступных местностях, перечень которых утверждается региональными властями</a:t>
            </a:r>
            <a:endParaRPr lang="ru-RU" sz="1400" i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928662" y="1857364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7" name="Прямоугольник 46"/>
          <p:cNvSpPr/>
          <p:nvPr/>
        </p:nvSpPr>
        <p:spPr>
          <a:xfrm>
            <a:off x="928662" y="2143116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928662" y="2428868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928662" y="3000372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" name="Прямоугольник 49"/>
          <p:cNvSpPr/>
          <p:nvPr/>
        </p:nvSpPr>
        <p:spPr>
          <a:xfrm>
            <a:off x="928662" y="3286124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928662" y="3571876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928662" y="3857628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928662" y="4143380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4" name="Прямоугольник 53"/>
          <p:cNvSpPr/>
          <p:nvPr/>
        </p:nvSpPr>
        <p:spPr>
          <a:xfrm>
            <a:off x="928662" y="4429132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928662" y="4786322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1071538" y="2651935"/>
            <a:ext cx="73581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Сдача ИП в аренду (наем) жилых помещений, принадлежащих ему на праве собственности</a:t>
            </a:r>
            <a:endParaRPr lang="ru-RU" sz="12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928662" y="2714620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58" name="Группа 57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59" name="Овал 58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60" name="TextBox 34"/>
            <p:cNvSpPr txBox="1">
              <a:spLocks noChangeArrowheads="1"/>
            </p:cNvSpPr>
            <p:nvPr/>
          </p:nvSpPr>
          <p:spPr bwMode="auto">
            <a:xfrm>
              <a:off x="8715406" y="6448032"/>
              <a:ext cx="3571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5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61" name="Пятиугольник 60"/>
          <p:cNvSpPr/>
          <p:nvPr/>
        </p:nvSpPr>
        <p:spPr>
          <a:xfrm>
            <a:off x="142844" y="1500174"/>
            <a:ext cx="357190" cy="142876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571472" y="1406711"/>
            <a:ext cx="5857916" cy="307777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осуществляющих следующие виды деятельности:</a:t>
            </a:r>
          </a:p>
        </p:txBody>
      </p:sp>
      <p:sp>
        <p:nvSpPr>
          <p:cNvPr id="64" name="Пятиугольник 63"/>
          <p:cNvSpPr/>
          <p:nvPr/>
        </p:nvSpPr>
        <p:spPr>
          <a:xfrm>
            <a:off x="214282" y="5357826"/>
            <a:ext cx="357190" cy="142876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1142976" y="5763300"/>
            <a:ext cx="742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обязаны </a:t>
            </a:r>
            <a:r>
              <a:rPr lang="ru-RU" sz="1400" i="1" u="sng" dirty="0" smtClean="0">
                <a:latin typeface="Times New Roman" pitchFamily="18" charset="0"/>
                <a:cs typeface="Times New Roman" pitchFamily="18" charset="0"/>
              </a:rPr>
              <a:t>по первому требованию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выдавать документ, подтверждающий факт совершения покупки</a:t>
            </a:r>
            <a:endParaRPr lang="ru-RU" sz="14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928662" y="5857892"/>
            <a:ext cx="142876" cy="142876"/>
          </a:xfrm>
          <a:prstGeom prst="rect">
            <a:avLst/>
          </a:prstGeom>
          <a:solidFill>
            <a:srgbClr val="99CCFF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 descr="BSO_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4" y="4950116"/>
            <a:ext cx="2697831" cy="1907884"/>
          </a:xfrm>
          <a:prstGeom prst="rect">
            <a:avLst/>
          </a:prstGeom>
          <a:ln w="3175" cap="sq">
            <a:solidFill>
              <a:schemeClr val="tx1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88640"/>
            <a:ext cx="7956376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Применение бланков строгой отчетности (БСО)</a:t>
            </a: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9562" y="188640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95536" y="13407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142844" y="1071546"/>
            <a:ext cx="8572560" cy="892552"/>
          </a:xfrm>
          <a:prstGeom prst="rect">
            <a:avLst/>
          </a:prstGeom>
          <a:solidFill>
            <a:schemeClr val="accent1">
              <a:lumMod val="40000"/>
              <a:lumOff val="60000"/>
              <a:alpha val="54902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3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Бланк строгой отчетности (БСО) </a:t>
            </a:r>
            <a:r>
              <a:rPr lang="ru-RU" sz="13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– первичный документ, приравненный к кассовому чеку, сформированный в электронной форме и (или) отпечатанный с применением автоматизированной системы для бланков строгой отчетности в момент расчета между пользователем и клиентом за оказанные услуги, содержащий сведения о расчете, подтверждающий факт его осуществления и соответствующий требованиям законодательства РФ о применении ККТ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4282" y="2143116"/>
            <a:ext cx="8501122" cy="492443"/>
          </a:xfrm>
          <a:prstGeom prst="rect">
            <a:avLst/>
          </a:prstGeom>
          <a:solidFill>
            <a:schemeClr val="accent1">
              <a:lumMod val="40000"/>
              <a:lumOff val="60000"/>
              <a:alpha val="54902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3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Автоматизированная система для БСО </a:t>
            </a:r>
            <a:r>
              <a:rPr lang="ru-RU" sz="13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– контрольно-кассовая техника, используемая для формирования в электронной форме БСО, а также их печати на бумажных носителях</a:t>
            </a:r>
          </a:p>
        </p:txBody>
      </p:sp>
      <p:pic>
        <p:nvPicPr>
          <p:cNvPr id="18" name="Рисунок 17" descr="240_F_56054697_OQZLzOb8gDvK6ikQoyaniC0hv5GGaxKp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5720" y="2786058"/>
            <a:ext cx="514354" cy="571504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785787" y="2857496"/>
            <a:ext cx="72866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i="1" u="sng" dirty="0" smtClean="0">
                <a:uFill>
                  <a:solidFill>
                    <a:srgbClr val="FF0000"/>
                  </a:solidFill>
                </a:uFill>
                <a:latin typeface="Times New Roman" pitchFamily="18" charset="0"/>
                <a:cs typeface="Times New Roman" pitchFamily="18" charset="0"/>
              </a:rPr>
              <a:t>Автоматизированная система для БСО применяется только для осуществления расчетов при оказании услуг</a:t>
            </a:r>
            <a:endParaRPr lang="ru-RU" sz="1400" b="1" i="1" u="sng" dirty="0">
              <a:uFill>
                <a:solidFill>
                  <a:srgbClr val="FF0000"/>
                </a:solidFill>
              </a:u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85720" y="3643314"/>
            <a:ext cx="1428760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До 01.07.2018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5720" y="4500570"/>
            <a:ext cx="1428760" cy="30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 01.07.2018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>
            <a:off x="1857356" y="3714752"/>
            <a:ext cx="1000132" cy="14287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</a:t>
            </a:r>
            <a:endParaRPr lang="ru-RU" dirty="0"/>
          </a:p>
        </p:txBody>
      </p:sp>
      <p:sp>
        <p:nvSpPr>
          <p:cNvPr id="24" name="Стрелка вправо 23"/>
          <p:cNvSpPr/>
          <p:nvPr/>
        </p:nvSpPr>
        <p:spPr>
          <a:xfrm>
            <a:off x="1857356" y="4572008"/>
            <a:ext cx="1000132" cy="142876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3071802" y="3500438"/>
            <a:ext cx="4572032" cy="769441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i="1" dirty="0" smtClean="0">
                <a:latin typeface="Arial" pitchFamily="34" charset="0"/>
                <a:cs typeface="Arial" pitchFamily="34" charset="0"/>
              </a:rPr>
              <a:t>Организации и ИП, оказывающие услуги, вправе применять БСО в соответствии с Федеральным законом от 22.05.2003 № 54-ФЗ (</a:t>
            </a:r>
            <a:r>
              <a:rPr lang="ru-RU" sz="1100" b="1" i="1" dirty="0" smtClean="0">
                <a:latin typeface="Arial" pitchFamily="34" charset="0"/>
                <a:cs typeface="Arial" pitchFamily="34" charset="0"/>
              </a:rPr>
              <a:t>в редакции, действовавшей до дня вступления в силу Федерального закона от 03.07.2016 № 290-ФЗ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1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43240" y="4429132"/>
            <a:ext cx="4572032" cy="430887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100" i="1" dirty="0" smtClean="0">
                <a:latin typeface="Arial" pitchFamily="34" charset="0"/>
                <a:cs typeface="Arial" pitchFamily="34" charset="0"/>
              </a:rPr>
              <a:t>Организации и ИП, оказывающие услуги, </a:t>
            </a:r>
            <a:r>
              <a:rPr lang="ru-RU" sz="1100" b="1" i="1" dirty="0" smtClean="0">
                <a:latin typeface="Arial" pitchFamily="34" charset="0"/>
                <a:cs typeface="Arial" pitchFamily="34" charset="0"/>
              </a:rPr>
              <a:t>обязаны</a:t>
            </a:r>
            <a:r>
              <a:rPr lang="ru-RU" sz="1100" i="1" dirty="0" smtClean="0">
                <a:latin typeface="Arial" pitchFamily="34" charset="0"/>
                <a:cs typeface="Arial" pitchFamily="34" charset="0"/>
              </a:rPr>
              <a:t> для расчетов использовать автоматизированную систему для БСО</a:t>
            </a:r>
            <a:endParaRPr lang="ru-RU" sz="1100" b="1" i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29" name="Овал 28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30" name="TextBox 34"/>
            <p:cNvSpPr txBox="1">
              <a:spLocks noChangeArrowheads="1"/>
            </p:cNvSpPr>
            <p:nvPr/>
          </p:nvSpPr>
          <p:spPr bwMode="auto">
            <a:xfrm>
              <a:off x="8715406" y="6448032"/>
              <a:ext cx="3571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6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88640"/>
            <a:ext cx="7956376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Применение ККТ организациями и ИП, применяющими различные системы налогообложения</a:t>
            </a: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62" y="188640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95536" y="13407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928662" y="1045003"/>
            <a:ext cx="2857520" cy="1169551"/>
          </a:xfrm>
          <a:prstGeom prst="rect">
            <a:avLst/>
          </a:prstGeom>
          <a:solidFill>
            <a:schemeClr val="accent1">
              <a:lumMod val="40000"/>
              <a:lumOff val="60000"/>
              <a:alpha val="54902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Патентная система налогообложения </a:t>
            </a:r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(ИП)</a:t>
            </a:r>
            <a:r>
              <a:rPr lang="ru-RU" sz="1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ЕНВД </a:t>
            </a:r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(ИП и организации по видам деятельности согласно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пункту 2 статьи 346.26 НК РФ)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57818" y="1142984"/>
            <a:ext cx="2571768" cy="523220"/>
          </a:xfrm>
          <a:prstGeom prst="rect">
            <a:avLst/>
          </a:prstGeom>
          <a:solidFill>
            <a:schemeClr val="accent1">
              <a:lumMod val="40000"/>
              <a:lumOff val="60000"/>
              <a:alpha val="54902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УСН и ЕСХН </a:t>
            </a:r>
          </a:p>
          <a:p>
            <a:pPr algn="ctr"/>
            <a:r>
              <a:rPr lang="ru-RU" sz="1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(ИП и организации)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42844" y="2478281"/>
            <a:ext cx="857224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Было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 rot="7732028">
            <a:off x="1244566" y="2475313"/>
            <a:ext cx="564847" cy="164169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142844" y="2963946"/>
            <a:ext cx="1714512" cy="1200329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Освобождены от применения ККТ с условием выдачи по требованию покупателя квитанции об оплате</a:t>
            </a: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28860" y="2900274"/>
            <a:ext cx="1785950" cy="646331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Старая норма действительна до 01.07.2018</a:t>
            </a: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 rot="3284579">
            <a:off x="2662244" y="2481910"/>
            <a:ext cx="564847" cy="164169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3357554" y="2478281"/>
            <a:ext cx="857224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Стало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14546" y="3606888"/>
            <a:ext cx="2071702" cy="2308324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После 01.07.2018 все обязаны применять ККТ, за исключением предпринимателей, осуществляющих деятельность в отдаленных или труднодоступных местностях, а также осуществляющих виды деятельности, указанные в ст.2 Федерального закона от 22.05.2003 № 54-ФЗ</a:t>
            </a: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трелка вправо 30"/>
          <p:cNvSpPr/>
          <p:nvPr/>
        </p:nvSpPr>
        <p:spPr>
          <a:xfrm rot="7342711">
            <a:off x="5525210" y="2118467"/>
            <a:ext cx="908034" cy="219117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</a:t>
            </a:r>
            <a:endParaRPr lang="ru-RU" dirty="0"/>
          </a:p>
        </p:txBody>
      </p:sp>
      <p:sp>
        <p:nvSpPr>
          <p:cNvPr id="33" name="Стрелка вправо 32"/>
          <p:cNvSpPr/>
          <p:nvPr/>
        </p:nvSpPr>
        <p:spPr>
          <a:xfrm rot="3655227">
            <a:off x="7307597" y="1991631"/>
            <a:ext cx="735209" cy="173284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                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8001024" y="2121091"/>
            <a:ext cx="857224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Стало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14876" y="2214554"/>
            <a:ext cx="857224" cy="30777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Было</a:t>
            </a:r>
            <a:endParaRPr lang="ru-RU" sz="1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714876" y="2786058"/>
            <a:ext cx="1857388" cy="2492990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Все применяли ККТ, за исключением предпринимателей, оказывающих услуги населению с условием выдачи квитанции об оплате, а также </a:t>
            </a:r>
          </a:p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предпринимателей, осуществляющих деятельность в отдаленных или труднодоступных местностях</a:t>
            </a: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072330" y="2500306"/>
            <a:ext cx="1785950" cy="646331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Старая норма действительна до 01.07.2018</a:t>
            </a: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715140" y="3214686"/>
            <a:ext cx="2214578" cy="2677656"/>
          </a:xfrm>
          <a:prstGeom prst="rect">
            <a:avLst/>
          </a:prstGeom>
          <a:ln cmpd="dbl">
            <a:beve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После 01.07.2018 все обязаны применять ККТ, за исключением предпринимателей, осуществляющих деятельность в отдаленных или труднодоступных местностях, а также осуществляющих деятельность, обозначенную в ст.2 Федерального закона от 22.05.2003 № 54-ФЗ (ограниченный перечень работ, услуг)</a:t>
            </a:r>
            <a:endParaRPr lang="ru-RU" sz="1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14876" y="6000768"/>
            <a:ext cx="3857652" cy="66941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Организации и ИП на УСН </a:t>
            </a:r>
            <a:r>
              <a:rPr lang="ru-RU" sz="1250" b="1" i="1" dirty="0" smtClean="0">
                <a:latin typeface="Times New Roman" pitchFamily="18" charset="0"/>
                <a:cs typeface="Times New Roman" pitchFamily="18" charset="0"/>
              </a:rPr>
              <a:t>обязаны</a:t>
            </a:r>
            <a:r>
              <a:rPr lang="ru-RU" sz="1250" i="1" dirty="0" smtClean="0">
                <a:latin typeface="Times New Roman" pitchFamily="18" charset="0"/>
                <a:cs typeface="Times New Roman" pitchFamily="18" charset="0"/>
              </a:rPr>
              <a:t> соблюдать порядок ведения кассовых операций и правила расчетов наличными</a:t>
            </a:r>
            <a:endParaRPr lang="ru-RU" sz="125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0" name="Группа 39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41" name="Овал 40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42" name="TextBox 34"/>
            <p:cNvSpPr txBox="1">
              <a:spLocks noChangeArrowheads="1"/>
            </p:cNvSpPr>
            <p:nvPr/>
          </p:nvSpPr>
          <p:spPr bwMode="auto">
            <a:xfrm>
              <a:off x="8715406" y="6448032"/>
              <a:ext cx="3571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7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Рисунок 55" descr="mini-500x500.jpg"/>
          <p:cNvPicPr>
            <a:picLocks noChangeAspect="1"/>
          </p:cNvPicPr>
          <p:nvPr/>
        </p:nvPicPr>
        <p:blipFill>
          <a:blip r:embed="rId3" cstate="print"/>
          <a:srcRect t="10345" b="17240"/>
          <a:stretch>
            <a:fillRect/>
          </a:stretch>
        </p:blipFill>
        <p:spPr>
          <a:xfrm>
            <a:off x="4357686" y="5857892"/>
            <a:ext cx="1381118" cy="1000132"/>
          </a:xfrm>
          <a:prstGeom prst="rect">
            <a:avLst/>
          </a:prstGeom>
        </p:spPr>
      </p:pic>
      <p:pic>
        <p:nvPicPr>
          <p:cNvPr id="55" name="Рисунок 54" descr="text_file_245_l.png"/>
          <p:cNvPicPr>
            <a:picLocks noChangeAspect="1"/>
          </p:cNvPicPr>
          <p:nvPr/>
        </p:nvPicPr>
        <p:blipFill>
          <a:blip r:embed="rId4" cstate="print"/>
          <a:srcRect t="6274" b="12171"/>
          <a:stretch>
            <a:fillRect/>
          </a:stretch>
        </p:blipFill>
        <p:spPr>
          <a:xfrm>
            <a:off x="6143636" y="5572140"/>
            <a:ext cx="1515106" cy="928694"/>
          </a:xfrm>
          <a:prstGeom prst="rect">
            <a:avLst/>
          </a:prstGeom>
        </p:spPr>
      </p:pic>
      <p:pic>
        <p:nvPicPr>
          <p:cNvPr id="54" name="Рисунок 53" descr="_90F_Bez_AKB_bez_kabelya_USB_.jpg"/>
          <p:cNvPicPr>
            <a:picLocks noChangeAspect="1"/>
          </p:cNvPicPr>
          <p:nvPr/>
        </p:nvPicPr>
        <p:blipFill>
          <a:blip r:embed="rId5" cstate="print"/>
          <a:srcRect l="11111" r="11111"/>
          <a:stretch>
            <a:fillRect/>
          </a:stretch>
        </p:blipFill>
        <p:spPr>
          <a:xfrm>
            <a:off x="1857356" y="5928901"/>
            <a:ext cx="1000132" cy="857685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0" y="1"/>
            <a:ext cx="9144000" cy="42860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0" y="188640"/>
            <a:ext cx="7956376" cy="72008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Каталог контрольно-кассовой техники</a:t>
            </a:r>
            <a:endParaRPr lang="ru-RU" dirty="0"/>
          </a:p>
        </p:txBody>
      </p:sp>
      <p:pic>
        <p:nvPicPr>
          <p:cNvPr id="4099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9562" y="188640"/>
            <a:ext cx="1214438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AutoShape 4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https://im-tub-ap-ru.yandex.net/pic/b11eeb27a30d39ec29e99adb21be4f81/www.novini.bg/uploads/news_pictures/2012-39/orig/bylgari-snabdqvali-s-falshivi-pasporti-teroristi-ot-djamaat-shariat-9621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2" name="AutoShape 8" descr="https://im-tub-ap-ru.yandex.net/pic/3e720950600e8c9ecacb60058973f6b7/www.samaragid.ru/image/1331740325_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4" name="AutoShape 10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6" name="AutoShape 12" descr="https://im-tub-ap-ru.yandex.net/pic/9022acdaa68907382ab13d1c3b91aa92/globalservis59.ru/images/209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9" name="AutoShape 15" descr="https://im-tub-ap-ru.yandex.net/pic/6011996b40edf990ba004b62700b09a8/ufa.rujazi.com/images/classified/6035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3794" name="AutoShape 2" descr="https://im-tub-ap-ru.yandex.net/pic/e3243ccfada9dd659551d9d2e0445183/registracij-ooo.ru/wp-content/uploads/2012/10/Nalogi-300x21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395536" y="13407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8" name="Picture 3" descr="C:\Users\avbold\Pictures\galka_klipart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2466" y="1000108"/>
            <a:ext cx="326130" cy="285753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428628" y="928670"/>
            <a:ext cx="8358246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5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В работе можно использовать только те модели ККТ, которые </a:t>
            </a:r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включены в официальный реестр моделей ККТ ФНС России. Помимо моделей контрольно-кассовой техники ФНС России вносит в реестр сведения о каждом изготовленном экземпляре ККТ</a:t>
            </a:r>
            <a:endParaRPr lang="ru-RU" sz="125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22" name="Picture 3" descr="C:\Users\avbold\Pictures\galka_klipart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2466" y="1571612"/>
            <a:ext cx="326130" cy="285753"/>
          </a:xfrm>
          <a:prstGeom prst="rect">
            <a:avLst/>
          </a:prstGeom>
          <a:noFill/>
        </p:spPr>
      </p:pic>
      <p:sp>
        <p:nvSpPr>
          <p:cNvPr id="23" name="TextBox 22"/>
          <p:cNvSpPr txBox="1"/>
          <p:nvPr/>
        </p:nvSpPr>
        <p:spPr>
          <a:xfrm>
            <a:off x="428628" y="1571612"/>
            <a:ext cx="8215370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50" dirty="0" smtClean="0">
                <a:latin typeface="Times New Roman" pitchFamily="18" charset="0"/>
                <a:cs typeface="Times New Roman" pitchFamily="18" charset="0"/>
              </a:rPr>
              <a:t>Ряд моделей старого типа можно модернизировать. Большинство изготовителей будут обеспечивать выпуск необходимых комплектов доработки, а также оказывать информационную поддержку через телефоны горячей линии</a:t>
            </a:r>
          </a:p>
          <a:p>
            <a:pPr algn="ctr"/>
            <a:r>
              <a:rPr lang="ru-RU" sz="1250" b="1" i="1" u="sng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(стоимость первичной доработки ККТ составляет от 5 до 10 тыс.рублей)</a:t>
            </a:r>
            <a:endParaRPr lang="ru-RU" sz="1250" b="1" i="1" u="sng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42910" y="2786058"/>
            <a:ext cx="7607768" cy="428628"/>
          </a:xfrm>
          <a:prstGeom prst="roundRect">
            <a:avLst/>
          </a:prstGeom>
          <a:noFill/>
          <a:ln>
            <a:solidFill>
              <a:schemeClr val="tx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1643042" y="2804694"/>
            <a:ext cx="5786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Классификация моделей контрольно-кассовой техники</a:t>
            </a:r>
            <a:endParaRPr lang="ru-RU" sz="1600" b="1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 rot="10800000" flipV="1">
            <a:off x="1714480" y="3214685"/>
            <a:ext cx="500066" cy="285752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3893339" y="3392487"/>
            <a:ext cx="357190" cy="1588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6072198" y="3214686"/>
            <a:ext cx="714380" cy="285752"/>
          </a:xfrm>
          <a:prstGeom prst="straightConnector1">
            <a:avLst/>
          </a:prstGeom>
          <a:ln w="19050">
            <a:solidFill>
              <a:schemeClr val="tx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142844" y="3569617"/>
            <a:ext cx="2357454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Модели ККТ, стоимость которых от 17.000 до 25.000 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214678" y="3571876"/>
            <a:ext cx="2357454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Модели ККТ, стоимость которых от 26.000 до 70.000 рублей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286512" y="3569617"/>
            <a:ext cx="2357454" cy="430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100" i="1" dirty="0" smtClean="0">
                <a:latin typeface="Times New Roman" pitchFamily="18" charset="0"/>
                <a:cs typeface="Times New Roman" pitchFamily="18" charset="0"/>
              </a:rPr>
              <a:t>Модели ККТ, стоимость которых от 70.000  рублей и выше</a:t>
            </a:r>
            <a:endParaRPr lang="ru-RU" sz="11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 rot="5400000" flipV="1">
            <a:off x="1415869" y="4870619"/>
            <a:ext cx="2786082" cy="457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52" name="Прямоугольник 51"/>
          <p:cNvSpPr/>
          <p:nvPr/>
        </p:nvSpPr>
        <p:spPr>
          <a:xfrm rot="5400000" flipV="1">
            <a:off x="4487703" y="4870619"/>
            <a:ext cx="2786082" cy="457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36" name="Пятиугольник 35"/>
          <p:cNvSpPr/>
          <p:nvPr/>
        </p:nvSpPr>
        <p:spPr>
          <a:xfrm>
            <a:off x="71406" y="4143380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285720" y="4080695"/>
            <a:ext cx="2214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Самый простой вид ККТ</a:t>
            </a:r>
          </a:p>
        </p:txBody>
      </p:sp>
      <p:sp>
        <p:nvSpPr>
          <p:cNvPr id="38" name="Пятиугольник 37"/>
          <p:cNvSpPr/>
          <p:nvPr/>
        </p:nvSpPr>
        <p:spPr>
          <a:xfrm>
            <a:off x="2928926" y="4143380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3143240" y="4080695"/>
            <a:ext cx="25717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Самый распространенный вид ККТ</a:t>
            </a:r>
          </a:p>
        </p:txBody>
      </p:sp>
      <p:sp>
        <p:nvSpPr>
          <p:cNvPr id="40" name="Пятиугольник 39"/>
          <p:cNvSpPr/>
          <p:nvPr/>
        </p:nvSpPr>
        <p:spPr>
          <a:xfrm>
            <a:off x="6000760" y="4286256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6215074" y="4110343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Данный вид ККТ является более сложным аппаратом </a:t>
            </a:r>
          </a:p>
        </p:txBody>
      </p:sp>
      <p:sp>
        <p:nvSpPr>
          <p:cNvPr id="42" name="Пятиугольник 41"/>
          <p:cNvSpPr/>
          <p:nvPr/>
        </p:nvSpPr>
        <p:spPr>
          <a:xfrm>
            <a:off x="2928926" y="4500570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3143240" y="4425743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Имеется сенсорный экран, встроенное программное обеспечение, сканер штрих-кода</a:t>
            </a:r>
          </a:p>
        </p:txBody>
      </p:sp>
      <p:sp>
        <p:nvSpPr>
          <p:cNvPr id="44" name="Пятиугольник 43"/>
          <p:cNvSpPr/>
          <p:nvPr/>
        </p:nvSpPr>
        <p:spPr>
          <a:xfrm>
            <a:off x="2928926" y="5143512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3143240" y="4967599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Имеется возможность соединения с </a:t>
            </a:r>
            <a:r>
              <a:rPr lang="ru-RU" sz="1200" dirty="0" err="1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товароучетной</a:t>
            </a:r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системой</a:t>
            </a:r>
          </a:p>
        </p:txBody>
      </p:sp>
      <p:sp>
        <p:nvSpPr>
          <p:cNvPr id="49" name="Пятиугольник 48"/>
          <p:cNvSpPr/>
          <p:nvPr/>
        </p:nvSpPr>
        <p:spPr>
          <a:xfrm>
            <a:off x="2928926" y="5572140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3143240" y="5384085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Подходит для осуществления торговли алкогольной продукцией без установки дополнительной аппаратуры</a:t>
            </a:r>
          </a:p>
        </p:txBody>
      </p:sp>
      <p:sp>
        <p:nvSpPr>
          <p:cNvPr id="53" name="Пятиугольник 52"/>
          <p:cNvSpPr/>
          <p:nvPr/>
        </p:nvSpPr>
        <p:spPr>
          <a:xfrm>
            <a:off x="71406" y="4429132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285720" y="4354305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Подходит для небольших предприятий с маленьким ассортиментом товаров и услуг</a:t>
            </a:r>
          </a:p>
        </p:txBody>
      </p:sp>
      <p:sp>
        <p:nvSpPr>
          <p:cNvPr id="58" name="Пятиугольник 57"/>
          <p:cNvSpPr/>
          <p:nvPr/>
        </p:nvSpPr>
        <p:spPr>
          <a:xfrm>
            <a:off x="71406" y="5000636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285720" y="4925809"/>
            <a:ext cx="2428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Имеется только ручной ввод наименований продаваемой продукции/оказываемой услуги </a:t>
            </a:r>
          </a:p>
        </p:txBody>
      </p:sp>
      <p:sp>
        <p:nvSpPr>
          <p:cNvPr id="60" name="Пятиугольник 59"/>
          <p:cNvSpPr/>
          <p:nvPr/>
        </p:nvSpPr>
        <p:spPr>
          <a:xfrm>
            <a:off x="71406" y="5572140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/>
          <p:cNvSpPr txBox="1"/>
          <p:nvPr/>
        </p:nvSpPr>
        <p:spPr>
          <a:xfrm>
            <a:off x="285720" y="5455523"/>
            <a:ext cx="24288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При осуществлении продажи алкогольной продукцией потребуется приобретение дополнительной аппаратуры</a:t>
            </a:r>
          </a:p>
        </p:txBody>
      </p:sp>
      <p:sp>
        <p:nvSpPr>
          <p:cNvPr id="62" name="Пятиугольник 61"/>
          <p:cNvSpPr/>
          <p:nvPr/>
        </p:nvSpPr>
        <p:spPr>
          <a:xfrm>
            <a:off x="6000760" y="4643446"/>
            <a:ext cx="214314" cy="71438"/>
          </a:xfrm>
          <a:prstGeom prst="homePlat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6215074" y="4568619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Подходят для крупных торговых объектах (гипермаркетов, супермаркетов)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14282" y="2191400"/>
            <a:ext cx="87399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Ознакомиться с каталогом ККТ нового типа можно на сайте Федеральной налоговой службы РФ </a:t>
            </a:r>
          </a:p>
          <a:p>
            <a:pPr algn="ctr"/>
            <a:r>
              <a:rPr lang="ru-RU" sz="1500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 вкладке «Юридические лица»: </a:t>
            </a:r>
            <a:r>
              <a:rPr lang="en-US" sz="15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www.nalog.ru</a:t>
            </a:r>
            <a:r>
              <a:rPr lang="ru-RU" sz="1500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500" b="1" i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4" name="Группа 63"/>
          <p:cNvGrpSpPr/>
          <p:nvPr/>
        </p:nvGrpSpPr>
        <p:grpSpPr>
          <a:xfrm>
            <a:off x="8572528" y="6448032"/>
            <a:ext cx="571500" cy="338554"/>
            <a:chOff x="8572528" y="6448032"/>
            <a:chExt cx="571500" cy="338554"/>
          </a:xfrm>
        </p:grpSpPr>
        <p:sp>
          <p:nvSpPr>
            <p:cNvPr id="66" name="Овал 65"/>
            <p:cNvSpPr/>
            <p:nvPr/>
          </p:nvSpPr>
          <p:spPr>
            <a:xfrm>
              <a:off x="8572528" y="6500834"/>
              <a:ext cx="571500" cy="285750"/>
            </a:xfrm>
            <a:prstGeom prst="ellipse">
              <a:avLst/>
            </a:prstGeom>
            <a:noFill/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67" name="TextBox 34"/>
            <p:cNvSpPr txBox="1">
              <a:spLocks noChangeArrowheads="1"/>
            </p:cNvSpPr>
            <p:nvPr/>
          </p:nvSpPr>
          <p:spPr bwMode="auto">
            <a:xfrm>
              <a:off x="8715406" y="6448032"/>
              <a:ext cx="35718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600" dirty="0" smtClean="0">
                  <a:ea typeface="Arial Unicode MS" pitchFamily="34" charset="-128"/>
                  <a:cs typeface="Arial Unicode MS" pitchFamily="34" charset="-128"/>
                </a:rPr>
                <a:t>8</a:t>
              </a:r>
              <a:endParaRPr lang="ru-RU" sz="1600" dirty="0">
                <a:ea typeface="Arial Unicode MS" pitchFamily="34" charset="-128"/>
                <a:cs typeface="Arial Unicode MS" pitchFamily="34" charset="-128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2974</TotalTime>
  <Words>2041</Words>
  <Application>Microsoft Office PowerPoint</Application>
  <PresentationFormat>Экран (4:3)</PresentationFormat>
  <Paragraphs>208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Еремеева</dc:creator>
  <cp:lastModifiedBy>tishkova</cp:lastModifiedBy>
  <cp:revision>346</cp:revision>
  <dcterms:created xsi:type="dcterms:W3CDTF">2016-12-07T13:33:47Z</dcterms:created>
  <dcterms:modified xsi:type="dcterms:W3CDTF">2017-01-24T08:47:26Z</dcterms:modified>
</cp:coreProperties>
</file>