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0691813" cy="756285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182" y="-6"/>
      </p:cViewPr>
      <p:guideLst>
        <p:guide orient="horz" pos="2382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1886" y="2349387"/>
            <a:ext cx="9088041" cy="162111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3772" y="4285615"/>
            <a:ext cx="7484269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A743-F6C1-4542-B27C-58F5F7CC407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A716-556B-4B6C-B315-04B96C60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65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A743-F6C1-4542-B27C-58F5F7CC407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A716-556B-4B6C-B315-04B96C60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47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3912" y="302866"/>
            <a:ext cx="2812169" cy="645293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546" y="302866"/>
            <a:ext cx="8260168" cy="645293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A743-F6C1-4542-B27C-58F5F7CC407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A716-556B-4B6C-B315-04B96C60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265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A743-F6C1-4542-B27C-58F5F7CC407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A716-556B-4B6C-B315-04B96C60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590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580" y="4859833"/>
            <a:ext cx="9088041" cy="150206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580" y="3205459"/>
            <a:ext cx="9088041" cy="165437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A743-F6C1-4542-B27C-58F5F7CC407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A716-556B-4B6C-B315-04B96C60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594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5546" y="1764667"/>
            <a:ext cx="5535241" cy="4991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38984" y="1764667"/>
            <a:ext cx="5537096" cy="49911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A743-F6C1-4542-B27C-58F5F7CC407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A716-556B-4B6C-B315-04B96C60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915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591" y="302865"/>
            <a:ext cx="9622632" cy="126047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591" y="1692889"/>
            <a:ext cx="4724074" cy="70551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591" y="2398404"/>
            <a:ext cx="4724074" cy="43573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1293" y="1692889"/>
            <a:ext cx="4725930" cy="70551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1293" y="2398404"/>
            <a:ext cx="4725930" cy="43573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A743-F6C1-4542-B27C-58F5F7CC407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A716-556B-4B6C-B315-04B96C60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291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A743-F6C1-4542-B27C-58F5F7CC407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A716-556B-4B6C-B315-04B96C60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52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A743-F6C1-4542-B27C-58F5F7CC407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A716-556B-4B6C-B315-04B96C60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71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592" y="301113"/>
            <a:ext cx="3517533" cy="128148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202" y="301115"/>
            <a:ext cx="5977020" cy="64546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592" y="1582598"/>
            <a:ext cx="3517533" cy="51732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A743-F6C1-4542-B27C-58F5F7CC407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A716-556B-4B6C-B315-04B96C60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031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670" y="5293995"/>
            <a:ext cx="6415088" cy="6249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670" y="675755"/>
            <a:ext cx="6415088" cy="45377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670" y="5918981"/>
            <a:ext cx="6415088" cy="88758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A743-F6C1-4542-B27C-58F5F7CC407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4A716-556B-4B6C-B315-04B96C60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36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591" y="302865"/>
            <a:ext cx="9622632" cy="1260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591" y="1764667"/>
            <a:ext cx="9622632" cy="4991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591" y="7009643"/>
            <a:ext cx="2494756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2A743-F6C1-4542-B27C-58F5F7CC4075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036" y="7009643"/>
            <a:ext cx="3385741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2466" y="7009643"/>
            <a:ext cx="2494756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4A716-556B-4B6C-B315-04B96C60C2A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700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apatity.gov-murman.ru/administration/struktura/oag" TargetMode="External"/><Relationship Id="rId3" Type="http://schemas.openxmlformats.org/officeDocument/2006/relationships/hyperlink" Target="mailto:KUI@apatity-city.ru" TargetMode="External"/><Relationship Id="rId7" Type="http://schemas.openxmlformats.org/officeDocument/2006/relationships/hyperlink" Target="mailto:OAG@apatity-city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mfc51.ru/" TargetMode="External"/><Relationship Id="rId5" Type="http://schemas.openxmlformats.org/officeDocument/2006/relationships/hyperlink" Target="mailto:info@mfc51.ru" TargetMode="External"/><Relationship Id="rId4" Type="http://schemas.openxmlformats.org/officeDocument/2006/relationships/hyperlink" Target="http://apatity.gov-murman.ru/administration/struktura/ku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patity.gov-murman.ru/administration/struktura/kui/ozo/form.php" TargetMode="External"/><Relationship Id="rId2" Type="http://schemas.openxmlformats.org/officeDocument/2006/relationships/hyperlink" Target="https://rosreestr.ru/wps/portal/ais_rki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apatity.gov-murman.ru/administration/struktura/oag/form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1232" y="2950464"/>
            <a:ext cx="2639568" cy="416356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685800" y="542544"/>
            <a:ext cx="2465832" cy="6013704"/>
          </a:xfrm>
          <a:prstGeom prst="rect">
            <a:avLst/>
          </a:prstGeom>
          <a:solidFill>
            <a:srgbClr val="46375F"/>
          </a:solidFill>
        </p:spPr>
        <p:txBody>
          <a:bodyPr wrap="none" lIns="0" tIns="0" rIns="0" bIns="0">
            <a:noAutofit/>
          </a:bodyPr>
          <a:lstStyle/>
          <a:p>
            <a:pPr marL="100584" indent="0" algn="just"/>
            <a:r>
              <a:rPr lang="ru" sz="1700" b="1" dirty="0">
                <a:solidFill>
                  <a:srgbClr val="FFFFFF"/>
                </a:solidFill>
                <a:latin typeface="Verdana"/>
              </a:rPr>
              <a:t>Описание услуги</a:t>
            </a:r>
          </a:p>
          <a:p>
            <a:pPr marL="91440" marR="3048" indent="-91440" algn="just">
              <a:lnSpc>
                <a:spcPts val="1032"/>
              </a:lnSpc>
            </a:pPr>
            <a:r>
              <a:rPr lang="ru" sz="800" dirty="0">
                <a:solidFill>
                  <a:srgbClr val="FFFFFF"/>
                </a:solidFill>
                <a:latin typeface="Verdana"/>
              </a:rPr>
              <a:t>•	Потребителями муниципальной услуги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являются физические или юридические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лица,	обеспечивающие на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принадлежащем им земельном участке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строительство, реконструкцию объектов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капитального строительства.</a:t>
            </a:r>
          </a:p>
          <a:p>
            <a:pPr marL="91440" marR="6096" indent="-91440" algn="just">
              <a:lnSpc>
                <a:spcPts val="1080"/>
              </a:lnSpc>
            </a:pPr>
            <a:r>
              <a:rPr lang="ru" sz="800" dirty="0">
                <a:solidFill>
                  <a:srgbClr val="FFFFFF"/>
                </a:solidFill>
                <a:latin typeface="Verdana"/>
              </a:rPr>
              <a:t>•	Предоставление муниципальной услуги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осуществляется </a:t>
            </a:r>
            <a:r>
              <a:rPr lang="ru" sz="800" b="1" dirty="0">
                <a:solidFill>
                  <a:srgbClr val="FFFFFF"/>
                </a:solidFill>
                <a:latin typeface="Verdana"/>
              </a:rPr>
              <a:t>бесплатно.</a:t>
            </a:r>
          </a:p>
          <a:p>
            <a:pPr marL="91440" marR="6096" indent="-91440" algn="just">
              <a:lnSpc>
                <a:spcPts val="1080"/>
              </a:lnSpc>
            </a:pPr>
            <a:r>
              <a:rPr lang="ru" sz="800" dirty="0">
                <a:solidFill>
                  <a:srgbClr val="FFFFFF"/>
                </a:solidFill>
                <a:latin typeface="Verdana"/>
              </a:rPr>
              <a:t>•	Перечень документов, необходимых для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предоставления муниципальной услуги:</a:t>
            </a:r>
          </a:p>
          <a:p>
            <a:pPr marL="94488" indent="0">
              <a:lnSpc>
                <a:spcPts val="1080"/>
              </a:lnSpc>
            </a:pPr>
            <a:r>
              <a:rPr lang="ru" sz="800" dirty="0" smtClean="0">
                <a:solidFill>
                  <a:srgbClr val="FFFFFF"/>
                </a:solidFill>
                <a:latin typeface="Verdana"/>
              </a:rPr>
              <a:t>а) заявление </a:t>
            </a:r>
            <a:r>
              <a:rPr lang="ru" sz="800" dirty="0">
                <a:solidFill>
                  <a:srgbClr val="FFFFFF"/>
                </a:solidFill>
                <a:latin typeface="Verdana"/>
              </a:rPr>
              <a:t>установленной формы</a:t>
            </a:r>
          </a:p>
          <a:p>
            <a:pPr marL="85344" marR="6096" indent="0" algn="just">
              <a:lnSpc>
                <a:spcPts val="1080"/>
              </a:lnSpc>
            </a:pPr>
            <a:r>
              <a:rPr lang="ru" sz="800" dirty="0" smtClean="0">
                <a:solidFill>
                  <a:srgbClr val="FFFFFF"/>
                </a:solidFill>
                <a:latin typeface="Verdana"/>
              </a:rPr>
              <a:t>б) правоустанавливающие </a:t>
            </a:r>
            <a:r>
              <a:rPr lang="ru" sz="800" dirty="0">
                <a:solidFill>
                  <a:srgbClr val="FFFFFF"/>
                </a:solidFill>
                <a:latin typeface="Verdana"/>
              </a:rPr>
              <a:t>документы на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земельный участок</a:t>
            </a:r>
          </a:p>
          <a:p>
            <a:pPr marL="85344" marR="6096" indent="0" algn="just">
              <a:lnSpc>
                <a:spcPts val="1080"/>
              </a:lnSpc>
            </a:pPr>
            <a:r>
              <a:rPr lang="ru" sz="800" dirty="0" smtClean="0">
                <a:solidFill>
                  <a:srgbClr val="FFFFFF"/>
                </a:solidFill>
                <a:latin typeface="Verdana"/>
              </a:rPr>
              <a:t>в) градостроительный </a:t>
            </a:r>
            <a:r>
              <a:rPr lang="ru" sz="800" dirty="0">
                <a:solidFill>
                  <a:srgbClr val="FFFFFF"/>
                </a:solidFill>
                <a:latin typeface="Verdana"/>
              </a:rPr>
              <a:t>план земельного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участка;</a:t>
            </a:r>
          </a:p>
          <a:p>
            <a:pPr marL="85344" marR="6096" indent="0" algn="just">
              <a:lnSpc>
                <a:spcPts val="1080"/>
              </a:lnSpc>
            </a:pPr>
            <a:r>
              <a:rPr lang="ru" sz="800" dirty="0" smtClean="0">
                <a:solidFill>
                  <a:srgbClr val="FFFFFF"/>
                </a:solidFill>
                <a:latin typeface="Verdana"/>
              </a:rPr>
              <a:t>г) материалы</a:t>
            </a:r>
            <a:r>
              <a:rPr lang="ru" sz="800" dirty="0">
                <a:solidFill>
                  <a:srgbClr val="FFFFFF"/>
                </a:solidFill>
                <a:latin typeface="Verdana"/>
              </a:rPr>
              <a:t>, содержащиеся впроектной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документации;</a:t>
            </a:r>
          </a:p>
          <a:p>
            <a:pPr marL="85344" marR="6096" indent="0" algn="just">
              <a:lnSpc>
                <a:spcPts val="1080"/>
              </a:lnSpc>
            </a:pPr>
            <a:r>
              <a:rPr lang="ru" sz="800" dirty="0" smtClean="0">
                <a:solidFill>
                  <a:srgbClr val="FFFFFF"/>
                </a:solidFill>
                <a:latin typeface="Verdana"/>
              </a:rPr>
              <a:t>д) положительное </a:t>
            </a:r>
            <a:r>
              <a:rPr lang="ru" sz="800" dirty="0">
                <a:solidFill>
                  <a:srgbClr val="FFFFFF"/>
                </a:solidFill>
                <a:latin typeface="Verdana"/>
              </a:rPr>
              <a:t>заключение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экспертизы проектной документации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объекта капитального строительства (в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определенных случаях);</a:t>
            </a:r>
          </a:p>
          <a:p>
            <a:pPr marL="85344" indent="0" algn="just">
              <a:lnSpc>
                <a:spcPts val="1080"/>
              </a:lnSpc>
            </a:pPr>
            <a:r>
              <a:rPr lang="ru" sz="800" dirty="0" smtClean="0">
                <a:solidFill>
                  <a:srgbClr val="FFFFFF"/>
                </a:solidFill>
                <a:latin typeface="Verdana"/>
              </a:rPr>
              <a:t>е) разрешение </a:t>
            </a:r>
            <a:r>
              <a:rPr lang="ru" sz="800" dirty="0">
                <a:solidFill>
                  <a:srgbClr val="FFFFFF"/>
                </a:solidFill>
                <a:latin typeface="Verdana"/>
              </a:rPr>
              <a:t>на отклонение от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предельных параметров разрешенного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строительства, реконструкции (в случае,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если застройщику было предоставлено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такое разрешение);</a:t>
            </a:r>
          </a:p>
          <a:p>
            <a:pPr marL="85344" marR="3048" indent="0" algn="just">
              <a:lnSpc>
                <a:spcPts val="1080"/>
              </a:lnSpc>
            </a:pPr>
            <a:r>
              <a:rPr lang="ru" sz="800" dirty="0" smtClean="0">
                <a:solidFill>
                  <a:srgbClr val="FFFFFF"/>
                </a:solidFill>
                <a:latin typeface="Verdana"/>
              </a:rPr>
              <a:t>ж) согласие </a:t>
            </a:r>
            <a:r>
              <a:rPr lang="ru" sz="800" dirty="0">
                <a:solidFill>
                  <a:srgbClr val="FFFFFF"/>
                </a:solidFill>
                <a:latin typeface="Verdana"/>
              </a:rPr>
              <a:t>всех правообладателей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объекта капитального строительства в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случае реконструкции такого объекта;</a:t>
            </a:r>
          </a:p>
          <a:p>
            <a:pPr marL="85344" indent="0" algn="just">
              <a:lnSpc>
                <a:spcPts val="1080"/>
              </a:lnSpc>
            </a:pPr>
            <a:r>
              <a:rPr lang="ru" sz="800" dirty="0" smtClean="0">
                <a:solidFill>
                  <a:srgbClr val="FFFFFF"/>
                </a:solidFill>
                <a:latin typeface="Verdana"/>
              </a:rPr>
              <a:t>з) копия </a:t>
            </a:r>
            <a:r>
              <a:rPr lang="ru" sz="800" dirty="0">
                <a:solidFill>
                  <a:srgbClr val="FFFFFF"/>
                </a:solidFill>
                <a:latin typeface="Verdana"/>
              </a:rPr>
              <a:t>свидетельства об аккредитации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юридического лица, выдавшего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положительное заключение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негосударственной экспертизы проектной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документации.</a:t>
            </a:r>
          </a:p>
          <a:p>
            <a:pPr marL="91440" marR="3048" indent="-91440" algn="just">
              <a:lnSpc>
                <a:spcPts val="1080"/>
              </a:lnSpc>
            </a:pPr>
            <a:r>
              <a:rPr lang="ru" sz="800" dirty="0">
                <a:solidFill>
                  <a:srgbClr val="FFFFFF"/>
                </a:solidFill>
                <a:latin typeface="Verdana"/>
              </a:rPr>
              <a:t>•	В отдельных случаях дополнительно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могут потребоваться разрешения на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вырубку зеленых насаждений и на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FFFFFF"/>
                </a:solidFill>
                <a:latin typeface="Verdana"/>
              </a:rPr>
              <a:t>производство земляных работ.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126992" y="365760"/>
            <a:ext cx="2353056" cy="240182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207264" indent="0"/>
            <a:r>
              <a:rPr lang="ru" sz="1300" b="1">
                <a:solidFill>
                  <a:srgbClr val="46375F"/>
                </a:solidFill>
                <a:latin typeface="Verdana"/>
              </a:rPr>
              <a:t>Свяжитесь с нами:</a:t>
            </a:r>
          </a:p>
          <a:p>
            <a:pPr marL="158496" marR="121920" indent="45720">
              <a:lnSpc>
                <a:spcPts val="840"/>
              </a:lnSpc>
            </a:pPr>
            <a:r>
              <a:rPr lang="ru" sz="600" b="1">
                <a:solidFill>
                  <a:srgbClr val="46375F"/>
                </a:solidFill>
                <a:latin typeface="Verdana"/>
              </a:rPr>
              <a:t>Комитет по управлению имуществом</a:t>
            </a:r>
            <a:r>
              <a:t/>
            </a:r>
            <a:br/>
            <a:r>
              <a:rPr lang="ru" sz="600" b="1">
                <a:solidFill>
                  <a:srgbClr val="46375F"/>
                </a:solidFill>
                <a:latin typeface="Verdana"/>
              </a:rPr>
              <a:t>Администрации города Апатиты (КУИ)</a:t>
            </a:r>
          </a:p>
          <a:p>
            <a:pPr marL="9144" indent="0">
              <a:lnSpc>
                <a:spcPts val="840"/>
              </a:lnSpc>
            </a:pPr>
            <a:r>
              <a:rPr lang="ru" sz="600" b="1">
                <a:solidFill>
                  <a:srgbClr val="46375F"/>
                </a:solidFill>
                <a:latin typeface="Verdana"/>
              </a:rPr>
              <a:t>Контактное лицо</a:t>
            </a:r>
          </a:p>
          <a:p>
            <a:pPr marL="9144" indent="0">
              <a:lnSpc>
                <a:spcPts val="840"/>
              </a:lnSpc>
            </a:pPr>
            <a:r>
              <a:rPr lang="ru" sz="600" b="1">
                <a:solidFill>
                  <a:srgbClr val="46375F"/>
                </a:solidFill>
                <a:latin typeface="Verdana"/>
              </a:rPr>
              <a:t>(Заместитель председателя КУИ):</a:t>
            </a:r>
          </a:p>
          <a:p>
            <a:pPr marL="3048" indent="0">
              <a:lnSpc>
                <a:spcPts val="840"/>
              </a:lnSpc>
            </a:pPr>
            <a:r>
              <a:rPr lang="ru" sz="600">
                <a:latin typeface="Verdana"/>
              </a:rPr>
              <a:t>Хаустова Ирина Ивановна</a:t>
            </a:r>
          </a:p>
          <a:p>
            <a:pPr indent="0">
              <a:lnSpc>
                <a:spcPts val="840"/>
              </a:lnSpc>
            </a:pPr>
            <a:r>
              <a:rPr lang="ru" sz="600" b="1">
                <a:solidFill>
                  <a:srgbClr val="46375F"/>
                </a:solidFill>
                <a:latin typeface="Verdana"/>
              </a:rPr>
              <a:t>Адрес: </a:t>
            </a:r>
            <a:r>
              <a:rPr lang="ru" sz="600">
                <a:latin typeface="Verdana"/>
              </a:rPr>
              <a:t>г. Апатиты, пл. Ленина, д. 1,</a:t>
            </a:r>
          </a:p>
          <a:p>
            <a:pPr marL="9144" indent="0">
              <a:lnSpc>
                <a:spcPts val="840"/>
              </a:lnSpc>
            </a:pPr>
            <a:r>
              <a:rPr lang="ru" sz="600">
                <a:latin typeface="Verdana"/>
              </a:rPr>
              <a:t>(кабинеты 302, 304)</a:t>
            </a:r>
          </a:p>
          <a:p>
            <a:pPr marL="9144" indent="0" algn="just">
              <a:lnSpc>
                <a:spcPts val="840"/>
              </a:lnSpc>
            </a:pPr>
            <a:r>
              <a:rPr lang="ru" sz="600" b="1">
                <a:solidFill>
                  <a:srgbClr val="46375F"/>
                </a:solidFill>
                <a:latin typeface="Verdana"/>
              </a:rPr>
              <a:t>Номер телефона заместителя председателя</a:t>
            </a:r>
          </a:p>
          <a:p>
            <a:pPr marL="9144" indent="0">
              <a:lnSpc>
                <a:spcPts val="840"/>
              </a:lnSpc>
            </a:pPr>
            <a:r>
              <a:rPr lang="ru" sz="600" b="1">
                <a:solidFill>
                  <a:srgbClr val="46375F"/>
                </a:solidFill>
                <a:latin typeface="Verdana"/>
              </a:rPr>
              <a:t>КУИ: </a:t>
            </a:r>
            <a:r>
              <a:rPr lang="ru" sz="600">
                <a:latin typeface="Verdana"/>
              </a:rPr>
              <a:t>8(81555) 6-02-52.</a:t>
            </a:r>
          </a:p>
          <a:p>
            <a:pPr marL="9144" indent="0">
              <a:lnSpc>
                <a:spcPts val="840"/>
              </a:lnSpc>
            </a:pPr>
            <a:r>
              <a:rPr lang="ru" sz="600" b="1">
                <a:solidFill>
                  <a:srgbClr val="46375F"/>
                </a:solidFill>
                <a:latin typeface="Verdana"/>
              </a:rPr>
              <a:t>Номер телефона специалистов:</a:t>
            </a:r>
          </a:p>
          <a:p>
            <a:pPr marL="6096" indent="0">
              <a:lnSpc>
                <a:spcPts val="840"/>
              </a:lnSpc>
            </a:pPr>
            <a:r>
              <a:rPr lang="ru" sz="600">
                <a:latin typeface="Verdana"/>
              </a:rPr>
              <a:t>8(81555) 6-02-35.</a:t>
            </a:r>
          </a:p>
          <a:p>
            <a:pPr marL="9144" marR="426720" indent="0">
              <a:lnSpc>
                <a:spcPts val="840"/>
              </a:lnSpc>
            </a:pPr>
            <a:r>
              <a:rPr lang="en-US" sz="600" b="1">
                <a:solidFill>
                  <a:srgbClr val="46375F"/>
                </a:solidFill>
                <a:latin typeface="Verdana"/>
              </a:rPr>
              <a:t>E-mail:</a:t>
            </a:r>
            <a:r>
              <a:rPr lang="en-US" sz="600" b="1">
                <a:solidFill>
                  <a:srgbClr val="46375F"/>
                </a:solidFill>
                <a:latin typeface="Verdana"/>
                <a:hlinkClick r:id="rId3"/>
              </a:rPr>
              <a:t> </a:t>
            </a:r>
            <a:r>
              <a:rPr lang="en-US" sz="600" u="sng">
                <a:latin typeface="Verdana"/>
                <a:hlinkClick r:id="rId3"/>
              </a:rPr>
              <a:t>KUI@apatitv-citv.ru</a:t>
            </a:r>
            <a:r>
              <a:t/>
            </a:r>
            <a:br/>
            <a:r>
              <a:rPr lang="ru" sz="600" b="1">
                <a:solidFill>
                  <a:srgbClr val="46375F"/>
                </a:solidFill>
                <a:latin typeface="Verdana"/>
              </a:rPr>
              <a:t>Веб сайт:</a:t>
            </a:r>
            <a:r>
              <a:rPr lang="en-US" sz="600" b="1">
                <a:solidFill>
                  <a:srgbClr val="46375F"/>
                </a:solidFill>
                <a:latin typeface="Verdana"/>
                <a:hlinkClick r:id="rId4"/>
              </a:rPr>
              <a:t> </a:t>
            </a:r>
            <a:r>
              <a:rPr lang="en-US" sz="600" u="sng">
                <a:solidFill>
                  <a:srgbClr val="0000FF"/>
                </a:solidFill>
                <a:latin typeface="Verdana"/>
                <a:hlinkClick r:id="rId4"/>
              </a:rPr>
              <a:t>http://apatitv.gov-</a:t>
            </a:r>
            <a:r>
              <a:t/>
            </a:r>
            <a:br/>
            <a:r>
              <a:rPr lang="en-US" sz="600" u="sng">
                <a:solidFill>
                  <a:srgbClr val="0000FF"/>
                </a:solidFill>
                <a:latin typeface="Verdana"/>
                <a:hlinkClick r:id="rId4"/>
              </a:rPr>
              <a:t>murman.ru/administration/struktura/kui/</a:t>
            </a:r>
            <a:r>
              <a:t/>
            </a:r>
            <a:br/>
            <a:r>
              <a:rPr lang="ru" sz="600" b="1">
                <a:solidFill>
                  <a:srgbClr val="46375F"/>
                </a:solidFill>
                <a:latin typeface="Verdana"/>
              </a:rPr>
              <a:t>График работы:</a:t>
            </a:r>
          </a:p>
          <a:p>
            <a:pPr marL="9144" marR="466344" indent="0">
              <a:lnSpc>
                <a:spcPts val="840"/>
              </a:lnSpc>
            </a:pPr>
            <a:r>
              <a:rPr lang="ru" sz="600">
                <a:latin typeface="Verdana"/>
              </a:rPr>
              <a:t>Понедельник - четверг: 08:30 - 18:00</a:t>
            </a:r>
            <a:r>
              <a:t/>
            </a:r>
            <a:br/>
            <a:r>
              <a:rPr lang="ru" sz="600">
                <a:latin typeface="Verdana"/>
              </a:rPr>
              <a:t>Пятница: 08:30 - 16:45</a:t>
            </a:r>
            <a:r>
              <a:t/>
            </a:r>
            <a:br/>
            <a:r>
              <a:rPr lang="ru" sz="600">
                <a:latin typeface="Verdana"/>
              </a:rPr>
              <a:t>Перерыв на обед: 12:45 - 14:00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498080" y="505968"/>
            <a:ext cx="2822448" cy="223723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R="387096" indent="0">
              <a:lnSpc>
                <a:spcPts val="2328"/>
              </a:lnSpc>
            </a:pPr>
            <a:r>
              <a:rPr lang="ru" sz="1900" b="1">
                <a:solidFill>
                  <a:srgbClr val="46375F"/>
                </a:solidFill>
                <a:latin typeface="Verdana"/>
              </a:rPr>
              <a:t>Муниципальная</a:t>
            </a:r>
            <a:r>
              <a:t/>
            </a:r>
            <a:br/>
            <a:r>
              <a:rPr lang="ru" sz="1900" b="1">
                <a:solidFill>
                  <a:srgbClr val="46375F"/>
                </a:solidFill>
                <a:latin typeface="Verdana"/>
              </a:rPr>
              <a:t>услуга</a:t>
            </a:r>
          </a:p>
          <a:p>
            <a:pPr marL="6096" indent="0">
              <a:lnSpc>
                <a:spcPts val="1680"/>
              </a:lnSpc>
            </a:pPr>
            <a:r>
              <a:rPr lang="ru" sz="1100">
                <a:latin typeface="Verdana"/>
              </a:rPr>
              <a:t>«Выдача разрешений на</a:t>
            </a:r>
            <a:r>
              <a:t/>
            </a:r>
            <a:br/>
            <a:r>
              <a:rPr lang="ru" sz="1100">
                <a:latin typeface="Verdana"/>
              </a:rPr>
              <a:t>строительство при осуществлении</a:t>
            </a:r>
            <a:r>
              <a:t/>
            </a:r>
            <a:br/>
            <a:r>
              <a:rPr lang="ru" sz="1100">
                <a:latin typeface="Verdana"/>
              </a:rPr>
              <a:t>строительства, реконструкции</a:t>
            </a:r>
            <a:r>
              <a:t/>
            </a:r>
            <a:br/>
            <a:r>
              <a:rPr lang="ru" sz="1100">
                <a:latin typeface="Verdana"/>
              </a:rPr>
              <a:t>объектов капитального</a:t>
            </a:r>
            <a:r>
              <a:t/>
            </a:r>
            <a:br/>
            <a:r>
              <a:rPr lang="ru" sz="1100">
                <a:latin typeface="Verdana"/>
              </a:rPr>
              <a:t>строительства на территории</a:t>
            </a:r>
            <a:r>
              <a:t/>
            </a:r>
            <a:br/>
            <a:r>
              <a:rPr lang="ru" sz="1100">
                <a:latin typeface="Verdana"/>
              </a:rPr>
              <a:t>муниципального образования</a:t>
            </a:r>
            <a:r>
              <a:t/>
            </a:r>
            <a:br/>
            <a:r>
              <a:rPr lang="ru" sz="1100">
                <a:latin typeface="Verdana"/>
              </a:rPr>
              <a:t>город Апатиты»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120896" y="3060192"/>
            <a:ext cx="2420112" cy="202387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240792" indent="0">
              <a:lnSpc>
                <a:spcPts val="840"/>
              </a:lnSpc>
            </a:pPr>
            <a:r>
              <a:rPr lang="ru" sz="600" b="1">
                <a:solidFill>
                  <a:srgbClr val="46375F"/>
                </a:solidFill>
                <a:latin typeface="Verdana"/>
              </a:rPr>
              <a:t>Отделение по городу Апатиты ГОБУ</a:t>
            </a:r>
          </a:p>
          <a:p>
            <a:pPr marL="240792" marR="234696" indent="0" algn="ctr">
              <a:lnSpc>
                <a:spcPts val="840"/>
              </a:lnSpc>
            </a:pPr>
            <a:r>
              <a:rPr lang="ru" sz="600" b="1">
                <a:solidFill>
                  <a:srgbClr val="46375F"/>
                </a:solidFill>
                <a:latin typeface="Verdana"/>
              </a:rPr>
              <a:t>«Многофункциональный центр</a:t>
            </a:r>
            <a:r>
              <a:t/>
            </a:r>
            <a:br/>
            <a:r>
              <a:rPr lang="ru" sz="600" b="1">
                <a:solidFill>
                  <a:srgbClr val="46375F"/>
                </a:solidFill>
                <a:latin typeface="Verdana"/>
              </a:rPr>
              <a:t>предоставления государственных и</a:t>
            </a:r>
            <a:r>
              <a:t/>
            </a:r>
            <a:br/>
            <a:r>
              <a:rPr lang="ru" sz="600" b="1">
                <a:solidFill>
                  <a:srgbClr val="46375F"/>
                </a:solidFill>
                <a:latin typeface="Verdana"/>
              </a:rPr>
              <a:t>муниципальных услуг Мурманской</a:t>
            </a:r>
            <a:r>
              <a:t/>
            </a:r>
            <a:br/>
            <a:r>
              <a:rPr lang="ru" sz="600" b="1">
                <a:solidFill>
                  <a:srgbClr val="46375F"/>
                </a:solidFill>
                <a:latin typeface="Verdana"/>
              </a:rPr>
              <a:t>области»(МФЦ МО)</a:t>
            </a:r>
          </a:p>
          <a:p>
            <a:pPr marL="9144" indent="0">
              <a:lnSpc>
                <a:spcPts val="816"/>
              </a:lnSpc>
            </a:pPr>
            <a:r>
              <a:rPr lang="ru" sz="600" b="1">
                <a:solidFill>
                  <a:srgbClr val="46375F"/>
                </a:solidFill>
                <a:latin typeface="Verdana"/>
              </a:rPr>
              <a:t>Контактное лицо (Директор):</a:t>
            </a:r>
          </a:p>
          <a:p>
            <a:pPr marL="6096" indent="0">
              <a:lnSpc>
                <a:spcPts val="816"/>
              </a:lnSpc>
            </a:pPr>
            <a:r>
              <a:rPr lang="ru" sz="600">
                <a:latin typeface="Verdana"/>
              </a:rPr>
              <a:t>Савшак Олег Богданович</a:t>
            </a:r>
          </a:p>
          <a:p>
            <a:pPr marL="9144" indent="0">
              <a:lnSpc>
                <a:spcPts val="816"/>
              </a:lnSpc>
            </a:pPr>
            <a:r>
              <a:rPr lang="ru" sz="600" b="1">
                <a:solidFill>
                  <a:srgbClr val="46375F"/>
                </a:solidFill>
                <a:latin typeface="Verdana"/>
              </a:rPr>
              <a:t>Адрес отделения: </a:t>
            </a:r>
            <a:r>
              <a:rPr lang="ru" sz="600">
                <a:latin typeface="Verdana"/>
              </a:rPr>
              <a:t>г. Апатиты, ул. Ферсмана, д.6</a:t>
            </a:r>
            <a:r>
              <a:t/>
            </a:r>
            <a:br/>
            <a:r>
              <a:rPr lang="ru" sz="600" b="1">
                <a:solidFill>
                  <a:srgbClr val="46375F"/>
                </a:solidFill>
                <a:latin typeface="Verdana"/>
              </a:rPr>
              <a:t>Номер телефона: </a:t>
            </a:r>
            <a:r>
              <a:rPr lang="ru" sz="600">
                <a:latin typeface="Verdana"/>
              </a:rPr>
              <a:t>8(815-55) 4-02-97.</a:t>
            </a:r>
            <a:r>
              <a:t/>
            </a:r>
            <a:br/>
            <a:r>
              <a:rPr lang="en-US" sz="600" b="1">
                <a:solidFill>
                  <a:srgbClr val="46375F"/>
                </a:solidFill>
                <a:latin typeface="Verdana"/>
              </a:rPr>
              <a:t>E-mail:</a:t>
            </a:r>
            <a:r>
              <a:rPr lang="en-US" sz="600" b="1">
                <a:solidFill>
                  <a:srgbClr val="46375F"/>
                </a:solidFill>
                <a:latin typeface="Verdana"/>
                <a:hlinkClick r:id="rId5"/>
              </a:rPr>
              <a:t> </a:t>
            </a:r>
            <a:r>
              <a:rPr lang="en-US" sz="600" u="sng">
                <a:solidFill>
                  <a:srgbClr val="0000FF"/>
                </a:solidFill>
                <a:latin typeface="Verdana"/>
                <a:hlinkClick r:id="rId5"/>
              </a:rPr>
              <a:t>info@mfc51.ru</a:t>
            </a:r>
            <a:r>
              <a:t/>
            </a:r>
            <a:br/>
            <a:r>
              <a:rPr lang="ru" sz="600" b="1">
                <a:solidFill>
                  <a:srgbClr val="46375F"/>
                </a:solidFill>
                <a:latin typeface="Verdana"/>
              </a:rPr>
              <a:t>Веб сайт:</a:t>
            </a:r>
            <a:r>
              <a:rPr lang="en-US" sz="600" b="1">
                <a:solidFill>
                  <a:srgbClr val="46375F"/>
                </a:solidFill>
                <a:latin typeface="Verdana"/>
                <a:hlinkClick r:id="rId6"/>
              </a:rPr>
              <a:t> </a:t>
            </a:r>
            <a:r>
              <a:rPr lang="en-US" sz="600" u="sng">
                <a:solidFill>
                  <a:srgbClr val="0000FF"/>
                </a:solidFill>
                <a:latin typeface="Verdana"/>
                <a:hlinkClick r:id="rId6"/>
              </a:rPr>
              <a:t>http://mfc51.ru/</a:t>
            </a:r>
            <a:r>
              <a:t/>
            </a:r>
            <a:br/>
            <a:r>
              <a:rPr lang="ru" sz="600" b="1">
                <a:solidFill>
                  <a:srgbClr val="46375F"/>
                </a:solidFill>
                <a:latin typeface="Verdana"/>
              </a:rPr>
              <a:t>рафик работы:</a:t>
            </a:r>
            <a:r>
              <a:t/>
            </a:r>
            <a:br/>
            <a:r>
              <a:rPr lang="ru" sz="600">
                <a:latin typeface="Verdana"/>
              </a:rPr>
              <a:t>Понедельник: выходной</a:t>
            </a:r>
            <a:r>
              <a:t/>
            </a:r>
            <a:br/>
            <a:r>
              <a:rPr lang="ru" sz="600">
                <a:latin typeface="Verdana"/>
              </a:rPr>
              <a:t>Вторник:	10:00 - 20:00</a:t>
            </a:r>
          </a:p>
          <a:p>
            <a:pPr marL="9144" indent="0">
              <a:lnSpc>
                <a:spcPts val="816"/>
              </a:lnSpc>
            </a:pPr>
            <a:r>
              <a:rPr lang="ru" sz="600">
                <a:latin typeface="Verdana"/>
              </a:rPr>
              <a:t>Среда:	09:00 - 19:00</a:t>
            </a:r>
          </a:p>
          <a:p>
            <a:pPr marL="9144" indent="0">
              <a:lnSpc>
                <a:spcPts val="816"/>
              </a:lnSpc>
            </a:pPr>
            <a:r>
              <a:rPr lang="ru" sz="600">
                <a:latin typeface="Verdana"/>
              </a:rPr>
              <a:t>Четверг:	09:00 - 18:00</a:t>
            </a:r>
          </a:p>
          <a:p>
            <a:pPr marL="12192" indent="0">
              <a:lnSpc>
                <a:spcPts val="816"/>
              </a:lnSpc>
            </a:pPr>
            <a:r>
              <a:rPr lang="ru" sz="600">
                <a:latin typeface="Verdana"/>
              </a:rPr>
              <a:t>Пятница:	09:00 - 18:00</a:t>
            </a:r>
          </a:p>
          <a:p>
            <a:pPr marL="9144" indent="0">
              <a:lnSpc>
                <a:spcPts val="816"/>
              </a:lnSpc>
            </a:pPr>
            <a:r>
              <a:rPr lang="ru" sz="600">
                <a:latin typeface="Verdana"/>
              </a:rPr>
              <a:t>Суббота:	09:00 - 15:00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126992" y="5309616"/>
            <a:ext cx="2316480" cy="173736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207264" marR="70104" indent="0" algn="ctr">
              <a:lnSpc>
                <a:spcPts val="840"/>
              </a:lnSpc>
            </a:pPr>
            <a:r>
              <a:rPr lang="ru" sz="600" b="1" dirty="0" smtClean="0">
                <a:solidFill>
                  <a:srgbClr val="46375F"/>
                </a:solidFill>
                <a:latin typeface="Verdana"/>
              </a:rPr>
              <a:t>Управление</a:t>
            </a:r>
            <a:r>
              <a:rPr lang="ru" sz="600" b="1" dirty="0" smtClean="0">
                <a:solidFill>
                  <a:srgbClr val="46375F"/>
                </a:solidFill>
                <a:latin typeface="Verdana"/>
              </a:rPr>
              <a:t> </a:t>
            </a:r>
            <a:r>
              <a:rPr lang="ru" sz="600" b="1" dirty="0">
                <a:solidFill>
                  <a:srgbClr val="46375F"/>
                </a:solidFill>
                <a:latin typeface="Verdana"/>
              </a:rPr>
              <a:t>архитектуры</a:t>
            </a:r>
            <a:r>
              <a:rPr dirty="0"/>
              <a:t/>
            </a:r>
            <a:br>
              <a:rPr dirty="0"/>
            </a:br>
            <a:r>
              <a:rPr lang="ru" sz="600" b="1" dirty="0">
                <a:solidFill>
                  <a:srgbClr val="46375F"/>
                </a:solidFill>
                <a:latin typeface="Verdana"/>
              </a:rPr>
              <a:t>и градостроительства Администрации</a:t>
            </a:r>
            <a:r>
              <a:rPr dirty="0"/>
              <a:t/>
            </a:r>
            <a:br>
              <a:rPr dirty="0"/>
            </a:br>
            <a:r>
              <a:rPr lang="ru" sz="600" b="1" dirty="0">
                <a:solidFill>
                  <a:srgbClr val="46375F"/>
                </a:solidFill>
                <a:latin typeface="Verdana"/>
              </a:rPr>
              <a:t>города Апатиты </a:t>
            </a:r>
            <a:r>
              <a:rPr lang="ru" sz="600" b="1" dirty="0" smtClean="0">
                <a:solidFill>
                  <a:srgbClr val="46375F"/>
                </a:solidFill>
                <a:latin typeface="Verdana"/>
              </a:rPr>
              <a:t>(УАиГ</a:t>
            </a:r>
            <a:r>
              <a:rPr lang="ru" sz="600" b="1" dirty="0">
                <a:solidFill>
                  <a:srgbClr val="46375F"/>
                </a:solidFill>
                <a:latin typeface="Verdana"/>
              </a:rPr>
              <a:t>)</a:t>
            </a:r>
          </a:p>
          <a:p>
            <a:pPr marL="9144" indent="0">
              <a:lnSpc>
                <a:spcPts val="840"/>
              </a:lnSpc>
            </a:pPr>
            <a:r>
              <a:rPr lang="ru" sz="600" b="1" dirty="0">
                <a:solidFill>
                  <a:srgbClr val="46375F"/>
                </a:solidFill>
                <a:latin typeface="Verdana"/>
              </a:rPr>
              <a:t>Контактное лицо</a:t>
            </a:r>
          </a:p>
          <a:p>
            <a:pPr marL="9144" indent="0" algn="just">
              <a:lnSpc>
                <a:spcPts val="840"/>
              </a:lnSpc>
            </a:pPr>
            <a:r>
              <a:rPr lang="ru" sz="600" b="1" dirty="0" smtClean="0">
                <a:solidFill>
                  <a:srgbClr val="46375F"/>
                </a:solidFill>
                <a:latin typeface="Verdana"/>
              </a:rPr>
              <a:t>(Главный специалист управления):</a:t>
            </a:r>
            <a:endParaRPr lang="ru" sz="600" b="1" dirty="0">
              <a:solidFill>
                <a:srgbClr val="46375F"/>
              </a:solidFill>
              <a:latin typeface="Verdana"/>
            </a:endParaRPr>
          </a:p>
          <a:p>
            <a:pPr marR="97536" indent="0">
              <a:lnSpc>
                <a:spcPts val="840"/>
              </a:lnSpc>
            </a:pPr>
            <a:r>
              <a:rPr lang="ru" sz="600" dirty="0" smtClean="0">
                <a:latin typeface="Verdana"/>
              </a:rPr>
              <a:t>Старкова Наталья Андреевна</a:t>
            </a:r>
            <a:r>
              <a:rPr dirty="0"/>
              <a:t/>
            </a:r>
            <a:br>
              <a:rPr dirty="0"/>
            </a:br>
            <a:r>
              <a:rPr lang="ru" sz="600" b="1" dirty="0">
                <a:solidFill>
                  <a:srgbClr val="46375F"/>
                </a:solidFill>
                <a:latin typeface="Verdana"/>
              </a:rPr>
              <a:t>Адрес: </a:t>
            </a:r>
            <a:r>
              <a:rPr lang="ru" sz="600" dirty="0">
                <a:latin typeface="Verdana"/>
              </a:rPr>
              <a:t>г. Апатиты, пл. Ленина, д. 1, каб. </a:t>
            </a:r>
            <a:r>
              <a:rPr lang="ru" sz="600" dirty="0" smtClean="0">
                <a:latin typeface="Verdana"/>
              </a:rPr>
              <a:t>6</a:t>
            </a:r>
            <a:r>
              <a:rPr dirty="0"/>
              <a:t/>
            </a:r>
            <a:br>
              <a:rPr dirty="0"/>
            </a:br>
            <a:r>
              <a:rPr lang="ru" sz="600" b="1" dirty="0">
                <a:solidFill>
                  <a:srgbClr val="46375F"/>
                </a:solidFill>
                <a:latin typeface="Verdana"/>
              </a:rPr>
              <a:t>Номер телефона: </a:t>
            </a:r>
            <a:r>
              <a:rPr lang="ru" sz="600" dirty="0">
                <a:latin typeface="Verdana"/>
              </a:rPr>
              <a:t>8(81555) 6-02-37.</a:t>
            </a:r>
            <a:r>
              <a:rPr dirty="0"/>
              <a:t/>
            </a:r>
            <a:br>
              <a:rPr dirty="0"/>
            </a:br>
            <a:r>
              <a:rPr lang="en-US" sz="600" b="1" dirty="0">
                <a:solidFill>
                  <a:srgbClr val="46375F"/>
                </a:solidFill>
                <a:latin typeface="Verdana"/>
              </a:rPr>
              <a:t>E-mail:</a:t>
            </a:r>
            <a:r>
              <a:rPr lang="en-US" sz="600" b="1" dirty="0">
                <a:solidFill>
                  <a:srgbClr val="46375F"/>
                </a:solidFill>
                <a:latin typeface="Verdana"/>
                <a:hlinkClick r:id="rId7"/>
              </a:rPr>
              <a:t> </a:t>
            </a:r>
            <a:r>
              <a:rPr lang="en-US" sz="600" u="sng" dirty="0" err="1">
                <a:solidFill>
                  <a:srgbClr val="0000FF"/>
                </a:solidFill>
                <a:latin typeface="Verdana"/>
                <a:hlinkClick r:id="rId7"/>
              </a:rPr>
              <a:t>OAG@a</a:t>
            </a:r>
            <a:r>
              <a:rPr lang="en-US" sz="600" u="sng" dirty="0">
                <a:solidFill>
                  <a:srgbClr val="0000FF"/>
                </a:solidFill>
                <a:latin typeface="Verdana"/>
                <a:hlinkClick r:id="rId7"/>
              </a:rPr>
              <a:t> patitv-citv.ru</a:t>
            </a:r>
            <a:r>
              <a:rPr dirty="0"/>
              <a:t/>
            </a:r>
            <a:br>
              <a:rPr dirty="0"/>
            </a:br>
            <a:r>
              <a:rPr lang="ru" sz="600" b="1" dirty="0">
                <a:solidFill>
                  <a:srgbClr val="46375F"/>
                </a:solidFill>
                <a:latin typeface="Verdana"/>
              </a:rPr>
              <a:t>Веб сайт:</a:t>
            </a:r>
            <a:r>
              <a:rPr lang="en-US" sz="600" b="1" dirty="0">
                <a:solidFill>
                  <a:srgbClr val="46375F"/>
                </a:solidFill>
                <a:latin typeface="Verdana"/>
                <a:hlinkClick r:id="rId8"/>
              </a:rPr>
              <a:t> </a:t>
            </a:r>
            <a:r>
              <a:rPr lang="en-US" sz="600" u="sng" dirty="0">
                <a:solidFill>
                  <a:srgbClr val="0000FF"/>
                </a:solidFill>
                <a:latin typeface="Verdana"/>
                <a:hlinkClick r:id="rId8"/>
              </a:rPr>
              <a:t>http://apatitv.gov-</a:t>
            </a:r>
            <a:r>
              <a:rPr dirty="0"/>
              <a:t/>
            </a:r>
            <a:br>
              <a:rPr dirty="0"/>
            </a:br>
            <a:r>
              <a:rPr lang="en-US" sz="600" u="sng" dirty="0">
                <a:solidFill>
                  <a:srgbClr val="0000FF"/>
                </a:solidFill>
                <a:latin typeface="Verdana"/>
                <a:hlinkClick r:id="rId8"/>
              </a:rPr>
              <a:t>murman.ru/administration/</a:t>
            </a:r>
            <a:r>
              <a:rPr lang="en-US" sz="600" u="sng" dirty="0" err="1">
                <a:solidFill>
                  <a:srgbClr val="0000FF"/>
                </a:solidFill>
                <a:latin typeface="Verdana"/>
                <a:hlinkClick r:id="rId8"/>
              </a:rPr>
              <a:t>struktura</a:t>
            </a:r>
            <a:r>
              <a:rPr lang="en-US" sz="600" u="sng" dirty="0">
                <a:solidFill>
                  <a:srgbClr val="0000FF"/>
                </a:solidFill>
                <a:latin typeface="Verdana"/>
                <a:hlinkClick r:id="rId8"/>
              </a:rPr>
              <a:t>/</a:t>
            </a:r>
            <a:r>
              <a:rPr lang="en-US" sz="600" u="sng" dirty="0" err="1">
                <a:solidFill>
                  <a:srgbClr val="0000FF"/>
                </a:solidFill>
                <a:latin typeface="Verdana"/>
                <a:hlinkClick r:id="rId8"/>
              </a:rPr>
              <a:t>oag</a:t>
            </a:r>
            <a:r>
              <a:rPr dirty="0"/>
              <a:t/>
            </a:r>
            <a:br>
              <a:rPr dirty="0"/>
            </a:br>
            <a:r>
              <a:rPr lang="ru" sz="600" b="1" dirty="0">
                <a:solidFill>
                  <a:srgbClr val="46375F"/>
                </a:solidFill>
                <a:latin typeface="Verdana"/>
              </a:rPr>
              <a:t>Часы приема:</a:t>
            </a:r>
            <a:r>
              <a:rPr dirty="0"/>
              <a:t/>
            </a:r>
            <a:br>
              <a:rPr dirty="0"/>
            </a:br>
            <a:r>
              <a:rPr lang="ru" sz="600" dirty="0">
                <a:latin typeface="Verdana"/>
              </a:rPr>
              <a:t>Среда:   14:00 - 17:00</a:t>
            </a:r>
            <a:r>
              <a:rPr dirty="0"/>
              <a:t/>
            </a:r>
            <a:br>
              <a:rPr dirty="0"/>
            </a:br>
            <a:r>
              <a:rPr lang="ru" sz="600" dirty="0">
                <a:latin typeface="Verdana"/>
              </a:rPr>
              <a:t>Четверг: 09:00 </a:t>
            </a:r>
            <a:r>
              <a:rPr lang="ru" sz="600" dirty="0" smtClean="0">
                <a:latin typeface="Verdana"/>
              </a:rPr>
              <a:t> - 12:00, 14:00 - </a:t>
            </a:r>
            <a:r>
              <a:rPr lang="ru" sz="600" dirty="0">
                <a:latin typeface="Verdana"/>
              </a:rPr>
              <a:t>17:00</a:t>
            </a:r>
            <a:r>
              <a:rPr dirty="0"/>
              <a:t/>
            </a:r>
            <a:br>
              <a:rPr dirty="0"/>
            </a:br>
            <a:r>
              <a:rPr lang="ru" sz="600" dirty="0">
                <a:latin typeface="Verdana"/>
              </a:rPr>
              <a:t>Перерыв на обед: 12:45 - 14:00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87680" y="365760"/>
            <a:ext cx="2462784" cy="33528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33528" indent="0" algn="just">
              <a:lnSpc>
                <a:spcPts val="1416"/>
              </a:lnSpc>
            </a:pPr>
            <a:r>
              <a:rPr lang="ru" sz="900" b="1">
                <a:solidFill>
                  <a:srgbClr val="46375F"/>
                </a:solidFill>
                <a:latin typeface="Verdana"/>
              </a:rPr>
              <a:t>Шаг 1. Образование земельного</a:t>
            </a:r>
            <a:r>
              <a:t/>
            </a:r>
            <a:br/>
            <a:r>
              <a:rPr lang="ru" sz="900" b="1">
                <a:solidFill>
                  <a:srgbClr val="46375F"/>
                </a:solidFill>
                <a:latin typeface="Verdana"/>
              </a:rPr>
              <a:t>участка: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41248" y="816864"/>
            <a:ext cx="2462784" cy="35966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877824" indent="0">
              <a:lnSpc>
                <a:spcPts val="960"/>
              </a:lnSpc>
            </a:pPr>
            <a:r>
              <a:rPr lang="ru" sz="600" b="1">
                <a:latin typeface="Verdana"/>
              </a:rPr>
              <a:t>ЗАЯВИТЕЛЬ</a:t>
            </a:r>
          </a:p>
          <a:p>
            <a:pPr indent="0" algn="ctr">
              <a:lnSpc>
                <a:spcPts val="960"/>
              </a:lnSpc>
            </a:pPr>
            <a:r>
              <a:rPr lang="ru" sz="600">
                <a:latin typeface="Verdana"/>
              </a:rPr>
              <a:t>(желает получить земельный участок в аренду или</a:t>
            </a:r>
            <a:r>
              <a:t/>
            </a:r>
            <a:br/>
            <a:r>
              <a:rPr lang="ru" sz="600">
                <a:latin typeface="Verdana"/>
              </a:rPr>
              <a:t>приобрести в собственность под строительство)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31520" y="1408176"/>
            <a:ext cx="2663952" cy="26822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600" b="1">
                <a:latin typeface="Verdana"/>
              </a:rPr>
              <a:t>ЗАЯВИТЕЛЬ - КАДАСТРОВЫЙ ИНЖЕНЕР</a:t>
            </a:r>
          </a:p>
          <a:p>
            <a:pPr marL="27432" indent="0" algn="just"/>
            <a:r>
              <a:rPr lang="ru" sz="600">
                <a:latin typeface="Verdana"/>
              </a:rPr>
              <a:t>Подготовка схемы расположения земельного участка</a:t>
            </a:r>
            <a:r>
              <a:rPr lang="ru" sz="600" baseline="30000">
                <a:latin typeface="Verdana"/>
              </a:rPr>
              <a:t>1</a:t>
            </a:r>
            <a:r>
              <a:rPr lang="ru" sz="600">
                <a:latin typeface="Verdana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43712" y="1962912"/>
            <a:ext cx="2535936" cy="49377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600" b="1">
                <a:latin typeface="Verdana"/>
              </a:rPr>
              <a:t>ЗАЯВИТЕЛЬ -АДМИНИСТРАЦИЯ (КУИ)</a:t>
            </a:r>
          </a:p>
          <a:p>
            <a:pPr marL="3048" indent="27432">
              <a:lnSpc>
                <a:spcPts val="1080"/>
              </a:lnSpc>
            </a:pPr>
            <a:r>
              <a:rPr lang="ru" sz="600">
                <a:latin typeface="Verdana"/>
              </a:rPr>
              <a:t>Обращение с заявлением об утверждении схемы</a:t>
            </a:r>
            <a:r>
              <a:t/>
            </a:r>
            <a:br/>
            <a:r>
              <a:rPr lang="ru" sz="600">
                <a:latin typeface="Verdana"/>
              </a:rPr>
              <a:t>расположения земельного участка с указанием цели</a:t>
            </a:r>
            <a:r>
              <a:t/>
            </a:r>
            <a:br/>
            <a:r>
              <a:rPr lang="ru" sz="600">
                <a:latin typeface="Verdana"/>
              </a:rPr>
              <a:t>его использования</a:t>
            </a:r>
            <a:r>
              <a:rPr lang="ru" sz="600" baseline="30000">
                <a:latin typeface="Verdana"/>
              </a:rPr>
              <a:t>2</a:t>
            </a:r>
            <a:r>
              <a:rPr lang="ru" sz="600">
                <a:latin typeface="Verdana"/>
              </a:rPr>
              <a:t>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76656" y="3163824"/>
            <a:ext cx="499872" cy="2377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24384" indent="-24384" algn="just">
              <a:lnSpc>
                <a:spcPts val="984"/>
              </a:lnSpc>
            </a:pPr>
            <a:r>
              <a:rPr lang="ru" sz="600">
                <a:solidFill>
                  <a:srgbClr val="46375F"/>
                </a:solidFill>
                <a:latin typeface="Verdana"/>
              </a:rPr>
              <a:t>Не более</a:t>
            </a:r>
            <a:r>
              <a:t/>
            </a:r>
            <a:br/>
            <a:r>
              <a:rPr lang="ru" sz="600">
                <a:solidFill>
                  <a:srgbClr val="46375F"/>
                </a:solidFill>
                <a:latin typeface="Verdana"/>
              </a:rPr>
              <a:t>30 дней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560576" y="2834640"/>
            <a:ext cx="1682496" cy="75590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600" b="1">
                <a:latin typeface="Verdana"/>
              </a:rPr>
              <a:t>АДМИНИСТРАЦИЯ (КУИ) -</a:t>
            </a:r>
          </a:p>
          <a:p>
            <a:pPr marL="3048" indent="0"/>
            <a:r>
              <a:rPr lang="ru" sz="600" b="1">
                <a:latin typeface="Verdana"/>
              </a:rPr>
              <a:t>ЗАЯВИТЕЛЬ</a:t>
            </a:r>
          </a:p>
          <a:p>
            <a:pPr marL="3048" indent="0">
              <a:lnSpc>
                <a:spcPts val="792"/>
              </a:lnSpc>
            </a:pPr>
            <a:r>
              <a:rPr lang="ru" sz="600">
                <a:latin typeface="Verdana"/>
              </a:rPr>
              <a:t>Выдача решения об утверждении</a:t>
            </a:r>
            <a:r>
              <a:t/>
            </a:r>
            <a:br/>
            <a:r>
              <a:rPr lang="ru" sz="600">
                <a:latin typeface="Verdana"/>
              </a:rPr>
              <a:t>схемы расположения земельного</a:t>
            </a:r>
            <a:r>
              <a:t/>
            </a:r>
            <a:br/>
            <a:r>
              <a:rPr lang="ru" sz="600">
                <a:latin typeface="Verdana"/>
              </a:rPr>
              <a:t>участка либо решения об отказе в</a:t>
            </a:r>
            <a:r>
              <a:t/>
            </a:r>
            <a:br/>
            <a:r>
              <a:rPr lang="ru" sz="600">
                <a:latin typeface="Verdana"/>
              </a:rPr>
              <a:t>ее утверждении и направление</a:t>
            </a:r>
            <a:r>
              <a:t/>
            </a:r>
            <a:br/>
            <a:r>
              <a:rPr lang="ru" sz="600">
                <a:latin typeface="Verdana"/>
              </a:rPr>
              <a:t>заявителю.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58368" y="3840480"/>
            <a:ext cx="2828544" cy="62788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600" b="1">
                <a:latin typeface="Verdana"/>
              </a:rPr>
              <a:t>ЗАЯВИТЕЛЬ - КАДАСТРОВЫЙ ИНЖЕНЕР ^</a:t>
            </a:r>
          </a:p>
          <a:p>
            <a:pPr marR="195072" indent="0">
              <a:lnSpc>
                <a:spcPts val="816"/>
              </a:lnSpc>
            </a:pPr>
            <a:r>
              <a:rPr lang="ru" sz="600">
                <a:latin typeface="Verdana"/>
              </a:rPr>
              <a:t>Выполнение кадастровых работ и постановка</a:t>
            </a:r>
            <a:r>
              <a:t/>
            </a:r>
            <a:br/>
            <a:r>
              <a:rPr lang="ru" sz="600">
                <a:latin typeface="Verdana"/>
              </a:rPr>
              <a:t>земельного участка на государственный кадастровый</a:t>
            </a:r>
            <a:r>
              <a:t/>
            </a:r>
            <a:br/>
            <a:r>
              <a:rPr lang="ru" sz="600">
                <a:latin typeface="Verdana"/>
              </a:rPr>
              <a:t>учет.</a:t>
            </a:r>
          </a:p>
          <a:p>
            <a:pPr marL="6096" indent="0">
              <a:lnSpc>
                <a:spcPts val="816"/>
              </a:lnSpc>
            </a:pPr>
            <a:r>
              <a:rPr lang="ru" sz="600">
                <a:latin typeface="Verdana"/>
              </a:rPr>
              <a:t>Выписка из ЕГРН выдается заявителю.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66928" y="4779264"/>
            <a:ext cx="2560320" cy="16459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900" b="1">
                <a:solidFill>
                  <a:srgbClr val="46375F"/>
                </a:solidFill>
                <a:latin typeface="Verdana"/>
              </a:rPr>
              <a:t>Шаг 2. Инициирование аукциона: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58368" y="4974336"/>
            <a:ext cx="2828544" cy="59740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600" b="1">
                <a:latin typeface="Verdana"/>
              </a:rPr>
              <a:t>ЗАЯВИТЕЛЬ - АДМИНИСТРАЦИЯ (КУИ)</a:t>
            </a:r>
          </a:p>
          <a:p>
            <a:pPr marL="3048" indent="0"/>
            <a:r>
              <a:rPr lang="ru" sz="600" b="1">
                <a:solidFill>
                  <a:srgbClr val="FF0000"/>
                </a:solidFill>
                <a:latin typeface="Verdana"/>
              </a:rPr>
              <a:t>или </a:t>
            </a:r>
            <a:r>
              <a:rPr lang="ru" sz="600" b="1">
                <a:latin typeface="Verdana"/>
              </a:rPr>
              <a:t>ЗАЯВИТЕЛЬ - МФЦ</a:t>
            </a:r>
          </a:p>
          <a:p>
            <a:pPr marL="3048" indent="0" algn="just">
              <a:lnSpc>
                <a:spcPts val="1200"/>
              </a:lnSpc>
            </a:pPr>
            <a:r>
              <a:rPr lang="ru" sz="600">
                <a:latin typeface="Verdana"/>
              </a:rPr>
              <a:t>Обращение Заявителя с заявлением о проведении</a:t>
            </a:r>
            <a:r>
              <a:t/>
            </a:r>
            <a:br/>
            <a:r>
              <a:rPr lang="ru" sz="600">
                <a:latin typeface="Verdana"/>
              </a:rPr>
              <a:t>аукциона по предоставлению земельного участка</a:t>
            </a:r>
            <a:r>
              <a:rPr lang="ru" sz="600" baseline="30000">
                <a:latin typeface="Verdana"/>
              </a:rPr>
              <a:t>3</a:t>
            </a:r>
            <a:r>
              <a:rPr lang="ru" sz="600">
                <a:latin typeface="Verdana"/>
              </a:rPr>
              <a:t>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76656" y="6132576"/>
            <a:ext cx="499872" cy="23164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30480" indent="-30480" algn="just">
              <a:lnSpc>
                <a:spcPts val="960"/>
              </a:lnSpc>
            </a:pPr>
            <a:r>
              <a:rPr lang="ru" sz="600">
                <a:solidFill>
                  <a:srgbClr val="46375F"/>
                </a:solidFill>
                <a:latin typeface="Verdana"/>
              </a:rPr>
              <a:t>Не более</a:t>
            </a:r>
            <a:r>
              <a:t/>
            </a:r>
            <a:br/>
            <a:r>
              <a:rPr lang="ru" sz="600">
                <a:solidFill>
                  <a:srgbClr val="46375F"/>
                </a:solidFill>
                <a:latin typeface="Verdana"/>
              </a:rPr>
              <a:t>60 дней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554480" y="5894832"/>
            <a:ext cx="1737360" cy="65227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600" b="1">
                <a:latin typeface="Verdana"/>
              </a:rPr>
              <a:t>АДМИНИСТРАЦИЯ (КУИ)</a:t>
            </a:r>
          </a:p>
          <a:p>
            <a:pPr marL="6096" indent="0">
              <a:lnSpc>
                <a:spcPts val="840"/>
              </a:lnSpc>
            </a:pPr>
            <a:r>
              <a:rPr lang="ru" sz="600">
                <a:latin typeface="Verdana"/>
              </a:rPr>
              <a:t>Получение технических условий</a:t>
            </a:r>
            <a:r>
              <a:t/>
            </a:r>
            <a:br/>
            <a:r>
              <a:rPr lang="ru" sz="600">
                <a:latin typeface="Verdana"/>
              </a:rPr>
              <a:t>подключения объекта к сетям</a:t>
            </a:r>
            <a:r>
              <a:t/>
            </a:r>
            <a:br/>
            <a:r>
              <a:rPr lang="ru" sz="600">
                <a:latin typeface="Verdana"/>
              </a:rPr>
              <a:t>инженерно-технологического</a:t>
            </a:r>
            <a:r>
              <a:t/>
            </a:r>
            <a:br/>
            <a:r>
              <a:rPr lang="ru" sz="600">
                <a:latin typeface="Verdana"/>
              </a:rPr>
              <a:t>обеспечения. Принятие решения о</a:t>
            </a:r>
            <a:r>
              <a:t/>
            </a:r>
            <a:br/>
            <a:r>
              <a:rPr lang="ru" sz="600">
                <a:latin typeface="Verdana"/>
              </a:rPr>
              <a:t>проведении (или отказе) аукциона.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419344" y="256032"/>
            <a:ext cx="170688" cy="23774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>
              <a:lnSpc>
                <a:spcPts val="1440"/>
              </a:lnSpc>
            </a:pPr>
            <a:r>
              <a:rPr lang="ru" sz="1900" b="1">
                <a:latin typeface="Verdana"/>
              </a:rPr>
              <a:t>1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023360" y="566928"/>
            <a:ext cx="2505456" cy="124358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158496" marR="234696" indent="0">
              <a:lnSpc>
                <a:spcPts val="984"/>
              </a:lnSpc>
            </a:pPr>
            <a:r>
              <a:rPr lang="ru" sz="600" b="1">
                <a:latin typeface="Verdana"/>
              </a:rPr>
              <a:t>АДМИНИСТРАЦИЯ (КУИ) - ЗАЯВИТЕЛЬ</a:t>
            </a:r>
            <a:r>
              <a:t/>
            </a:r>
            <a:br/>
            <a:r>
              <a:rPr lang="ru" sz="600" b="1">
                <a:solidFill>
                  <a:srgbClr val="FF0000"/>
                </a:solidFill>
                <a:latin typeface="Verdana"/>
              </a:rPr>
              <a:t>или </a:t>
            </a:r>
            <a:r>
              <a:rPr lang="ru" sz="600" b="1">
                <a:latin typeface="Verdana"/>
              </a:rPr>
              <a:t>МФЦ -ЗАЯВИТЕЛЬ</a:t>
            </a:r>
          </a:p>
          <a:p>
            <a:pPr marL="158496" indent="0" algn="just">
              <a:lnSpc>
                <a:spcPts val="984"/>
              </a:lnSpc>
            </a:pPr>
            <a:r>
              <a:rPr lang="ru" sz="600">
                <a:latin typeface="Verdana"/>
              </a:rPr>
              <a:t>Уведомление о принятии решения о проведении</a:t>
            </a:r>
            <a:r>
              <a:t/>
            </a:r>
            <a:br/>
            <a:r>
              <a:rPr lang="ru" sz="600">
                <a:latin typeface="Verdana"/>
              </a:rPr>
              <a:t>аукциона или об отказе в проведении аукциона.</a:t>
            </a:r>
          </a:p>
          <a:p>
            <a:pPr indent="0"/>
            <a:r>
              <a:rPr lang="ru" sz="900" b="1">
                <a:solidFill>
                  <a:srgbClr val="46375F"/>
                </a:solidFill>
                <a:latin typeface="Verdana"/>
              </a:rPr>
              <a:t>Шаг 3. Проведение аукциона:</a:t>
            </a:r>
          </a:p>
          <a:p>
            <a:pPr marL="143256" indent="0"/>
            <a:r>
              <a:rPr lang="ru" sz="600" b="1">
                <a:latin typeface="Verdana"/>
              </a:rPr>
              <a:t>ЗАЯВИТЕЛЬ - АДМИНИСТРАЦИЯ (КУИ)</a:t>
            </a:r>
          </a:p>
          <a:p>
            <a:pPr marL="149352" indent="0"/>
            <a:r>
              <a:rPr lang="ru" sz="600">
                <a:latin typeface="Verdana"/>
              </a:rPr>
              <a:t>Подача заявки на участие в аукционе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913632" y="2316480"/>
            <a:ext cx="512064" cy="23164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21336" indent="0" algn="just">
              <a:lnSpc>
                <a:spcPts val="984"/>
              </a:lnSpc>
            </a:pPr>
            <a:r>
              <a:rPr lang="ru" sz="600">
                <a:solidFill>
                  <a:srgbClr val="46375F"/>
                </a:solidFill>
                <a:latin typeface="Verdana"/>
              </a:rPr>
              <a:t>Не менее</a:t>
            </a:r>
            <a:r>
              <a:t/>
            </a:r>
            <a:br/>
            <a:r>
              <a:rPr lang="ru" sz="600">
                <a:solidFill>
                  <a:srgbClr val="46375F"/>
                </a:solidFill>
                <a:latin typeface="Verdana"/>
              </a:rPr>
              <a:t>45 дней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797552" y="2139696"/>
            <a:ext cx="1840992" cy="60960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600" b="1">
                <a:latin typeface="Verdana"/>
              </a:rPr>
              <a:t>АДМИНИСТРАЦИЯ (КУИ)</a:t>
            </a:r>
          </a:p>
          <a:p>
            <a:pPr marL="9144" indent="0">
              <a:lnSpc>
                <a:spcPts val="984"/>
              </a:lnSpc>
            </a:pPr>
            <a:r>
              <a:rPr lang="ru" sz="600">
                <a:latin typeface="Verdana"/>
              </a:rPr>
              <a:t>Подготовка и проведение аукциона и</a:t>
            </a:r>
            <a:r>
              <a:t/>
            </a:r>
            <a:br/>
            <a:r>
              <a:rPr lang="ru" sz="600">
                <a:latin typeface="Verdana"/>
              </a:rPr>
              <a:t>принятие решения о признании лица</a:t>
            </a:r>
            <a:r>
              <a:t/>
            </a:r>
            <a:br/>
            <a:r>
              <a:rPr lang="ru" sz="600">
                <a:latin typeface="Verdana"/>
              </a:rPr>
              <a:t>победителем аукциона либо о</a:t>
            </a:r>
            <a:r>
              <a:t/>
            </a:r>
            <a:br/>
            <a:r>
              <a:rPr lang="ru" sz="600">
                <a:latin typeface="Verdana"/>
              </a:rPr>
              <a:t>признании аукциона не состоявшимся.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895344" y="3291840"/>
            <a:ext cx="603504" cy="11582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/>
            <a:r>
              <a:rPr lang="ru" sz="600">
                <a:solidFill>
                  <a:srgbClr val="46375F"/>
                </a:solidFill>
                <a:latin typeface="Verdana"/>
              </a:rPr>
              <a:t>До 10 дней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773168" y="3029712"/>
            <a:ext cx="1828800" cy="61569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3048" marR="472440" indent="0">
              <a:lnSpc>
                <a:spcPts val="960"/>
              </a:lnSpc>
            </a:pPr>
            <a:r>
              <a:rPr lang="ru" sz="600" b="1">
                <a:latin typeface="Verdana"/>
              </a:rPr>
              <a:t>АДМИНИСТРАЦИЯ (КУИ)</a:t>
            </a:r>
            <a:r>
              <a:t/>
            </a:r>
            <a:br/>
            <a:r>
              <a:rPr lang="ru" sz="600" b="1">
                <a:latin typeface="Verdana"/>
              </a:rPr>
              <a:t>ЗАЯВИТЕЛЬ</a:t>
            </a:r>
          </a:p>
          <a:p>
            <a:pPr marL="3048" indent="0">
              <a:lnSpc>
                <a:spcPts val="960"/>
              </a:lnSpc>
            </a:pPr>
            <a:r>
              <a:rPr lang="ru" sz="600">
                <a:latin typeface="Verdana"/>
              </a:rPr>
              <a:t>Подготовка, подписание договора</a:t>
            </a:r>
            <a:r>
              <a:t/>
            </a:r>
            <a:br/>
            <a:r>
              <a:rPr lang="ru" sz="600">
                <a:latin typeface="Verdana"/>
              </a:rPr>
              <a:t>аренды или договора купли-продажи</a:t>
            </a:r>
            <a:r>
              <a:t/>
            </a:r>
            <a:br/>
            <a:r>
              <a:rPr lang="ru" sz="600">
                <a:latin typeface="Verdana"/>
              </a:rPr>
              <a:t>земельного участка.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901440" y="3931920"/>
            <a:ext cx="2261616" cy="54864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>
              <a:lnSpc>
                <a:spcPts val="1416"/>
              </a:lnSpc>
            </a:pPr>
            <a:r>
              <a:rPr lang="ru" sz="900" b="1" dirty="0">
                <a:solidFill>
                  <a:srgbClr val="46375F"/>
                </a:solidFill>
                <a:latin typeface="Verdana"/>
              </a:rPr>
              <a:t>Шаг 4. Подготовка проектной</a:t>
            </a:r>
            <a:r>
              <a:rPr dirty="0"/>
              <a:t/>
            </a:r>
            <a:br>
              <a:rPr dirty="0"/>
            </a:br>
            <a:r>
              <a:rPr lang="ru" sz="900" b="1" dirty="0">
                <a:solidFill>
                  <a:srgbClr val="46375F"/>
                </a:solidFill>
                <a:latin typeface="Verdana"/>
              </a:rPr>
              <a:t>документации</a:t>
            </a:r>
            <a:r>
              <a:rPr lang="ru" sz="900" b="1" dirty="0" smtClean="0">
                <a:solidFill>
                  <a:srgbClr val="46375F"/>
                </a:solidFill>
                <a:latin typeface="Verdana"/>
              </a:rPr>
              <a:t>:</a:t>
            </a:r>
            <a:endParaRPr lang="ru" sz="900" b="1" dirty="0">
              <a:solidFill>
                <a:srgbClr val="46375F"/>
              </a:solidFill>
              <a:latin typeface="Verdana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901440" y="4785360"/>
            <a:ext cx="615696" cy="35356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ctr">
              <a:lnSpc>
                <a:spcPts val="960"/>
              </a:lnSpc>
            </a:pPr>
            <a:r>
              <a:rPr lang="ru" sz="600" dirty="0">
                <a:solidFill>
                  <a:srgbClr val="46375F"/>
                </a:solidFill>
                <a:latin typeface="Verdana"/>
              </a:rPr>
              <a:t>Не более</a:t>
            </a:r>
            <a:r>
              <a:rPr dirty="0"/>
              <a:t/>
            </a:r>
            <a:br>
              <a:rPr dirty="0"/>
            </a:br>
            <a:r>
              <a:rPr lang="ru" sz="600" dirty="0" smtClean="0">
                <a:solidFill>
                  <a:srgbClr val="46375F"/>
                </a:solidFill>
                <a:latin typeface="Verdana"/>
              </a:rPr>
              <a:t>14</a:t>
            </a:r>
            <a:r>
              <a:rPr lang="ru" sz="600" dirty="0" smtClean="0">
                <a:solidFill>
                  <a:srgbClr val="46375F"/>
                </a:solidFill>
                <a:latin typeface="Verdana"/>
              </a:rPr>
              <a:t> </a:t>
            </a:r>
            <a:r>
              <a:rPr lang="ru" sz="600" dirty="0">
                <a:solidFill>
                  <a:srgbClr val="46375F"/>
                </a:solidFill>
                <a:latin typeface="Verdana"/>
              </a:rPr>
              <a:t>рабочих</a:t>
            </a:r>
            <a:r>
              <a:rPr dirty="0"/>
              <a:t/>
            </a:r>
            <a:br>
              <a:rPr dirty="0"/>
            </a:br>
            <a:r>
              <a:rPr lang="ru" sz="600" dirty="0">
                <a:solidFill>
                  <a:srgbClr val="46375F"/>
                </a:solidFill>
                <a:latin typeface="Verdana"/>
              </a:rPr>
              <a:t>дней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834128" y="4389120"/>
            <a:ext cx="1798320" cy="883920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600" b="1" dirty="0">
                <a:latin typeface="Verdana"/>
              </a:rPr>
              <a:t>ЗАЯВИТЕЛЬ - АДМИНИСТРАЦИЯ</a:t>
            </a:r>
          </a:p>
          <a:p>
            <a:pPr marL="6096" indent="0">
              <a:lnSpc>
                <a:spcPts val="864"/>
              </a:lnSpc>
            </a:pPr>
            <a:r>
              <a:rPr lang="ru" sz="600" b="1" dirty="0" smtClean="0">
                <a:latin typeface="Verdana"/>
              </a:rPr>
              <a:t>(УАиГ</a:t>
            </a:r>
            <a:r>
              <a:rPr lang="ru" sz="600" b="1" dirty="0">
                <a:latin typeface="Verdana"/>
              </a:rPr>
              <a:t>)</a:t>
            </a:r>
          </a:p>
          <a:p>
            <a:pPr indent="0">
              <a:lnSpc>
                <a:spcPts val="864"/>
              </a:lnSpc>
            </a:pPr>
            <a:r>
              <a:rPr lang="ru" sz="600" dirty="0">
                <a:latin typeface="Verdana"/>
              </a:rPr>
              <a:t>Обращение заявителя с заявлением и</a:t>
            </a:r>
            <a:r>
              <a:rPr dirty="0"/>
              <a:t/>
            </a:r>
            <a:br>
              <a:rPr dirty="0"/>
            </a:br>
            <a:r>
              <a:rPr lang="ru" sz="600" dirty="0">
                <a:latin typeface="Verdana"/>
              </a:rPr>
              <a:t>правоустанавливающим </a:t>
            </a:r>
            <a:r>
              <a:rPr lang="ru" sz="600" dirty="0" smtClean="0">
                <a:latin typeface="Verdana"/>
              </a:rPr>
              <a:t>документом</a:t>
            </a:r>
          </a:p>
          <a:p>
            <a:pPr indent="0">
              <a:lnSpc>
                <a:spcPts val="864"/>
              </a:lnSpc>
            </a:pPr>
            <a:r>
              <a:rPr lang="ru" sz="600" dirty="0" smtClean="0">
                <a:latin typeface="Verdana"/>
              </a:rPr>
              <a:t>(</a:t>
            </a:r>
            <a:r>
              <a:rPr lang="ru" sz="600" dirty="0">
                <a:latin typeface="Verdana"/>
              </a:rPr>
              <a:t>договор аренды или договор купли-</a:t>
            </a:r>
            <a:r>
              <a:rPr dirty="0"/>
              <a:t/>
            </a:r>
            <a:br>
              <a:rPr dirty="0"/>
            </a:br>
            <a:r>
              <a:rPr lang="ru" sz="600" dirty="0">
                <a:latin typeface="Verdana"/>
              </a:rPr>
              <a:t>продажи) на земельный участок в</a:t>
            </a:r>
            <a:r>
              <a:rPr dirty="0"/>
              <a:t/>
            </a:r>
            <a:br>
              <a:rPr dirty="0"/>
            </a:br>
            <a:r>
              <a:rPr lang="ru" sz="600" dirty="0">
                <a:latin typeface="Verdana"/>
              </a:rPr>
              <a:t>Администрацию для получения</a:t>
            </a:r>
            <a:r>
              <a:rPr dirty="0"/>
              <a:t/>
            </a:r>
            <a:br>
              <a:rPr dirty="0"/>
            </a:br>
            <a:r>
              <a:rPr lang="ru" sz="600" dirty="0">
                <a:latin typeface="Verdana"/>
              </a:rPr>
              <a:t>Градостроительного плана</a:t>
            </a:r>
            <a:r>
              <a:rPr lang="ru" sz="600" baseline="30000" dirty="0">
                <a:latin typeface="Verdana"/>
              </a:rPr>
              <a:t>4</a:t>
            </a:r>
            <a:r>
              <a:rPr lang="ru" sz="600" dirty="0">
                <a:latin typeface="Verdana"/>
              </a:rPr>
              <a:t>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4090416" y="5510784"/>
            <a:ext cx="2810256" cy="44500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124968" indent="0">
              <a:lnSpc>
                <a:spcPts val="960"/>
              </a:lnSpc>
            </a:pPr>
            <a:r>
              <a:rPr lang="ru" sz="600" b="1" dirty="0" smtClean="0">
                <a:latin typeface="Verdana"/>
              </a:rPr>
              <a:t>ЗАЯВИТЕЛЬ </a:t>
            </a:r>
            <a:r>
              <a:rPr lang="ru" sz="600" b="1" dirty="0">
                <a:latin typeface="Verdana"/>
              </a:rPr>
              <a:t>- ПРОЕКТНАЯ ОРГАНИЗАЦИЯ</a:t>
            </a:r>
          </a:p>
          <a:p>
            <a:pPr marL="131064" indent="0">
              <a:lnSpc>
                <a:spcPts val="960"/>
              </a:lnSpc>
            </a:pPr>
            <a:r>
              <a:rPr lang="ru" sz="600" dirty="0">
                <a:latin typeface="Verdana"/>
              </a:rPr>
              <a:t>Подготовка проектной документации. Проектирование</a:t>
            </a:r>
          </a:p>
          <a:p>
            <a:pPr marL="128016" indent="0">
              <a:lnSpc>
                <a:spcPts val="960"/>
              </a:lnSpc>
            </a:pPr>
            <a:r>
              <a:rPr lang="ru" sz="600" dirty="0">
                <a:latin typeface="Verdana"/>
              </a:rPr>
              <a:t>объекта строительства.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096512" y="6169152"/>
            <a:ext cx="2804160" cy="44500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984"/>
              </a:lnSpc>
            </a:pPr>
            <a:r>
              <a:rPr lang="ru" sz="600" b="1">
                <a:latin typeface="Verdana"/>
              </a:rPr>
              <a:t>*В определенных случаях требуется получение</a:t>
            </a:r>
            <a:r>
              <a:t/>
            </a:r>
            <a:br/>
            <a:r>
              <a:rPr lang="ru" sz="600" b="1">
                <a:latin typeface="Verdana"/>
              </a:rPr>
              <a:t>положительной государственной экспертизы</a:t>
            </a:r>
            <a:r>
              <a:t/>
            </a:r>
            <a:br/>
            <a:r>
              <a:rPr lang="ru" sz="600" b="1">
                <a:latin typeface="Verdana"/>
              </a:rPr>
              <a:t>(ст.49 Градостроительного кодекса).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7321296" y="438912"/>
            <a:ext cx="2578608" cy="34137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>
              <a:lnSpc>
                <a:spcPts val="1416"/>
              </a:lnSpc>
            </a:pPr>
            <a:r>
              <a:rPr lang="ru" sz="900" b="1">
                <a:solidFill>
                  <a:srgbClr val="46375F"/>
                </a:solidFill>
                <a:latin typeface="Verdana"/>
              </a:rPr>
              <a:t>Шаг 5. Получение разрешения на</a:t>
            </a:r>
            <a:r>
              <a:t/>
            </a:r>
            <a:br/>
            <a:r>
              <a:rPr lang="ru" sz="900" b="1">
                <a:solidFill>
                  <a:srgbClr val="46375F"/>
                </a:solidFill>
                <a:latin typeface="Verdana"/>
              </a:rPr>
              <a:t>строительство: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7589520" y="902208"/>
            <a:ext cx="2743200" cy="67665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3048" marR="524256" indent="0">
              <a:lnSpc>
                <a:spcPts val="840"/>
              </a:lnSpc>
            </a:pPr>
            <a:r>
              <a:rPr lang="ru" sz="600" b="1" dirty="0">
                <a:latin typeface="Verdana"/>
              </a:rPr>
              <a:t>ЗАЯВИТЕЛЬ - АДМИНИСТРАЦИЯ </a:t>
            </a:r>
            <a:r>
              <a:rPr lang="ru" sz="600" b="1" dirty="0" smtClean="0">
                <a:latin typeface="Verdana"/>
              </a:rPr>
              <a:t>(УАиГ</a:t>
            </a:r>
            <a:r>
              <a:rPr lang="ru" sz="600" b="1" dirty="0">
                <a:latin typeface="Verdana"/>
              </a:rPr>
              <a:t>)</a:t>
            </a:r>
            <a:r>
              <a:rPr dirty="0"/>
              <a:t/>
            </a:r>
            <a:br>
              <a:rPr dirty="0"/>
            </a:br>
            <a:r>
              <a:rPr lang="ru" sz="600" b="1" dirty="0">
                <a:solidFill>
                  <a:srgbClr val="FF0000"/>
                </a:solidFill>
                <a:latin typeface="Verdana"/>
              </a:rPr>
              <a:t>или </a:t>
            </a:r>
            <a:r>
              <a:rPr lang="ru" sz="600" b="1" dirty="0">
                <a:latin typeface="Verdana"/>
              </a:rPr>
              <a:t>ЗАЯВИТЕЛЬ - МФЦ</a:t>
            </a:r>
          </a:p>
          <a:p>
            <a:pPr marL="6096" marR="237744" indent="0">
              <a:lnSpc>
                <a:spcPts val="1056"/>
              </a:lnSpc>
            </a:pPr>
            <a:r>
              <a:rPr lang="ru" sz="600" dirty="0">
                <a:latin typeface="Verdana"/>
              </a:rPr>
              <a:t>Подача пакета документов и заявления на выдачу</a:t>
            </a:r>
            <a:r>
              <a:rPr dirty="0"/>
              <a:t/>
            </a:r>
            <a:br>
              <a:rPr dirty="0"/>
            </a:br>
            <a:r>
              <a:rPr lang="ru" sz="600" dirty="0">
                <a:latin typeface="Verdana"/>
              </a:rPr>
              <a:t>разрешения на строительство</a:t>
            </a:r>
            <a:r>
              <a:rPr lang="ru" sz="600" baseline="30000" dirty="0">
                <a:latin typeface="Verdana"/>
              </a:rPr>
              <a:t>5</a:t>
            </a:r>
            <a:r>
              <a:rPr lang="ru" sz="600" dirty="0">
                <a:latin typeface="Verdana"/>
              </a:rPr>
              <a:t>.</a:t>
            </a:r>
          </a:p>
          <a:p>
            <a:pPr marL="3048" indent="0" algn="just"/>
            <a:r>
              <a:rPr lang="ru" sz="600" dirty="0">
                <a:latin typeface="Verdana"/>
              </a:rPr>
              <a:t>* Перечень документов смотрите в описании услуги	^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583424" y="1950720"/>
            <a:ext cx="652272" cy="35966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27432">
              <a:lnSpc>
                <a:spcPts val="984"/>
              </a:lnSpc>
            </a:pPr>
            <a:r>
              <a:rPr lang="ru" sz="600" dirty="0">
                <a:solidFill>
                  <a:srgbClr val="46375F"/>
                </a:solidFill>
                <a:latin typeface="Verdana"/>
              </a:rPr>
              <a:t>Не более</a:t>
            </a:r>
            <a:r>
              <a:rPr dirty="0"/>
              <a:t/>
            </a:r>
            <a:br>
              <a:rPr dirty="0"/>
            </a:br>
            <a:r>
              <a:rPr lang="ru" sz="600" dirty="0">
                <a:solidFill>
                  <a:srgbClr val="46375F"/>
                </a:solidFill>
                <a:latin typeface="Verdana"/>
              </a:rPr>
              <a:t>7 рабочих </a:t>
            </a:r>
            <a:r>
              <a:rPr dirty="0"/>
              <a:t/>
            </a:r>
            <a:br>
              <a:rPr dirty="0"/>
            </a:br>
            <a:r>
              <a:rPr lang="ru" sz="600" dirty="0">
                <a:solidFill>
                  <a:srgbClr val="46375F"/>
                </a:solidFill>
                <a:latin typeface="Verdana"/>
              </a:rPr>
              <a:t>дней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8400288" y="1822704"/>
            <a:ext cx="1676400" cy="493776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/>
            <a:r>
              <a:rPr lang="ru" sz="600" b="1" dirty="0">
                <a:latin typeface="Verdana"/>
              </a:rPr>
              <a:t>АДМИНИСТРАЦИЯ </a:t>
            </a:r>
            <a:r>
              <a:rPr lang="ru" sz="600" b="1" dirty="0" smtClean="0">
                <a:latin typeface="Verdana"/>
              </a:rPr>
              <a:t>(УАиГ</a:t>
            </a:r>
            <a:r>
              <a:rPr lang="ru" sz="600" b="1" dirty="0">
                <a:latin typeface="Verdana"/>
              </a:rPr>
              <a:t>)</a:t>
            </a:r>
          </a:p>
          <a:p>
            <a:pPr marL="3048" indent="0">
              <a:lnSpc>
                <a:spcPts val="984"/>
              </a:lnSpc>
            </a:pPr>
            <a:r>
              <a:rPr lang="ru" sz="600" dirty="0">
                <a:latin typeface="Verdana"/>
              </a:rPr>
              <a:t>Принимает решение о выдаче</a:t>
            </a:r>
            <a:r>
              <a:rPr dirty="0"/>
              <a:t/>
            </a:r>
            <a:br>
              <a:rPr dirty="0"/>
            </a:br>
            <a:r>
              <a:rPr lang="ru" sz="600" dirty="0">
                <a:latin typeface="Verdana"/>
              </a:rPr>
              <a:t>разрешения на строительство или</a:t>
            </a:r>
            <a:r>
              <a:rPr dirty="0"/>
              <a:t/>
            </a:r>
            <a:br>
              <a:rPr dirty="0"/>
            </a:br>
            <a:r>
              <a:rPr lang="ru" sz="600" dirty="0">
                <a:latin typeface="Verdana"/>
              </a:rPr>
              <a:t>отказе в выдаче разрешения.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674864" y="2737104"/>
            <a:ext cx="2145792" cy="359664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 algn="just">
              <a:lnSpc>
                <a:spcPts val="960"/>
              </a:lnSpc>
            </a:pPr>
            <a:r>
              <a:rPr lang="ru" sz="600" b="1" dirty="0">
                <a:latin typeface="Verdana"/>
              </a:rPr>
              <a:t>АДМИНИСТРАЦИЯ </a:t>
            </a:r>
            <a:r>
              <a:rPr lang="ru" sz="600" b="1" dirty="0" smtClean="0">
                <a:latin typeface="Verdana"/>
              </a:rPr>
              <a:t>(УАиГ</a:t>
            </a:r>
            <a:r>
              <a:rPr lang="ru" sz="600" b="1" dirty="0">
                <a:latin typeface="Verdana"/>
              </a:rPr>
              <a:t>) -ЗАЯВИТЕЛЬ</a:t>
            </a:r>
          </a:p>
          <a:p>
            <a:pPr marL="36576" indent="0">
              <a:lnSpc>
                <a:spcPts val="960"/>
              </a:lnSpc>
            </a:pPr>
            <a:r>
              <a:rPr lang="ru" sz="600" b="1" dirty="0">
                <a:solidFill>
                  <a:srgbClr val="FF0000"/>
                </a:solidFill>
                <a:latin typeface="Verdana"/>
              </a:rPr>
              <a:t>или </a:t>
            </a:r>
            <a:r>
              <a:rPr lang="ru" sz="600" b="1" dirty="0">
                <a:latin typeface="Verdana"/>
              </a:rPr>
              <a:t>МФЦ - ЗАЯВИТЕЛЬ</a:t>
            </a:r>
          </a:p>
          <a:p>
            <a:pPr marL="9144" indent="0">
              <a:lnSpc>
                <a:spcPts val="960"/>
              </a:lnSpc>
            </a:pPr>
            <a:r>
              <a:rPr lang="ru" sz="600" dirty="0">
                <a:latin typeface="Verdana"/>
              </a:rPr>
              <a:t>Выдача разрешения на строительство.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315200" y="3596640"/>
            <a:ext cx="3017520" cy="293827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marL="3048" indent="0"/>
            <a:r>
              <a:rPr lang="ru" sz="900" b="1" dirty="0">
                <a:solidFill>
                  <a:srgbClr val="46375F"/>
                </a:solidFill>
                <a:latin typeface="Verdana"/>
              </a:rPr>
              <a:t>Дополнительная информация:</a:t>
            </a:r>
          </a:p>
          <a:p>
            <a:pPr marL="9144" marR="216408" indent="0">
              <a:lnSpc>
                <a:spcPts val="960"/>
              </a:lnSpc>
            </a:pPr>
            <a:r>
              <a:rPr lang="ru" sz="800" dirty="0" smtClean="0">
                <a:solidFill>
                  <a:srgbClr val="46375F"/>
                </a:solidFill>
                <a:latin typeface="Verdana"/>
              </a:rPr>
              <a:t>1 По </a:t>
            </a:r>
            <a:r>
              <a:rPr lang="ru" sz="800" dirty="0">
                <a:solidFill>
                  <a:srgbClr val="46375F"/>
                </a:solidFill>
                <a:latin typeface="Verdana"/>
              </a:rPr>
              <a:t>вопросу выполнения кадастровых работ Вы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46375F"/>
                </a:solidFill>
                <a:latin typeface="Verdana"/>
              </a:rPr>
              <a:t>вправе обратиться к лицу, выполняющему данные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46375F"/>
                </a:solidFill>
                <a:latin typeface="Verdana"/>
              </a:rPr>
              <a:t>виды работ. Государственный реестр кадастровых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46375F"/>
                </a:solidFill>
                <a:latin typeface="Verdana"/>
              </a:rPr>
              <a:t>инженеров:</a:t>
            </a:r>
            <a:r>
              <a:rPr lang="en-US" sz="800" dirty="0">
                <a:solidFill>
                  <a:srgbClr val="46375F"/>
                </a:solidFill>
                <a:latin typeface="Verdana"/>
                <a:hlinkClick r:id="rId2"/>
              </a:rPr>
              <a:t> </a:t>
            </a:r>
            <a:r>
              <a:rPr lang="en-US" sz="800" u="sng" dirty="0">
                <a:solidFill>
                  <a:srgbClr val="46375F"/>
                </a:solidFill>
                <a:latin typeface="Verdana"/>
                <a:hlinkClick r:id="rId2"/>
              </a:rPr>
              <a:t>https://rosreestr.ru/wps/portal/ais </a:t>
            </a:r>
            <a:r>
              <a:rPr lang="en-US" sz="800" u="sng" dirty="0" err="1">
                <a:solidFill>
                  <a:srgbClr val="46375F"/>
                </a:solidFill>
                <a:latin typeface="Verdana"/>
                <a:hlinkClick r:id="rId2"/>
              </a:rPr>
              <a:t>rk</a:t>
            </a:r>
            <a:r>
              <a:rPr lang="en-US" sz="800" dirty="0" err="1">
                <a:solidFill>
                  <a:srgbClr val="46375F"/>
                </a:solidFill>
                <a:latin typeface="Verdana"/>
                <a:hlinkClick r:id="rId2"/>
              </a:rPr>
              <a:t>i</a:t>
            </a:r>
            <a:endParaRPr lang="en-US" sz="800" dirty="0">
              <a:solidFill>
                <a:srgbClr val="46375F"/>
              </a:solidFill>
              <a:latin typeface="Verdana"/>
              <a:hlinkClick r:id="rId2"/>
            </a:endParaRPr>
          </a:p>
          <a:p>
            <a:pPr marL="9144" indent="0"/>
            <a:r>
              <a:rPr lang="ru" sz="800" dirty="0" smtClean="0">
                <a:solidFill>
                  <a:srgbClr val="46375F"/>
                </a:solidFill>
                <a:latin typeface="Verdana"/>
              </a:rPr>
              <a:t>2 Форма </a:t>
            </a:r>
            <a:r>
              <a:rPr lang="ru" sz="800" dirty="0">
                <a:solidFill>
                  <a:srgbClr val="46375F"/>
                </a:solidFill>
                <a:latin typeface="Verdana"/>
              </a:rPr>
              <a:t>и образец заполнения заявления об</a:t>
            </a:r>
          </a:p>
          <a:p>
            <a:pPr marL="9144" indent="0" algn="just">
              <a:lnSpc>
                <a:spcPts val="720"/>
              </a:lnSpc>
            </a:pPr>
            <a:r>
              <a:rPr lang="ru" sz="800" dirty="0">
                <a:solidFill>
                  <a:srgbClr val="46375F"/>
                </a:solidFill>
                <a:latin typeface="Verdana"/>
              </a:rPr>
              <a:t>утверждении схемы расположения земельного участка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46375F"/>
                </a:solidFill>
                <a:latin typeface="Verdana"/>
              </a:rPr>
              <a:t>-</a:t>
            </a:r>
            <a:r>
              <a:rPr lang="en-US" sz="800" dirty="0">
                <a:solidFill>
                  <a:srgbClr val="46375F"/>
                </a:solidFill>
                <a:latin typeface="Verdana"/>
                <a:hlinkClick r:id="rId3"/>
              </a:rPr>
              <a:t> </a:t>
            </a:r>
            <a:r>
              <a:rPr lang="en-US" sz="800" u="sng" dirty="0">
                <a:solidFill>
                  <a:srgbClr val="46375F"/>
                </a:solidFill>
                <a:latin typeface="Verdana"/>
                <a:hlinkClick r:id="rId3"/>
              </a:rPr>
              <a:t>http://apatity.gov-</a:t>
            </a:r>
          </a:p>
          <a:p>
            <a:pPr marL="9144" indent="0"/>
            <a:r>
              <a:rPr lang="en-US" sz="800" u="sng" dirty="0">
                <a:solidFill>
                  <a:srgbClr val="46375F"/>
                </a:solidFill>
                <a:latin typeface="Verdana"/>
                <a:hlinkClick r:id="rId3"/>
              </a:rPr>
              <a:t>murman.ru/administration/</a:t>
            </a:r>
            <a:r>
              <a:rPr lang="en-US" sz="800" u="sng" dirty="0" err="1">
                <a:solidFill>
                  <a:srgbClr val="46375F"/>
                </a:solidFill>
                <a:latin typeface="Verdana"/>
                <a:hlinkClick r:id="rId3"/>
              </a:rPr>
              <a:t>struktura</a:t>
            </a:r>
            <a:r>
              <a:rPr lang="en-US" sz="800" u="sng" dirty="0">
                <a:solidFill>
                  <a:srgbClr val="46375F"/>
                </a:solidFill>
                <a:latin typeface="Verdana"/>
                <a:hlinkClick r:id="rId3"/>
              </a:rPr>
              <a:t>/</a:t>
            </a:r>
            <a:r>
              <a:rPr lang="en-US" sz="800" u="sng" dirty="0" err="1">
                <a:solidFill>
                  <a:srgbClr val="46375F"/>
                </a:solidFill>
                <a:latin typeface="Verdana"/>
                <a:hlinkClick r:id="rId3"/>
              </a:rPr>
              <a:t>kui</a:t>
            </a:r>
            <a:r>
              <a:rPr lang="en-US" sz="800" u="sng" dirty="0">
                <a:solidFill>
                  <a:srgbClr val="46375F"/>
                </a:solidFill>
                <a:latin typeface="Verdana"/>
                <a:hlinkClick r:id="rId3"/>
              </a:rPr>
              <a:t>/</a:t>
            </a:r>
            <a:r>
              <a:rPr lang="en-US" sz="800" u="sng" dirty="0" err="1">
                <a:solidFill>
                  <a:srgbClr val="46375F"/>
                </a:solidFill>
                <a:latin typeface="Verdana"/>
                <a:hlinkClick r:id="rId3"/>
              </a:rPr>
              <a:t>ozo</a:t>
            </a:r>
            <a:r>
              <a:rPr lang="en-US" sz="800" u="sng" dirty="0">
                <a:solidFill>
                  <a:srgbClr val="46375F"/>
                </a:solidFill>
                <a:latin typeface="Verdana"/>
                <a:hlinkClick r:id="rId3"/>
              </a:rPr>
              <a:t>/</a:t>
            </a:r>
            <a:r>
              <a:rPr lang="en-US" sz="800" u="sng" dirty="0" err="1">
                <a:solidFill>
                  <a:srgbClr val="46375F"/>
                </a:solidFill>
                <a:latin typeface="Verdana"/>
                <a:hlinkClick r:id="rId3"/>
              </a:rPr>
              <a:t>form.php</a:t>
            </a:r>
            <a:endParaRPr lang="en-US" sz="800" u="sng" dirty="0">
              <a:solidFill>
                <a:srgbClr val="46375F"/>
              </a:solidFill>
              <a:latin typeface="Verdana"/>
              <a:hlinkClick r:id="rId3"/>
            </a:endParaRPr>
          </a:p>
          <a:p>
            <a:pPr marL="9144" marR="353568" indent="0">
              <a:lnSpc>
                <a:spcPts val="960"/>
              </a:lnSpc>
            </a:pPr>
            <a:r>
              <a:rPr lang="ru" sz="800" dirty="0" smtClean="0">
                <a:solidFill>
                  <a:srgbClr val="46375F"/>
                </a:solidFill>
                <a:latin typeface="Verdana"/>
              </a:rPr>
              <a:t>3 Форма </a:t>
            </a:r>
            <a:r>
              <a:rPr lang="ru" sz="800" dirty="0">
                <a:solidFill>
                  <a:srgbClr val="46375F"/>
                </a:solidFill>
                <a:latin typeface="Verdana"/>
              </a:rPr>
              <a:t>и образец заполнения заявления о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46375F"/>
                </a:solidFill>
                <a:latin typeface="Verdana"/>
              </a:rPr>
              <a:t>предоставлении земельного участка на торгах -</a:t>
            </a:r>
            <a:r>
              <a:rPr dirty="0"/>
              <a:t/>
            </a:r>
            <a:br>
              <a:rPr dirty="0"/>
            </a:br>
            <a:r>
              <a:rPr lang="en-US" sz="800" u="sng" dirty="0">
                <a:solidFill>
                  <a:srgbClr val="46375F"/>
                </a:solidFill>
                <a:latin typeface="Verdana"/>
                <a:hlinkClick r:id="rId3"/>
              </a:rPr>
              <a:t>http://apatity.gov-</a:t>
            </a:r>
          </a:p>
          <a:p>
            <a:pPr marL="9144" indent="0">
              <a:lnSpc>
                <a:spcPts val="960"/>
              </a:lnSpc>
            </a:pPr>
            <a:r>
              <a:rPr lang="en-US" sz="800" u="sng" dirty="0">
                <a:solidFill>
                  <a:srgbClr val="46375F"/>
                </a:solidFill>
                <a:latin typeface="Verdana"/>
                <a:hlinkClick r:id="rId3"/>
              </a:rPr>
              <a:t>murman.ru/administration/</a:t>
            </a:r>
            <a:r>
              <a:rPr lang="en-US" sz="800" u="sng" dirty="0" err="1">
                <a:solidFill>
                  <a:srgbClr val="46375F"/>
                </a:solidFill>
                <a:latin typeface="Verdana"/>
                <a:hlinkClick r:id="rId3"/>
              </a:rPr>
              <a:t>struktura</a:t>
            </a:r>
            <a:r>
              <a:rPr lang="en-US" sz="800" u="sng" dirty="0">
                <a:solidFill>
                  <a:srgbClr val="46375F"/>
                </a:solidFill>
                <a:latin typeface="Verdana"/>
                <a:hlinkClick r:id="rId3"/>
              </a:rPr>
              <a:t>/</a:t>
            </a:r>
            <a:r>
              <a:rPr lang="en-US" sz="800" u="sng" dirty="0" err="1">
                <a:solidFill>
                  <a:srgbClr val="46375F"/>
                </a:solidFill>
                <a:latin typeface="Verdana"/>
                <a:hlinkClick r:id="rId3"/>
              </a:rPr>
              <a:t>kui</a:t>
            </a:r>
            <a:r>
              <a:rPr lang="en-US" sz="800" u="sng" dirty="0">
                <a:solidFill>
                  <a:srgbClr val="46375F"/>
                </a:solidFill>
                <a:latin typeface="Verdana"/>
                <a:hlinkClick r:id="rId3"/>
              </a:rPr>
              <a:t>/</a:t>
            </a:r>
            <a:r>
              <a:rPr lang="en-US" sz="800" u="sng" dirty="0" err="1">
                <a:solidFill>
                  <a:srgbClr val="46375F"/>
                </a:solidFill>
                <a:latin typeface="Verdana"/>
                <a:hlinkClick r:id="rId3"/>
              </a:rPr>
              <a:t>ozo</a:t>
            </a:r>
            <a:r>
              <a:rPr lang="en-US" sz="800" u="sng" dirty="0">
                <a:solidFill>
                  <a:srgbClr val="46375F"/>
                </a:solidFill>
                <a:latin typeface="Verdana"/>
                <a:hlinkClick r:id="rId3"/>
              </a:rPr>
              <a:t>/</a:t>
            </a:r>
            <a:r>
              <a:rPr lang="en-US" sz="800" u="sng" dirty="0" err="1">
                <a:solidFill>
                  <a:srgbClr val="46375F"/>
                </a:solidFill>
                <a:latin typeface="Verdana"/>
                <a:hlinkClick r:id="rId3"/>
              </a:rPr>
              <a:t>form.php</a:t>
            </a:r>
            <a:endParaRPr lang="en-US" sz="800" u="sng" dirty="0">
              <a:solidFill>
                <a:srgbClr val="46375F"/>
              </a:solidFill>
              <a:latin typeface="Verdana"/>
              <a:hlinkClick r:id="rId3"/>
            </a:endParaRPr>
          </a:p>
          <a:p>
            <a:pPr marR="329184" indent="0" algn="just">
              <a:lnSpc>
                <a:spcPts val="960"/>
              </a:lnSpc>
            </a:pPr>
            <a:r>
              <a:rPr lang="ru" sz="800" dirty="0" smtClean="0">
                <a:solidFill>
                  <a:srgbClr val="46375F"/>
                </a:solidFill>
                <a:latin typeface="Verdana"/>
              </a:rPr>
              <a:t>4. Заявление </a:t>
            </a:r>
            <a:r>
              <a:rPr lang="ru" sz="800" dirty="0">
                <a:solidFill>
                  <a:srgbClr val="46375F"/>
                </a:solidFill>
                <a:latin typeface="Verdana"/>
              </a:rPr>
              <a:t>заполняется в свободной форме.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46375F"/>
                </a:solidFill>
                <a:latin typeface="Verdana"/>
              </a:rPr>
              <a:t>Образец заполнения заявления для получения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46375F"/>
                </a:solidFill>
                <a:latin typeface="Verdana"/>
              </a:rPr>
              <a:t>Градостроительного плана -</a:t>
            </a:r>
            <a:r>
              <a:rPr lang="en-US" sz="800" dirty="0">
                <a:solidFill>
                  <a:srgbClr val="46375F"/>
                </a:solidFill>
                <a:latin typeface="Verdana"/>
                <a:hlinkClick r:id="rId4"/>
              </a:rPr>
              <a:t> </a:t>
            </a:r>
            <a:r>
              <a:rPr lang="en-US" sz="800" u="sng" dirty="0">
                <a:solidFill>
                  <a:srgbClr val="46375F"/>
                </a:solidFill>
                <a:latin typeface="Verdana"/>
                <a:hlinkClick r:id="rId4"/>
              </a:rPr>
              <a:t>http://apatity.gov-</a:t>
            </a:r>
            <a:r>
              <a:rPr dirty="0"/>
              <a:t/>
            </a:r>
            <a:br>
              <a:rPr dirty="0"/>
            </a:br>
            <a:r>
              <a:rPr lang="en-US" sz="800" u="sng" dirty="0">
                <a:solidFill>
                  <a:srgbClr val="46375F"/>
                </a:solidFill>
                <a:latin typeface="Verdana"/>
                <a:hlinkClick r:id="rId4"/>
              </a:rPr>
              <a:t>murman.ru/administration/</a:t>
            </a:r>
            <a:r>
              <a:rPr lang="en-US" sz="800" u="sng" dirty="0" err="1">
                <a:solidFill>
                  <a:srgbClr val="46375F"/>
                </a:solidFill>
                <a:latin typeface="Verdana"/>
                <a:hlinkClick r:id="rId4"/>
              </a:rPr>
              <a:t>struktura</a:t>
            </a:r>
            <a:r>
              <a:rPr lang="en-US" sz="800" u="sng" dirty="0">
                <a:solidFill>
                  <a:srgbClr val="46375F"/>
                </a:solidFill>
                <a:latin typeface="Verdana"/>
                <a:hlinkClick r:id="rId4"/>
              </a:rPr>
              <a:t>/</a:t>
            </a:r>
            <a:r>
              <a:rPr lang="en-US" sz="800" u="sng" dirty="0" err="1">
                <a:solidFill>
                  <a:srgbClr val="46375F"/>
                </a:solidFill>
                <a:latin typeface="Verdana"/>
                <a:hlinkClick r:id="rId4"/>
              </a:rPr>
              <a:t>oag</a:t>
            </a:r>
            <a:r>
              <a:rPr lang="en-US" sz="800" u="sng" dirty="0">
                <a:solidFill>
                  <a:srgbClr val="46375F"/>
                </a:solidFill>
                <a:latin typeface="Verdana"/>
                <a:hlinkClick r:id="rId4"/>
              </a:rPr>
              <a:t>/</a:t>
            </a:r>
            <a:r>
              <a:rPr lang="en-US" sz="800" u="sng" dirty="0" err="1">
                <a:solidFill>
                  <a:srgbClr val="46375F"/>
                </a:solidFill>
                <a:latin typeface="Verdana"/>
                <a:hlinkClick r:id="rId4"/>
              </a:rPr>
              <a:t>form.php</a:t>
            </a:r>
            <a:endParaRPr lang="en-US" sz="800" u="sng" dirty="0">
              <a:solidFill>
                <a:srgbClr val="46375F"/>
              </a:solidFill>
              <a:latin typeface="Verdana"/>
              <a:hlinkClick r:id="rId4"/>
            </a:endParaRPr>
          </a:p>
          <a:p>
            <a:pPr marR="27432" indent="0">
              <a:lnSpc>
                <a:spcPts val="984"/>
              </a:lnSpc>
            </a:pPr>
            <a:r>
              <a:rPr lang="ru" sz="800" dirty="0" smtClean="0">
                <a:solidFill>
                  <a:srgbClr val="46375F"/>
                </a:solidFill>
                <a:latin typeface="Verdana"/>
              </a:rPr>
              <a:t>5. Форма </a:t>
            </a:r>
            <a:r>
              <a:rPr lang="ru" sz="800" dirty="0">
                <a:solidFill>
                  <a:srgbClr val="46375F"/>
                </a:solidFill>
                <a:latin typeface="Verdana"/>
              </a:rPr>
              <a:t>и образец заполнения заявления на выдачу</a:t>
            </a:r>
            <a:r>
              <a:rPr dirty="0"/>
              <a:t/>
            </a:r>
            <a:br>
              <a:rPr dirty="0"/>
            </a:br>
            <a:r>
              <a:rPr lang="ru" sz="800" dirty="0">
                <a:solidFill>
                  <a:srgbClr val="46375F"/>
                </a:solidFill>
                <a:latin typeface="Verdana"/>
              </a:rPr>
              <a:t>разрешения на строительство -</a:t>
            </a:r>
            <a:r>
              <a:rPr lang="en-US" sz="800" dirty="0">
                <a:solidFill>
                  <a:srgbClr val="46375F"/>
                </a:solidFill>
                <a:latin typeface="Verdana"/>
                <a:hlinkClick r:id="rId4"/>
              </a:rPr>
              <a:t> </a:t>
            </a:r>
            <a:r>
              <a:rPr lang="en-US" sz="800" u="sng" dirty="0">
                <a:solidFill>
                  <a:srgbClr val="46375F"/>
                </a:solidFill>
                <a:latin typeface="Verdana"/>
                <a:hlinkClick r:id="rId4"/>
              </a:rPr>
              <a:t>http://apatity.gov-</a:t>
            </a:r>
            <a:r>
              <a:rPr dirty="0"/>
              <a:t/>
            </a:r>
            <a:br>
              <a:rPr dirty="0"/>
            </a:br>
            <a:r>
              <a:rPr lang="en-US" sz="800" u="sng" dirty="0">
                <a:solidFill>
                  <a:srgbClr val="46375F"/>
                </a:solidFill>
                <a:latin typeface="Verdana"/>
                <a:hlinkClick r:id="rId4"/>
              </a:rPr>
              <a:t>murman.ru/administration/</a:t>
            </a:r>
            <a:r>
              <a:rPr lang="en-US" sz="800" u="sng" dirty="0" err="1">
                <a:solidFill>
                  <a:srgbClr val="46375F"/>
                </a:solidFill>
                <a:latin typeface="Verdana"/>
                <a:hlinkClick r:id="rId4"/>
              </a:rPr>
              <a:t>struktura</a:t>
            </a:r>
            <a:r>
              <a:rPr lang="en-US" sz="800" u="sng" dirty="0">
                <a:solidFill>
                  <a:srgbClr val="46375F"/>
                </a:solidFill>
                <a:latin typeface="Verdana"/>
                <a:hlinkClick r:id="rId4"/>
              </a:rPr>
              <a:t>/</a:t>
            </a:r>
            <a:r>
              <a:rPr lang="en-US" sz="800" u="sng" dirty="0" err="1">
                <a:solidFill>
                  <a:srgbClr val="46375F"/>
                </a:solidFill>
                <a:latin typeface="Verdana"/>
                <a:hlinkClick r:id="rId4"/>
              </a:rPr>
              <a:t>oag</a:t>
            </a:r>
            <a:r>
              <a:rPr lang="en-US" sz="800" u="sng" dirty="0">
                <a:solidFill>
                  <a:srgbClr val="46375F"/>
                </a:solidFill>
                <a:latin typeface="Verdana"/>
                <a:hlinkClick r:id="rId4"/>
              </a:rPr>
              <a:t>/</a:t>
            </a:r>
            <a:r>
              <a:rPr lang="en-US" sz="800" u="sng" dirty="0" err="1">
                <a:solidFill>
                  <a:srgbClr val="46375F"/>
                </a:solidFill>
                <a:latin typeface="Verdana"/>
                <a:hlinkClick r:id="rId4"/>
              </a:rPr>
              <a:t>form.php</a:t>
            </a:r>
            <a:endParaRPr lang="en-US" sz="800" u="sng" dirty="0">
              <a:solidFill>
                <a:srgbClr val="46375F"/>
              </a:solidFill>
              <a:latin typeface="Verdana"/>
              <a:hlinkClick r:id="rId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219</Words>
  <Application>Microsoft Office PowerPoint</Application>
  <PresentationFormat>Произвольный</PresentationFormat>
  <Paragraphs>103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Павленко Андрей Михайлович</dc:creator>
  <cp:lastModifiedBy>Ткачева Елена Андреевна</cp:lastModifiedBy>
  <cp:revision>2</cp:revision>
  <dcterms:created xsi:type="dcterms:W3CDTF">2024-11-19T13:54:35Z</dcterms:created>
  <dcterms:modified xsi:type="dcterms:W3CDTF">2024-11-20T07:14:51Z</dcterms:modified>
</cp:coreProperties>
</file>